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4"/>
  </p:sldMasterIdLst>
  <p:notesMasterIdLst>
    <p:notesMasterId r:id="rId23"/>
  </p:notesMasterIdLst>
  <p:sldIdLst>
    <p:sldId id="256" r:id="rId5"/>
    <p:sldId id="323" r:id="rId6"/>
    <p:sldId id="261" r:id="rId7"/>
    <p:sldId id="272" r:id="rId8"/>
    <p:sldId id="321" r:id="rId9"/>
    <p:sldId id="325" r:id="rId10"/>
    <p:sldId id="277" r:id="rId11"/>
    <p:sldId id="326" r:id="rId12"/>
    <p:sldId id="257" r:id="rId13"/>
    <p:sldId id="320" r:id="rId14"/>
    <p:sldId id="266" r:id="rId15"/>
    <p:sldId id="322" r:id="rId16"/>
    <p:sldId id="273" r:id="rId17"/>
    <p:sldId id="260" r:id="rId18"/>
    <p:sldId id="270" r:id="rId19"/>
    <p:sldId id="305" r:id="rId20"/>
    <p:sldId id="263" r:id="rId21"/>
    <p:sldId id="30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D"/>
    <a:srgbClr val="008037"/>
    <a:srgbClr val="4F0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D2422A-3B71-4E0F-BF4B-202992194ACD}">
  <a:tblStyle styleId="{37D2422A-3B71-4E0F-BF4B-202992194A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663" autoAdjust="0"/>
  </p:normalViewPr>
  <p:slideViewPr>
    <p:cSldViewPr snapToGrid="0">
      <p:cViewPr varScale="1">
        <p:scale>
          <a:sx n="37" d="100"/>
          <a:sy n="37" d="100"/>
        </p:scale>
        <p:origin x="1304" y="32"/>
      </p:cViewPr>
      <p:guideLst>
        <p:guide pos="446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1249ffcf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1249ffcf0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1249ffcf0_1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7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1249ffcf0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1249ffcf0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1249ffcf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1249ffcf0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1249ffcf0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75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f2cce1e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f2cce1e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a1249ffcf0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a1249ffcf0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19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4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1249ffcf0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a1249ffcf0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16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a1249ffcf0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a1249ffcf0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14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000" b="1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3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4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5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8">
    <p:bg>
      <p:bgPr>
        <a:solidFill>
          <a:schemeClr val="accent5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078825" y="4335775"/>
            <a:ext cx="52293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1"/>
          <p:cNvSpPr/>
          <p:nvPr/>
        </p:nvSpPr>
        <p:spPr>
          <a:xfrm rot="10800000">
            <a:off x="509275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1">
    <p:bg>
      <p:bgPr>
        <a:solidFill>
          <a:schemeClr val="accent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956375" y="35530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713225" y="3828005"/>
            <a:ext cx="21450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6528925" y="35530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3"/>
          </p:nvPr>
        </p:nvSpPr>
        <p:spPr>
          <a:xfrm>
            <a:off x="6305275" y="3828005"/>
            <a:ext cx="21450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"/>
          </p:nvPr>
        </p:nvSpPr>
        <p:spPr>
          <a:xfrm>
            <a:off x="3752400" y="35530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5"/>
          </p:nvPr>
        </p:nvSpPr>
        <p:spPr>
          <a:xfrm>
            <a:off x="3509250" y="3828005"/>
            <a:ext cx="21450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2">
    <p:bg>
      <p:bgPr>
        <a:solidFill>
          <a:schemeClr val="accent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862450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1"/>
          </p:nvPr>
        </p:nvSpPr>
        <p:spPr>
          <a:xfrm>
            <a:off x="424450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 idx="2"/>
          </p:nvPr>
        </p:nvSpPr>
        <p:spPr>
          <a:xfrm>
            <a:off x="6525755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3"/>
          </p:nvPr>
        </p:nvSpPr>
        <p:spPr>
          <a:xfrm>
            <a:off x="6087751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 idx="4"/>
          </p:nvPr>
        </p:nvSpPr>
        <p:spPr>
          <a:xfrm>
            <a:off x="3690150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5"/>
          </p:nvPr>
        </p:nvSpPr>
        <p:spPr>
          <a:xfrm>
            <a:off x="3252148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4">
    <p:bg>
      <p:bgPr>
        <a:solidFill>
          <a:schemeClr val="accent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solidFill>
          <a:schemeClr val="dk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4165600" y="2820426"/>
            <a:ext cx="8077200" cy="3875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9" name="Google Shape;209;p31"/>
          <p:cNvSpPr/>
          <p:nvPr/>
        </p:nvSpPr>
        <p:spPr>
          <a:xfrm rot="10800000">
            <a:off x="-1006525" y="-294700"/>
            <a:ext cx="4029300" cy="1933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713250" y="672738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8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2483550" y="339265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2"/>
          </p:nvPr>
        </p:nvSpPr>
        <p:spPr>
          <a:xfrm>
            <a:off x="3069175" y="1843125"/>
            <a:ext cx="30075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13225" y="923025"/>
            <a:ext cx="4220700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 rot="-5400000" flipH="1">
            <a:off x="4941700" y="26525"/>
            <a:ext cx="4364700" cy="4227600"/>
          </a:xfrm>
          <a:prstGeom prst="rtTriangl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4312400" y="3669275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0" y="3729575"/>
            <a:ext cx="38589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5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" name="Google Shape;52;p10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 hasCustomPrompt="1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 hasCustomPrompt="1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8" hasCustomPrompt="1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4796125" y="-217575"/>
            <a:ext cx="4347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solidFill>
          <a:schemeClr val="accent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2984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298450" algn="just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7" r:id="rId11"/>
    <p:sldLayoutId id="2147483668" r:id="rId12"/>
    <p:sldLayoutId id="2147483670" r:id="rId13"/>
    <p:sldLayoutId id="2147483671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ctrTitle"/>
          </p:nvPr>
        </p:nvSpPr>
        <p:spPr>
          <a:xfrm>
            <a:off x="3093835" y="2096123"/>
            <a:ext cx="5034615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latin typeface="Montserrat ExtraBold" panose="00000900000000000000" pitchFamily="2" charset="0"/>
              </a:rPr>
              <a:t>YAM</a:t>
            </a:r>
            <a:br>
              <a:rPr lang="en">
                <a:latin typeface="Montserrat SemiBold" panose="00000700000000000000" pitchFamily="2" charset="0"/>
              </a:rPr>
            </a:br>
            <a:r>
              <a:rPr lang="en">
                <a:latin typeface="Montserrat SemiBold" panose="00000700000000000000" pitchFamily="2" charset="0"/>
              </a:rPr>
              <a:t>Youth Aware of Mental Health </a:t>
            </a:r>
            <a:endParaRPr>
              <a:latin typeface="Montserrat SemiBold" panose="00000700000000000000" pitchFamily="2" charset="0"/>
            </a:endParaRPr>
          </a:p>
        </p:txBody>
      </p:sp>
      <p:cxnSp>
        <p:nvCxnSpPr>
          <p:cNvPr id="234" name="Google Shape;234;p39"/>
          <p:cNvCxnSpPr/>
          <p:nvPr/>
        </p:nvCxnSpPr>
        <p:spPr>
          <a:xfrm>
            <a:off x="7402150" y="384563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FE6BB3A-A593-12C9-115B-B95ADE5CF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00" y="3992375"/>
            <a:ext cx="1151318" cy="115131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" name="Google Shape;389;p53"/>
          <p:cNvCxnSpPr/>
          <p:nvPr/>
        </p:nvCxnSpPr>
        <p:spPr>
          <a:xfrm>
            <a:off x="3249964" y="1813000"/>
            <a:ext cx="0" cy="222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53"/>
          <p:cNvCxnSpPr/>
          <p:nvPr/>
        </p:nvCxnSpPr>
        <p:spPr>
          <a:xfrm>
            <a:off x="5896826" y="1813000"/>
            <a:ext cx="0" cy="222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1" name="Google Shape;391;p53"/>
          <p:cNvSpPr txBox="1">
            <a:spLocks noGrp="1"/>
          </p:cNvSpPr>
          <p:nvPr>
            <p:ph type="title" idx="6"/>
          </p:nvPr>
        </p:nvSpPr>
        <p:spPr>
          <a:xfrm>
            <a:off x="600167" y="210910"/>
            <a:ext cx="7943665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Montserrat ExtraBold" panose="00000900000000000000" pitchFamily="2" charset="0"/>
              </a:rPr>
              <a:t>YAM in the United States</a:t>
            </a:r>
            <a:endParaRPr sz="4400">
              <a:solidFill>
                <a:schemeClr val="lt1"/>
              </a:solidFill>
              <a:latin typeface="Montserrat ExtraBold" panose="00000900000000000000" pitchFamily="2" charset="0"/>
            </a:endParaRPr>
          </a:p>
        </p:txBody>
      </p:sp>
      <p:cxnSp>
        <p:nvCxnSpPr>
          <p:cNvPr id="392" name="Google Shape;392;p53"/>
          <p:cNvCxnSpPr/>
          <p:nvPr/>
        </p:nvCxnSpPr>
        <p:spPr>
          <a:xfrm>
            <a:off x="4248450" y="110414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Picture 445">
            <a:extLst>
              <a:ext uri="{FF2B5EF4-FFF2-40B4-BE49-F238E27FC236}">
                <a16:creationId xmlns:a16="http://schemas.microsoft.com/office/drawing/2014/main" id="{DC81E73A-A633-B028-EF7B-EDE50A747B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15" y="1035772"/>
            <a:ext cx="2832499" cy="3159608"/>
          </a:xfrm>
          <a:prstGeom prst="rect">
            <a:avLst/>
          </a:prstGeom>
          <a:noFill/>
        </p:spPr>
      </p:pic>
      <p:pic>
        <p:nvPicPr>
          <p:cNvPr id="26" name="Picture 446">
            <a:extLst>
              <a:ext uri="{FF2B5EF4-FFF2-40B4-BE49-F238E27FC236}">
                <a16:creationId xmlns:a16="http://schemas.microsoft.com/office/drawing/2014/main" id="{99830DB3-37D3-31DF-228E-76C77D5EE43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750" y="3546622"/>
            <a:ext cx="3358497" cy="1548033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DFD446-E40E-B34C-1188-1AA52F03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037" y="1035772"/>
            <a:ext cx="2688569" cy="29202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9"/>
          <p:cNvPicPr preferRelativeResize="0"/>
          <p:nvPr/>
        </p:nvPicPr>
        <p:blipFill rotWithShape="1">
          <a:blip r:embed="rId3">
            <a:alphaModFix/>
          </a:blip>
          <a:srcRect l="17649" r="12449" b="3633"/>
          <a:stretch/>
        </p:blipFill>
        <p:spPr>
          <a:xfrm>
            <a:off x="3550749" y="0"/>
            <a:ext cx="55962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9"/>
          <p:cNvSpPr/>
          <p:nvPr/>
        </p:nvSpPr>
        <p:spPr>
          <a:xfrm>
            <a:off x="3550750" y="0"/>
            <a:ext cx="5596200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9"/>
          <p:cNvSpPr/>
          <p:nvPr/>
        </p:nvSpPr>
        <p:spPr>
          <a:xfrm>
            <a:off x="-133250" y="303624"/>
            <a:ext cx="5747400" cy="251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title"/>
          </p:nvPr>
        </p:nvSpPr>
        <p:spPr>
          <a:xfrm>
            <a:off x="713225" y="564099"/>
            <a:ext cx="4380068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SemiBold" panose="00000700000000000000" pitchFamily="2" charset="0"/>
              </a:rPr>
              <a:t>When asked, “What did you like best about YAM?”</a:t>
            </a:r>
            <a:endParaRPr sz="2400">
              <a:latin typeface="Montserrat SemiBold" panose="000007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" name="Google Shape;337;p49"/>
          <p:cNvCxnSpPr/>
          <p:nvPr/>
        </p:nvCxnSpPr>
        <p:spPr>
          <a:xfrm>
            <a:off x="817621" y="157022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529">
            <a:extLst>
              <a:ext uri="{FF2B5EF4-FFF2-40B4-BE49-F238E27FC236}">
                <a16:creationId xmlns:a16="http://schemas.microsoft.com/office/drawing/2014/main" id="{C6C97E2D-AD21-EA23-CC80-CDDCCAE5002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3" y="1565147"/>
            <a:ext cx="3549396" cy="2013204"/>
          </a:xfrm>
          <a:prstGeom prst="rect">
            <a:avLst/>
          </a:prstGeom>
          <a:noFill/>
        </p:spPr>
      </p:pic>
      <p:pic>
        <p:nvPicPr>
          <p:cNvPr id="11" name="Picture 528">
            <a:extLst>
              <a:ext uri="{FF2B5EF4-FFF2-40B4-BE49-F238E27FC236}">
                <a16:creationId xmlns:a16="http://schemas.microsoft.com/office/drawing/2014/main" id="{7672FC88-D499-9CF8-98BA-1C0B04E49E6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734" y="1945080"/>
            <a:ext cx="3999431" cy="290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ctrTitle"/>
          </p:nvPr>
        </p:nvSpPr>
        <p:spPr>
          <a:xfrm>
            <a:off x="3093835" y="2096123"/>
            <a:ext cx="5034615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latin typeface="Montserrat ExtraBold" panose="00000900000000000000" pitchFamily="2" charset="0"/>
              </a:rPr>
              <a:t>YAM</a:t>
            </a:r>
            <a:br>
              <a:rPr lang="en">
                <a:latin typeface="Montserrat SemiBold" panose="00000700000000000000" pitchFamily="2" charset="0"/>
              </a:rPr>
            </a:br>
            <a:r>
              <a:rPr lang="en">
                <a:latin typeface="Montserrat SemiBold" panose="00000700000000000000" pitchFamily="2" charset="0"/>
              </a:rPr>
              <a:t>Program</a:t>
            </a:r>
            <a:br>
              <a:rPr lang="en">
                <a:latin typeface="Montserrat SemiBold" panose="00000700000000000000" pitchFamily="2" charset="0"/>
              </a:rPr>
            </a:br>
            <a:r>
              <a:rPr lang="en">
                <a:latin typeface="Montserrat SemiBold" panose="00000700000000000000" pitchFamily="2" charset="0"/>
              </a:rPr>
              <a:t>Description</a:t>
            </a:r>
            <a:endParaRPr>
              <a:latin typeface="Montserrat SemiBold" panose="00000700000000000000" pitchFamily="2" charset="0"/>
            </a:endParaRPr>
          </a:p>
        </p:txBody>
      </p:sp>
      <p:cxnSp>
        <p:nvCxnSpPr>
          <p:cNvPr id="234" name="Google Shape;234;p39"/>
          <p:cNvCxnSpPr/>
          <p:nvPr/>
        </p:nvCxnSpPr>
        <p:spPr>
          <a:xfrm>
            <a:off x="7402150" y="384563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631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" name="Google Shape;439;p56"/>
          <p:cNvCxnSpPr/>
          <p:nvPr/>
        </p:nvCxnSpPr>
        <p:spPr>
          <a:xfrm>
            <a:off x="3169500" y="3153400"/>
            <a:ext cx="0" cy="1990200"/>
          </a:xfrm>
          <a:prstGeom prst="straightConnector1">
            <a:avLst/>
          </a:prstGeom>
          <a:noFill/>
          <a:ln w="19050" cap="flat" cmpd="sng">
            <a:solidFill>
              <a:srgbClr val="00803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56"/>
          <p:cNvCxnSpPr/>
          <p:nvPr/>
        </p:nvCxnSpPr>
        <p:spPr>
          <a:xfrm>
            <a:off x="5974500" y="3153400"/>
            <a:ext cx="0" cy="1990200"/>
          </a:xfrm>
          <a:prstGeom prst="straightConnector1">
            <a:avLst/>
          </a:prstGeom>
          <a:noFill/>
          <a:ln w="19050" cap="flat" cmpd="sng">
            <a:solidFill>
              <a:srgbClr val="00803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1" name="Google Shape;441;p56"/>
          <p:cNvGrpSpPr/>
          <p:nvPr/>
        </p:nvGrpSpPr>
        <p:grpSpPr>
          <a:xfrm>
            <a:off x="-77275" y="1215909"/>
            <a:ext cx="9318047" cy="1736726"/>
            <a:chOff x="-77275" y="1490913"/>
            <a:chExt cx="9318047" cy="1736726"/>
          </a:xfrm>
          <a:solidFill>
            <a:schemeClr val="accent6"/>
          </a:solidFill>
        </p:grpSpPr>
        <p:pic>
          <p:nvPicPr>
            <p:cNvPr id="442" name="Google Shape;442;p56"/>
            <p:cNvPicPr preferRelativeResize="0"/>
            <p:nvPr/>
          </p:nvPicPr>
          <p:blipFill rotWithShape="1">
            <a:blip r:embed="rId3">
              <a:alphaModFix/>
            </a:blip>
            <a:srcRect t="62768"/>
            <a:stretch/>
          </p:blipFill>
          <p:spPr>
            <a:xfrm>
              <a:off x="-77275" y="1490913"/>
              <a:ext cx="9318047" cy="173672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43" name="Google Shape;443;p56"/>
            <p:cNvSpPr/>
            <p:nvPr/>
          </p:nvSpPr>
          <p:spPr>
            <a:xfrm>
              <a:off x="-77250" y="1490938"/>
              <a:ext cx="9318000" cy="173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56"/>
          <p:cNvSpPr txBox="1">
            <a:spLocks noGrp="1"/>
          </p:cNvSpPr>
          <p:nvPr>
            <p:ph type="subTitle" idx="1"/>
          </p:nvPr>
        </p:nvSpPr>
        <p:spPr>
          <a:xfrm>
            <a:off x="534385" y="3495226"/>
            <a:ext cx="2196484" cy="1004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 SemiBold" panose="00000700000000000000" pitchFamily="2" charset="0"/>
              </a:rPr>
              <a:t>A 5-hour evidence based, interactive mental health promotion program</a:t>
            </a:r>
            <a:endParaRPr>
              <a:solidFill>
                <a:schemeClr val="accent6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49" name="Google Shape;449;p56"/>
          <p:cNvSpPr txBox="1">
            <a:spLocks noGrp="1"/>
          </p:cNvSpPr>
          <p:nvPr>
            <p:ph type="subTitle" idx="5"/>
          </p:nvPr>
        </p:nvSpPr>
        <p:spPr>
          <a:xfrm>
            <a:off x="3518345" y="3746770"/>
            <a:ext cx="2100583" cy="654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>
                <a:solidFill>
                  <a:schemeClr val="accent6"/>
                </a:solidFill>
                <a:latin typeface="Montserrat SemiBold" panose="00000700000000000000" pitchFamily="2" charset="0"/>
              </a:rPr>
              <a:t>Five 45-60 minute interactive sessions</a:t>
            </a:r>
            <a:endParaRPr>
              <a:solidFill>
                <a:schemeClr val="accent6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50" name="Google Shape;450;p56"/>
          <p:cNvSpPr txBox="1">
            <a:spLocks noGrp="1"/>
          </p:cNvSpPr>
          <p:nvPr>
            <p:ph type="title" idx="6"/>
          </p:nvPr>
        </p:nvSpPr>
        <p:spPr>
          <a:xfrm>
            <a:off x="545371" y="237056"/>
            <a:ext cx="7762088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 ExtraBold" panose="00000900000000000000" pitchFamily="2" charset="0"/>
              </a:rPr>
              <a:t>Youth Aware of Mental Health (YAM)</a:t>
            </a:r>
            <a:endParaRPr>
              <a:solidFill>
                <a:schemeClr val="accent6"/>
              </a:solidFill>
              <a:latin typeface="Montserrat ExtraBold" panose="00000900000000000000" pitchFamily="2" charset="0"/>
            </a:endParaRPr>
          </a:p>
        </p:txBody>
      </p:sp>
      <p:cxnSp>
        <p:nvCxnSpPr>
          <p:cNvPr id="451" name="Google Shape;451;p56"/>
          <p:cNvCxnSpPr/>
          <p:nvPr/>
        </p:nvCxnSpPr>
        <p:spPr>
          <a:xfrm>
            <a:off x="4248450" y="967827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00803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01E475-B556-C589-95DD-87987663D65F}"/>
              </a:ext>
            </a:extLst>
          </p:cNvPr>
          <p:cNvGrpSpPr/>
          <p:nvPr/>
        </p:nvGrpSpPr>
        <p:grpSpPr>
          <a:xfrm>
            <a:off x="953276" y="1340164"/>
            <a:ext cx="7230720" cy="1488215"/>
            <a:chOff x="1544397" y="1052608"/>
            <a:chExt cx="9114522" cy="18311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600098-637A-F180-707E-343F1C58A60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397" y="1054972"/>
              <a:ext cx="1371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966D477-01CE-7C48-76D8-22F170027D2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755" y="1054972"/>
              <a:ext cx="1371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3097893-2D03-C553-CF29-E9EC4C3DD7B7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629" y="1054972"/>
              <a:ext cx="1371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60BFF9-C396-545C-6534-DD1E3A04819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503" y="1054972"/>
              <a:ext cx="1371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BA5BC0-9BCD-5669-2D76-43FB058DC285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377" y="1054972"/>
              <a:ext cx="1371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87426F-8D99-00CC-3E2F-85FAE13F0EE6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19" y="1052608"/>
              <a:ext cx="1371600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0D8334-796B-59F9-9BF1-0A316679DDE6}"/>
              </a:ext>
            </a:extLst>
          </p:cNvPr>
          <p:cNvSpPr txBox="1"/>
          <p:nvPr/>
        </p:nvSpPr>
        <p:spPr>
          <a:xfrm>
            <a:off x="6761977" y="3812655"/>
            <a:ext cx="166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en-US">
                <a:solidFill>
                  <a:schemeClr val="accent6"/>
                </a:solidFill>
                <a:latin typeface="Montserrat SemiBold" panose="00000700000000000000" pitchFamily="2" charset="0"/>
              </a:rPr>
              <a:t>Delivered over </a:t>
            </a:r>
          </a:p>
          <a:p>
            <a:pPr marL="0" indent="0" algn="ctr"/>
            <a:r>
              <a:rPr lang="en-US">
                <a:solidFill>
                  <a:schemeClr val="accent6"/>
                </a:solidFill>
                <a:latin typeface="Montserrat SemiBold" panose="00000700000000000000" pitchFamily="2" charset="0"/>
              </a:rPr>
              <a:t>3 or 5 weeks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713225" y="1339346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SemiBold" panose="00000700000000000000" pitchFamily="2" charset="0"/>
              </a:rPr>
              <a:t>YAM focuses on six main themes:</a:t>
            </a:r>
            <a:r>
              <a:rPr lang="en" sz="2400">
                <a:latin typeface="Montserrat SemiBold" panose="00000700000000000000" pitchFamily="2" charset="0"/>
              </a:rPr>
              <a:t> </a:t>
            </a:r>
            <a:endParaRPr sz="2400">
              <a:latin typeface="Montserrat SemiBold" panose="00000700000000000000" pitchFamily="2" charset="0"/>
            </a:endParaRPr>
          </a:p>
        </p:txBody>
      </p:sp>
      <p:sp>
        <p:nvSpPr>
          <p:cNvPr id="275" name="Google Shape;275;p43"/>
          <p:cNvSpPr txBox="1">
            <a:spLocks noGrp="1"/>
          </p:cNvSpPr>
          <p:nvPr>
            <p:ph type="subTitle" idx="1"/>
          </p:nvPr>
        </p:nvSpPr>
        <p:spPr>
          <a:xfrm>
            <a:off x="713225" y="2309229"/>
            <a:ext cx="3683963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latin typeface="Montserrat Medium" panose="00000600000000000000" pitchFamily="2" charset="0"/>
                <a:sym typeface="Didact Gothic"/>
              </a:rPr>
              <a:t>What is Mental Health?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latin typeface="Montserrat Medium" panose="00000600000000000000" pitchFamily="2" charset="0"/>
                <a:sym typeface="Didact Gothic"/>
              </a:rPr>
              <a:t>Self-Help Advice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latin typeface="Montserrat Medium" panose="00000600000000000000" pitchFamily="2" charset="0"/>
                <a:sym typeface="Didact Gothic"/>
              </a:rPr>
              <a:t>Stress and Crisis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latin typeface="Montserrat Medium" panose="00000600000000000000" pitchFamily="2" charset="0"/>
                <a:sym typeface="Didact Gothic"/>
              </a:rPr>
              <a:t>Depression and Suicidal Thoughts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latin typeface="Montserrat Medium" panose="00000600000000000000" pitchFamily="2" charset="0"/>
                <a:sym typeface="Didact Gothic"/>
              </a:rPr>
              <a:t>Helping a Friend in Need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latin typeface="Montserrat Medium" panose="00000600000000000000" pitchFamily="2" charset="0"/>
                <a:sym typeface="Didact Gothic"/>
              </a:rPr>
              <a:t>Who Can I Ask for Advice?</a:t>
            </a:r>
            <a:endParaRPr>
              <a:latin typeface="Montserrat Medium" panose="00000600000000000000" pitchFamily="2" charset="0"/>
            </a:endParaRPr>
          </a:p>
        </p:txBody>
      </p:sp>
      <p:cxnSp>
        <p:nvCxnSpPr>
          <p:cNvPr id="278" name="Google Shape;278;p43"/>
          <p:cNvCxnSpPr/>
          <p:nvPr/>
        </p:nvCxnSpPr>
        <p:spPr>
          <a:xfrm>
            <a:off x="814975" y="2329398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5510A3FB-24CB-F73B-BDCF-E8D19EC3D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4" t="7078" r="27387" b="62404"/>
          <a:stretch/>
        </p:blipFill>
        <p:spPr>
          <a:xfrm>
            <a:off x="4746814" y="842379"/>
            <a:ext cx="4246278" cy="34587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4C631A-18C9-8AD4-7E18-E4A24C40B1A0}"/>
              </a:ext>
            </a:extLst>
          </p:cNvPr>
          <p:cNvSpPr/>
          <p:nvPr/>
        </p:nvSpPr>
        <p:spPr>
          <a:xfrm>
            <a:off x="6252471" y="1959366"/>
            <a:ext cx="2623532" cy="529462"/>
          </a:xfrm>
          <a:prstGeom prst="roundRect">
            <a:avLst/>
          </a:prstGeom>
          <a:solidFill>
            <a:srgbClr val="EF7D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66665B-9230-466A-6692-2B0717AD847E}"/>
              </a:ext>
            </a:extLst>
          </p:cNvPr>
          <p:cNvSpPr/>
          <p:nvPr/>
        </p:nvSpPr>
        <p:spPr>
          <a:xfrm>
            <a:off x="3285350" y="1981707"/>
            <a:ext cx="2623532" cy="529462"/>
          </a:xfrm>
          <a:prstGeom prst="roundRect">
            <a:avLst/>
          </a:prstGeom>
          <a:solidFill>
            <a:srgbClr val="EF7D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3B7FED-D51C-B776-2318-8CCAFFA32C67}"/>
              </a:ext>
            </a:extLst>
          </p:cNvPr>
          <p:cNvSpPr/>
          <p:nvPr/>
        </p:nvSpPr>
        <p:spPr>
          <a:xfrm>
            <a:off x="267997" y="1990369"/>
            <a:ext cx="2623532" cy="529462"/>
          </a:xfrm>
          <a:prstGeom prst="roundRect">
            <a:avLst/>
          </a:prstGeom>
          <a:solidFill>
            <a:srgbClr val="EF7D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7D0D"/>
              </a:solidFill>
            </a:endParaRPr>
          </a:p>
        </p:txBody>
      </p:sp>
      <p:sp>
        <p:nvSpPr>
          <p:cNvPr id="383" name="Google Shape;383;p53"/>
          <p:cNvSpPr txBox="1">
            <a:spLocks noGrp="1"/>
          </p:cNvSpPr>
          <p:nvPr>
            <p:ph type="subTitle" idx="1"/>
          </p:nvPr>
        </p:nvSpPr>
        <p:spPr>
          <a:xfrm>
            <a:off x="431225" y="267093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45-minute sessions</a:t>
            </a:r>
          </a:p>
          <a:p>
            <a:pPr algn="l"/>
            <a:endParaRPr lang="en-US" sz="1000" b="0" i="0" u="none" strike="noStrike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	- 1st week: Two visits</a:t>
            </a:r>
            <a:endParaRPr lang="en-US" sz="1000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	- 2nd week: Two visits</a:t>
            </a:r>
            <a:endParaRPr lang="en-US" sz="1000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	- 3rd week: One visit</a:t>
            </a:r>
            <a:endParaRPr lang="en-US" sz="1000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</p:txBody>
      </p:sp>
      <p:sp>
        <p:nvSpPr>
          <p:cNvPr id="384" name="Google Shape;384;p53"/>
          <p:cNvSpPr txBox="1">
            <a:spLocks noGrp="1"/>
          </p:cNvSpPr>
          <p:nvPr>
            <p:ph type="subTitle" idx="3"/>
          </p:nvPr>
        </p:nvSpPr>
        <p:spPr>
          <a:xfrm>
            <a:off x="6321089" y="2670930"/>
            <a:ext cx="2623532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Two 90-minute + One 45-minute</a:t>
            </a:r>
          </a:p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session</a:t>
            </a:r>
          </a:p>
          <a:p>
            <a:pPr algn="l"/>
            <a:endParaRPr lang="en-US" sz="1000" b="1" i="0" u="none" strike="noStrike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- 1 visit per week</a:t>
            </a:r>
            <a:endParaRPr lang="en-US" sz="1000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- occurring on the same weekday</a:t>
            </a:r>
            <a:endParaRPr lang="en-US" sz="1000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</p:txBody>
      </p:sp>
      <p:sp>
        <p:nvSpPr>
          <p:cNvPr id="385" name="Google Shape;385;p53"/>
          <p:cNvSpPr txBox="1">
            <a:spLocks noGrp="1"/>
          </p:cNvSpPr>
          <p:nvPr>
            <p:ph type="title"/>
          </p:nvPr>
        </p:nvSpPr>
        <p:spPr>
          <a:xfrm>
            <a:off x="214158" y="2050950"/>
            <a:ext cx="2754943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>
                <a:solidFill>
                  <a:srgbClr val="002060"/>
                </a:solidFill>
                <a:effectLst/>
                <a:latin typeface="Montserrat SemiBold" panose="00000700000000000000" pitchFamily="2" charset="0"/>
              </a:rPr>
              <a:t>5 VISITS OVER 3 WEEKS </a:t>
            </a:r>
            <a:br>
              <a:rPr lang="en-US" sz="1400" b="0" i="0">
                <a:solidFill>
                  <a:srgbClr val="002060"/>
                </a:solidFill>
                <a:effectLst/>
                <a:latin typeface="Montserrat SemiBold" panose="00000700000000000000" pitchFamily="2" charset="0"/>
              </a:rPr>
            </a:br>
            <a:r>
              <a:rPr lang="en-US" sz="1000" b="1" i="0">
                <a:solidFill>
                  <a:srgbClr val="002060"/>
                </a:solidFill>
                <a:effectLst/>
                <a:latin typeface="Montserrat SemiBold" panose="00000700000000000000" pitchFamily="2" charset="0"/>
              </a:rPr>
              <a:t>(for traditional schedules)</a:t>
            </a:r>
            <a:endParaRPr sz="1000">
              <a:solidFill>
                <a:srgbClr val="002060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86" name="Google Shape;386;p53"/>
          <p:cNvSpPr txBox="1">
            <a:spLocks noGrp="1"/>
          </p:cNvSpPr>
          <p:nvPr>
            <p:ph type="title" idx="2"/>
          </p:nvPr>
        </p:nvSpPr>
        <p:spPr>
          <a:xfrm>
            <a:off x="6290087" y="2019947"/>
            <a:ext cx="2527883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rgbClr val="002060"/>
                </a:solidFill>
                <a:effectLst/>
                <a:latin typeface="Montserrat Medium" panose="00000600000000000000" pitchFamily="2" charset="0"/>
              </a:rPr>
              <a:t>3 VISITS OVER 3 WEEKS </a:t>
            </a:r>
            <a:r>
              <a:rPr lang="en-US" sz="1100" b="1" i="0">
                <a:solidFill>
                  <a:srgbClr val="002060"/>
                </a:solidFill>
                <a:effectLst/>
                <a:latin typeface="Montserrat Medium" panose="00000600000000000000" pitchFamily="2" charset="0"/>
              </a:rPr>
              <a:t>(for block schedules)</a:t>
            </a:r>
            <a:endParaRPr sz="1100">
              <a:solidFill>
                <a:srgbClr val="00206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87" name="Google Shape;387;p53"/>
          <p:cNvSpPr txBox="1">
            <a:spLocks noGrp="1"/>
          </p:cNvSpPr>
          <p:nvPr>
            <p:ph type="title" idx="4"/>
          </p:nvPr>
        </p:nvSpPr>
        <p:spPr>
          <a:xfrm>
            <a:off x="3247175" y="2050950"/>
            <a:ext cx="2661707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rgbClr val="002060"/>
                </a:solidFill>
                <a:effectLst/>
                <a:latin typeface="Montserrat SemiBold" panose="00000700000000000000" pitchFamily="2" charset="0"/>
              </a:rPr>
              <a:t>5 VISITS OVER 5 WEEKS </a:t>
            </a:r>
            <a:r>
              <a:rPr lang="en-US" sz="1100" b="1" i="0">
                <a:solidFill>
                  <a:srgbClr val="002060"/>
                </a:solidFill>
                <a:effectLst/>
                <a:latin typeface="Montserrat SemiBold" panose="00000700000000000000" pitchFamily="2" charset="0"/>
              </a:rPr>
              <a:t>(for traditional schedules)</a:t>
            </a:r>
            <a:endParaRPr sz="1100">
              <a:solidFill>
                <a:srgbClr val="002060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88" name="Google Shape;388;p53"/>
          <p:cNvSpPr txBox="1">
            <a:spLocks noGrp="1"/>
          </p:cNvSpPr>
          <p:nvPr>
            <p:ph type="subTitle" idx="5"/>
          </p:nvPr>
        </p:nvSpPr>
        <p:spPr>
          <a:xfrm>
            <a:off x="3087456" y="2670930"/>
            <a:ext cx="2823411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45-minute sessions</a:t>
            </a:r>
          </a:p>
          <a:p>
            <a:pPr algn="l"/>
            <a:endParaRPr lang="en-US" sz="1000" b="1" i="0" u="none" strike="noStrike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	- 1 visit per week</a:t>
            </a:r>
            <a:endParaRPr lang="en-US" sz="1000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  <a:p>
            <a:pPr algn="l"/>
            <a:r>
              <a:rPr lang="en-US" sz="1000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	- occurring on the same weekday</a:t>
            </a:r>
            <a:endParaRPr lang="en-US" sz="1000">
              <a:solidFill>
                <a:schemeClr val="accent6"/>
              </a:solidFill>
              <a:effectLst/>
              <a:latin typeface="Montserrat Medium" panose="00000600000000000000" pitchFamily="2" charset="0"/>
            </a:endParaRPr>
          </a:p>
        </p:txBody>
      </p:sp>
      <p:cxnSp>
        <p:nvCxnSpPr>
          <p:cNvPr id="389" name="Google Shape;389;p53"/>
          <p:cNvCxnSpPr/>
          <p:nvPr/>
        </p:nvCxnSpPr>
        <p:spPr>
          <a:xfrm>
            <a:off x="3084964" y="1813000"/>
            <a:ext cx="0" cy="222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53"/>
          <p:cNvCxnSpPr/>
          <p:nvPr/>
        </p:nvCxnSpPr>
        <p:spPr>
          <a:xfrm>
            <a:off x="6075581" y="1813000"/>
            <a:ext cx="0" cy="222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1" name="Google Shape;391;p53"/>
          <p:cNvSpPr txBox="1">
            <a:spLocks noGrp="1"/>
          </p:cNvSpPr>
          <p:nvPr>
            <p:ph type="title" idx="6"/>
          </p:nvPr>
        </p:nvSpPr>
        <p:spPr>
          <a:xfrm>
            <a:off x="322729" y="127309"/>
            <a:ext cx="8518712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Montserrat ExtraBold" panose="00000900000000000000" pitchFamily="50" charset="0"/>
              </a:rPr>
              <a:t>YAM Investment  and Time</a:t>
            </a:r>
            <a:endParaRPr sz="2800">
              <a:solidFill>
                <a:schemeClr val="lt1"/>
              </a:solidFill>
              <a:latin typeface="Montserrat ExtraBold" panose="00000900000000000000" pitchFamily="50" charset="0"/>
            </a:endParaRPr>
          </a:p>
        </p:txBody>
      </p:sp>
      <p:cxnSp>
        <p:nvCxnSpPr>
          <p:cNvPr id="392" name="Google Shape;392;p53"/>
          <p:cNvCxnSpPr/>
          <p:nvPr/>
        </p:nvCxnSpPr>
        <p:spPr>
          <a:xfrm>
            <a:off x="4248450" y="784238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91;p53">
            <a:extLst>
              <a:ext uri="{FF2B5EF4-FFF2-40B4-BE49-F238E27FC236}">
                <a16:creationId xmlns:a16="http://schemas.microsoft.com/office/drawing/2014/main" id="{F64F933A-35AE-E966-A4C8-A007FC3EAFB6}"/>
              </a:ext>
            </a:extLst>
          </p:cNvPr>
          <p:cNvSpPr txBox="1">
            <a:spLocks/>
          </p:cNvSpPr>
          <p:nvPr/>
        </p:nvSpPr>
        <p:spPr>
          <a:xfrm>
            <a:off x="239806" y="821039"/>
            <a:ext cx="8518712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l"/>
            <a:r>
              <a:rPr lang="en-US" sz="1400">
                <a:solidFill>
                  <a:srgbClr val="EF7D0D"/>
                </a:solidFill>
                <a:latin typeface="Montserrat Medium" panose="00000600000000000000" pitchFamily="2" charset="0"/>
              </a:rPr>
              <a:t>INVESTMENT</a:t>
            </a:r>
            <a:r>
              <a:rPr lang="en-US" sz="1400">
                <a:solidFill>
                  <a:srgbClr val="FFC00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b="0">
                <a:solidFill>
                  <a:schemeClr val="lt1"/>
                </a:solidFill>
                <a:latin typeface="Montserrat Medium" panose="00000600000000000000" pitchFamily="2" charset="0"/>
              </a:rPr>
              <a:t>The value of the program is incalculable when considering its correlation with healthy child development and depression prevention through fostering resilience.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9E6C1-786D-BF0F-7255-506924852A48}"/>
              </a:ext>
            </a:extLst>
          </p:cNvPr>
          <p:cNvSpPr txBox="1"/>
          <p:nvPr/>
        </p:nvSpPr>
        <p:spPr>
          <a:xfrm>
            <a:off x="239806" y="1415771"/>
            <a:ext cx="78177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EF7D0D"/>
                </a:solidFill>
                <a:latin typeface="Montserrat Medium" panose="00000600000000000000" pitchFamily="2" charset="0"/>
              </a:rPr>
              <a:t>TIME</a:t>
            </a:r>
            <a:r>
              <a:rPr lang="en-US">
                <a:solidFill>
                  <a:srgbClr val="FFC000"/>
                </a:solidFill>
                <a:latin typeface="Montserrat Medium" panose="00000600000000000000" pitchFamily="2" charset="0"/>
              </a:rPr>
              <a:t> </a:t>
            </a:r>
            <a:r>
              <a:rPr lang="en-US" b="0" i="0" u="none" strike="noStrike">
                <a:solidFill>
                  <a:schemeClr val="accent6"/>
                </a:solidFill>
                <a:effectLst/>
                <a:latin typeface="Montserrat Medium" panose="00000600000000000000" pitchFamily="2" charset="0"/>
              </a:rPr>
              <a:t>Depending on your school’s class schedule, YAM can be delivered as follows: </a:t>
            </a:r>
            <a:endParaRPr lang="en-US">
              <a:solidFill>
                <a:schemeClr val="accent6"/>
              </a:solidFill>
              <a:latin typeface="Montserrat Medium" panose="000006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 ExtraBold" panose="00000900000000000000" pitchFamily="2" charset="0"/>
              </a:rPr>
              <a:t>YAM Delivery</a:t>
            </a:r>
            <a:endParaRPr>
              <a:latin typeface="Montserrat ExtraBold" panose="000009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0" name="Google Shape;490;p58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D49D62-435C-C465-E6B0-F336FE97F913}"/>
              </a:ext>
            </a:extLst>
          </p:cNvPr>
          <p:cNvSpPr/>
          <p:nvPr/>
        </p:nvSpPr>
        <p:spPr>
          <a:xfrm>
            <a:off x="999110" y="1690281"/>
            <a:ext cx="1880468" cy="1762938"/>
          </a:xfrm>
          <a:prstGeom prst="roundRect">
            <a:avLst>
              <a:gd name="adj" fmla="val 10000"/>
            </a:avLst>
          </a:prstGeom>
          <a:solidFill>
            <a:srgbClr val="00803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60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Pre-evaluation completed day of first YAM session prior to presenting content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80644A-17A1-F2A5-E05F-26A7AE6B35B9}"/>
              </a:ext>
            </a:extLst>
          </p:cNvPr>
          <p:cNvGrpSpPr/>
          <p:nvPr/>
        </p:nvGrpSpPr>
        <p:grpSpPr>
          <a:xfrm>
            <a:off x="3067625" y="2338572"/>
            <a:ext cx="398659" cy="466356"/>
            <a:chOff x="2074806" y="1795708"/>
            <a:chExt cx="398659" cy="466356"/>
          </a:xfrm>
          <a:solidFill>
            <a:schemeClr val="accent6">
              <a:lumMod val="50000"/>
            </a:schemeClr>
          </a:solidFill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2C2D52AD-2FC6-330F-9E77-B69A49686F37}"/>
                </a:ext>
              </a:extLst>
            </p:cNvPr>
            <p:cNvSpPr/>
            <p:nvPr/>
          </p:nvSpPr>
          <p:spPr>
            <a:xfrm>
              <a:off x="2074806" y="1795708"/>
              <a:ext cx="398659" cy="46635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</p:spPr>
        </p:sp>
        <p:sp>
          <p:nvSpPr>
            <p:cNvPr id="28" name="Arrow: Right 6">
              <a:extLst>
                <a:ext uri="{FF2B5EF4-FFF2-40B4-BE49-F238E27FC236}">
                  <a16:creationId xmlns:a16="http://schemas.microsoft.com/office/drawing/2014/main" id="{2AE0139E-104F-8588-EA2C-E08422222D7B}"/>
                </a:ext>
              </a:extLst>
            </p:cNvPr>
            <p:cNvSpPr txBox="1"/>
            <p:nvPr/>
          </p:nvSpPr>
          <p:spPr>
            <a:xfrm>
              <a:off x="2074806" y="1888979"/>
              <a:ext cx="279061" cy="2798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A6F33-DEB0-F431-F77B-C1A9A482469A}"/>
              </a:ext>
            </a:extLst>
          </p:cNvPr>
          <p:cNvGrpSpPr/>
          <p:nvPr/>
        </p:nvGrpSpPr>
        <p:grpSpPr>
          <a:xfrm>
            <a:off x="3631765" y="1690281"/>
            <a:ext cx="1880468" cy="1762938"/>
            <a:chOff x="2638946" y="1147417"/>
            <a:chExt cx="1880468" cy="1762938"/>
          </a:xfrm>
          <a:solidFill>
            <a:srgbClr val="002060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12C3DA4-43E7-0076-EA65-77202D29BC6A}"/>
                </a:ext>
              </a:extLst>
            </p:cNvPr>
            <p:cNvSpPr/>
            <p:nvPr/>
          </p:nvSpPr>
          <p:spPr>
            <a:xfrm>
              <a:off x="2638946" y="1147417"/>
              <a:ext cx="1880468" cy="1762938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90AAFD31-DCDF-1032-4454-A88D521AFB96}"/>
                </a:ext>
              </a:extLst>
            </p:cNvPr>
            <p:cNvSpPr txBox="1"/>
            <p:nvPr/>
          </p:nvSpPr>
          <p:spPr>
            <a:xfrm>
              <a:off x="2690581" y="1199052"/>
              <a:ext cx="1777198" cy="165966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normalizeH="0" baseline="0" noProof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YAM Sessions 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normalizeH="0" baseline="0" noProof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1-5</a:t>
              </a:r>
              <a:r>
                <a:rPr lang="en-US" sz="1800" kern="120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i="0" u="none" strike="noStrike" kern="1200" normalizeH="0" baseline="0" noProof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presented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2BC00E-AC2C-C4F8-5D7A-6A3F537BF81E}"/>
              </a:ext>
            </a:extLst>
          </p:cNvPr>
          <p:cNvGrpSpPr/>
          <p:nvPr/>
        </p:nvGrpSpPr>
        <p:grpSpPr>
          <a:xfrm>
            <a:off x="5700280" y="2338572"/>
            <a:ext cx="398659" cy="466356"/>
            <a:chOff x="4707461" y="1795708"/>
            <a:chExt cx="398659" cy="466356"/>
          </a:xfrm>
          <a:solidFill>
            <a:schemeClr val="accent5">
              <a:lumMod val="50000"/>
            </a:schemeClr>
          </a:solidFill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0DBA9B2D-EE4C-7A83-3FBC-84917B65CEB5}"/>
                </a:ext>
              </a:extLst>
            </p:cNvPr>
            <p:cNvSpPr/>
            <p:nvPr/>
          </p:nvSpPr>
          <p:spPr>
            <a:xfrm>
              <a:off x="4707461" y="1795708"/>
              <a:ext cx="398659" cy="46635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</p:spPr>
        </p:sp>
        <p:sp>
          <p:nvSpPr>
            <p:cNvPr id="24" name="Arrow: Right 10">
              <a:extLst>
                <a:ext uri="{FF2B5EF4-FFF2-40B4-BE49-F238E27FC236}">
                  <a16:creationId xmlns:a16="http://schemas.microsoft.com/office/drawing/2014/main" id="{08F4BD8C-5CE5-144F-71C6-0852E52DE3EB}"/>
                </a:ext>
              </a:extLst>
            </p:cNvPr>
            <p:cNvSpPr txBox="1"/>
            <p:nvPr/>
          </p:nvSpPr>
          <p:spPr>
            <a:xfrm>
              <a:off x="4707461" y="1888979"/>
              <a:ext cx="279061" cy="2798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079C8F-13E4-DAED-28D7-6488C2E2FA06}"/>
              </a:ext>
            </a:extLst>
          </p:cNvPr>
          <p:cNvGrpSpPr/>
          <p:nvPr/>
        </p:nvGrpSpPr>
        <p:grpSpPr>
          <a:xfrm>
            <a:off x="6264421" y="1690281"/>
            <a:ext cx="1880468" cy="1762938"/>
            <a:chOff x="5271602" y="1147417"/>
            <a:chExt cx="1880468" cy="1762938"/>
          </a:xfrm>
          <a:solidFill>
            <a:srgbClr val="4F0B6B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7C3A3A5-B7A9-12B7-E3FF-F0B9083EAFFB}"/>
                </a:ext>
              </a:extLst>
            </p:cNvPr>
            <p:cNvSpPr/>
            <p:nvPr/>
          </p:nvSpPr>
          <p:spPr>
            <a:xfrm>
              <a:off x="5271602" y="1147417"/>
              <a:ext cx="1880468" cy="1762938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2" name="Rectangle: Rounded Corners 12">
              <a:extLst>
                <a:ext uri="{FF2B5EF4-FFF2-40B4-BE49-F238E27FC236}">
                  <a16:creationId xmlns:a16="http://schemas.microsoft.com/office/drawing/2014/main" id="{F2108E14-3A24-6B3A-4937-2E5272E63BC2}"/>
                </a:ext>
              </a:extLst>
            </p:cNvPr>
            <p:cNvSpPr txBox="1"/>
            <p:nvPr/>
          </p:nvSpPr>
          <p:spPr>
            <a:xfrm>
              <a:off x="5323237" y="1199052"/>
              <a:ext cx="1777198" cy="165966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normalizeH="0" baseline="0" noProof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Post-evaluation completed on last day after presentation of session 5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69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ctrTitle"/>
          </p:nvPr>
        </p:nvSpPr>
        <p:spPr>
          <a:xfrm>
            <a:off x="1690800" y="1701176"/>
            <a:ext cx="576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 ExtraBold" panose="00000900000000000000" pitchFamily="2" charset="0"/>
              </a:rPr>
              <a:t>YAM Impact</a:t>
            </a:r>
            <a:endParaRPr sz="3200">
              <a:latin typeface="Montserrat ExtraBold" panose="00000900000000000000" pitchFamily="2" charset="0"/>
            </a:endParaRPr>
          </a:p>
        </p:txBody>
      </p:sp>
      <p:sp>
        <p:nvSpPr>
          <p:cNvPr id="309" name="Google Shape;309;p46"/>
          <p:cNvSpPr txBox="1">
            <a:spLocks noGrp="1"/>
          </p:cNvSpPr>
          <p:nvPr>
            <p:ph type="subTitle" idx="1"/>
          </p:nvPr>
        </p:nvSpPr>
        <p:spPr>
          <a:xfrm>
            <a:off x="2524884" y="2597388"/>
            <a:ext cx="4094232" cy="1632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 Medium" panose="00000600000000000000" pitchFamily="2" charset="0"/>
                <a:sym typeface="Didact Gothic"/>
              </a:rPr>
              <a:t>Evidence suggests that YAM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 Medium" panose="00000600000000000000" pitchFamily="2" charset="0"/>
                <a:sym typeface="Didact Gothic"/>
              </a:rPr>
              <a:t>should be done with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F7D0D"/>
                </a:solidFill>
                <a:latin typeface="Montserrat Medium" panose="00000600000000000000" pitchFamily="2" charset="0"/>
                <a:sym typeface="Didact Gothic"/>
              </a:rPr>
              <a:t>91</a:t>
            </a:r>
            <a:r>
              <a:rPr lang="en" sz="1600">
                <a:solidFill>
                  <a:schemeClr val="lt1"/>
                </a:solidFill>
                <a:latin typeface="Montserrat Medium" panose="00000600000000000000" pitchFamily="2" charset="0"/>
                <a:sym typeface="Didact Gothic"/>
              </a:rPr>
              <a:t> youth (or 3 classrooms)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 Medium" panose="00000600000000000000" pitchFamily="2" charset="0"/>
                <a:sym typeface="Didact Gothic"/>
              </a:rPr>
              <a:t>in order to prevent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F7D0D"/>
                </a:solidFill>
                <a:latin typeface="Montserrat Medium" panose="00000600000000000000" pitchFamily="2" charset="0"/>
                <a:sym typeface="Didact Gothic"/>
              </a:rPr>
              <a:t>1</a:t>
            </a:r>
            <a:r>
              <a:rPr lang="en" sz="1600">
                <a:solidFill>
                  <a:schemeClr val="lt1"/>
                </a:solidFill>
                <a:latin typeface="Montserrat Medium" panose="00000600000000000000" pitchFamily="2" charset="0"/>
                <a:sym typeface="Didact Gothic"/>
              </a:rPr>
              <a:t> new suicide attempt or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F7D0D"/>
                </a:solidFill>
                <a:latin typeface="Montserrat Medium" panose="00000600000000000000" pitchFamily="2" charset="0"/>
                <a:sym typeface="Didact Gothic"/>
              </a:rPr>
              <a:t>1</a:t>
            </a:r>
            <a:r>
              <a:rPr lang="en" sz="1600">
                <a:solidFill>
                  <a:schemeClr val="lt1"/>
                </a:solidFill>
                <a:latin typeface="Montserrat Medium" panose="00000600000000000000" pitchFamily="2" charset="0"/>
                <a:sym typeface="Didact Gothic"/>
              </a:rPr>
              <a:t> new case of severe suicidal ideation</a:t>
            </a:r>
            <a:endParaRPr sz="1600">
              <a:solidFill>
                <a:schemeClr val="lt1"/>
              </a:solidFill>
              <a:latin typeface="Montserrat Medium" panose="00000600000000000000" pitchFamily="2" charset="0"/>
              <a:sym typeface="Didact Gothic"/>
            </a:endParaRPr>
          </a:p>
        </p:txBody>
      </p:sp>
      <p:cxnSp>
        <p:nvCxnSpPr>
          <p:cNvPr id="310" name="Google Shape;310;p46"/>
          <p:cNvCxnSpPr/>
          <p:nvPr/>
        </p:nvCxnSpPr>
        <p:spPr>
          <a:xfrm>
            <a:off x="4248450" y="2477804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7"/>
          <p:cNvSpPr txBox="1">
            <a:spLocks noGrp="1"/>
          </p:cNvSpPr>
          <p:nvPr>
            <p:ph type="title"/>
          </p:nvPr>
        </p:nvSpPr>
        <p:spPr>
          <a:xfrm>
            <a:off x="323963" y="733092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ontserrat ExtraBold" panose="00000900000000000000" pitchFamily="2" charset="0"/>
              </a:rPr>
              <a:t>Conclusion</a:t>
            </a:r>
            <a:endParaRPr sz="6000">
              <a:latin typeface="Montserrat ExtraBold" panose="000009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CB1B89-CE64-9702-51EE-9DB71E8596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79073" y="2029692"/>
            <a:ext cx="4206240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6"/>
                </a:solidFill>
                <a:latin typeface="Montserrat Medium" panose="00000600000000000000" pitchFamily="2" charset="0"/>
              </a:rPr>
              <a:t>Evidence based intervention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6"/>
                </a:solidFill>
                <a:latin typeface="Montserrat Medium" panose="00000600000000000000" pitchFamily="2" charset="0"/>
              </a:rPr>
              <a:t>Prevents depression and suicidal ideation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6"/>
                </a:solidFill>
                <a:latin typeface="Montserrat Medium" panose="00000600000000000000" pitchFamily="2" charset="0"/>
              </a:rPr>
              <a:t>Promotes resilience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6"/>
                </a:solidFill>
                <a:latin typeface="Montserrat Medium" panose="00000600000000000000" pitchFamily="2" charset="0"/>
              </a:rPr>
              <a:t>Cost effective</a:t>
            </a:r>
          </a:p>
          <a:p>
            <a:pPr marL="2857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6"/>
                </a:solidFill>
                <a:latin typeface="Montserrat Medium" panose="00000600000000000000" pitchFamily="2" charset="0"/>
              </a:rPr>
              <a:t>Minimal or no risk</a:t>
            </a:r>
            <a:endParaRPr lang="en-US">
              <a:solidFill>
                <a:schemeClr val="accent6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ctrTitle"/>
          </p:nvPr>
        </p:nvSpPr>
        <p:spPr>
          <a:xfrm>
            <a:off x="3093835" y="2096123"/>
            <a:ext cx="5034615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latin typeface="Montserrat ExtraBold" panose="00000900000000000000" pitchFamily="2" charset="0"/>
              </a:rPr>
              <a:t>ARPA</a:t>
            </a:r>
            <a:endParaRPr>
              <a:latin typeface="Montserrat SemiBold" panose="00000700000000000000" pitchFamily="2" charset="0"/>
            </a:endParaRPr>
          </a:p>
        </p:txBody>
      </p:sp>
      <p:cxnSp>
        <p:nvCxnSpPr>
          <p:cNvPr id="234" name="Google Shape;234;p39"/>
          <p:cNvCxnSpPr/>
          <p:nvPr/>
        </p:nvCxnSpPr>
        <p:spPr>
          <a:xfrm>
            <a:off x="7402150" y="384563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9104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body" idx="1"/>
          </p:nvPr>
        </p:nvSpPr>
        <p:spPr>
          <a:xfrm>
            <a:off x="1385047" y="1893179"/>
            <a:ext cx="6555440" cy="255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800">
                <a:solidFill>
                  <a:srgbClr val="000000"/>
                </a:solidFill>
                <a:latin typeface="Montserrat Medium"/>
              </a:rPr>
              <a:t>American Rescue Plan Act 2022 </a:t>
            </a:r>
            <a:endParaRPr lang="en-US" sz="180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Montserrat Medium"/>
              </a:rPr>
              <a:t>Youth Aware in Mental Health</a:t>
            </a:r>
            <a:endParaRPr sz="1800">
              <a:solidFill>
                <a:srgbClr val="000000"/>
              </a:solidFill>
              <a:latin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Montserrat Medium" panose="00000600000000000000" pitchFamily="2" charset="0"/>
              </a:rPr>
              <a:t>Part of the Texas Child Mental Health Consortium Care, SB-11</a:t>
            </a:r>
          </a:p>
          <a:p>
            <a:pPr lvl="1" indent="-317500" algn="l">
              <a:spcBef>
                <a:spcPts val="60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sz="1050">
                <a:solidFill>
                  <a:srgbClr val="000000"/>
                </a:solidFill>
                <a:latin typeface="Montserrat Medium" panose="00000600000000000000" pitchFamily="2" charset="0"/>
              </a:rPr>
              <a:t>A Texas wide initiative to improve Mental Health for Children and Adolescents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Montserrat Medium"/>
              </a:rPr>
              <a:t>Supported by ARPA (American Rescue Plan Act), SB-8</a:t>
            </a:r>
            <a:endParaRPr lang="en-US" sz="500">
              <a:solidFill>
                <a:srgbClr val="000000"/>
              </a:solidFill>
              <a:latin typeface="Montserrat Medium"/>
            </a:endParaRPr>
          </a:p>
        </p:txBody>
      </p:sp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1687950" y="1259101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 ExtraBold" panose="00000900000000000000" pitchFamily="2" charset="0"/>
              </a:rPr>
              <a:t>ARPA-YAM</a:t>
            </a:r>
            <a:endParaRPr b="1">
              <a:latin typeface="Montserrat ExtraBold" panose="00000900000000000000" pitchFamily="2" charset="0"/>
            </a:endParaRPr>
          </a:p>
        </p:txBody>
      </p:sp>
      <p:cxnSp>
        <p:nvCxnSpPr>
          <p:cNvPr id="285" name="Google Shape;285;p44"/>
          <p:cNvCxnSpPr/>
          <p:nvPr/>
        </p:nvCxnSpPr>
        <p:spPr>
          <a:xfrm>
            <a:off x="4248450" y="187315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3F06DB9A-6703-74F2-8822-C045938DB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6" t="1781" r="4614" b="209"/>
          <a:stretch/>
        </p:blipFill>
        <p:spPr>
          <a:xfrm>
            <a:off x="2289975" y="951346"/>
            <a:ext cx="5319135" cy="4192152"/>
          </a:xfrm>
          <a:prstGeom prst="rect">
            <a:avLst/>
          </a:prstGeom>
        </p:spPr>
      </p:pic>
      <p:sp>
        <p:nvSpPr>
          <p:cNvPr id="427" name="Google Shape;427;p55"/>
          <p:cNvSpPr txBox="1">
            <a:spLocks noGrp="1"/>
          </p:cNvSpPr>
          <p:nvPr>
            <p:ph type="title"/>
          </p:nvPr>
        </p:nvSpPr>
        <p:spPr>
          <a:xfrm>
            <a:off x="1974300" y="173217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 SemiBold" panose="00000700000000000000" pitchFamily="2" charset="0"/>
              </a:rPr>
              <a:t>ARPA-YAM Network</a:t>
            </a:r>
            <a:endParaRPr sz="2400">
              <a:latin typeface="Montserrat SemiBold" panose="00000700000000000000" pitchFamily="2" charset="0"/>
            </a:endParaRPr>
          </a:p>
        </p:txBody>
      </p:sp>
      <p:cxnSp>
        <p:nvCxnSpPr>
          <p:cNvPr id="434" name="Google Shape;434;p55"/>
          <p:cNvCxnSpPr/>
          <p:nvPr/>
        </p:nvCxnSpPr>
        <p:spPr>
          <a:xfrm>
            <a:off x="4248450" y="77776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D0D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ctrTitle"/>
          </p:nvPr>
        </p:nvSpPr>
        <p:spPr>
          <a:xfrm>
            <a:off x="3093835" y="2096123"/>
            <a:ext cx="5034615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latin typeface="Montserrat ExtraBold" panose="00000900000000000000" pitchFamily="2" charset="0"/>
              </a:rPr>
              <a:t>YAM</a:t>
            </a:r>
            <a:br>
              <a:rPr lang="en">
                <a:latin typeface="Montserrat SemiBold" panose="00000700000000000000" pitchFamily="2" charset="0"/>
              </a:rPr>
            </a:br>
            <a:r>
              <a:rPr lang="en">
                <a:latin typeface="Montserrat SemiBold" panose="00000700000000000000" pitchFamily="2" charset="0"/>
              </a:rPr>
              <a:t>Program</a:t>
            </a:r>
            <a:br>
              <a:rPr lang="en">
                <a:latin typeface="Montserrat SemiBold" panose="00000700000000000000" pitchFamily="2" charset="0"/>
              </a:rPr>
            </a:br>
            <a:r>
              <a:rPr lang="en">
                <a:latin typeface="Montserrat SemiBold" panose="00000700000000000000" pitchFamily="2" charset="0"/>
              </a:rPr>
              <a:t>History</a:t>
            </a:r>
            <a:endParaRPr>
              <a:latin typeface="Montserrat SemiBold" panose="00000700000000000000" pitchFamily="2" charset="0"/>
            </a:endParaRPr>
          </a:p>
        </p:txBody>
      </p:sp>
      <p:cxnSp>
        <p:nvCxnSpPr>
          <p:cNvPr id="234" name="Google Shape;234;p39"/>
          <p:cNvCxnSpPr/>
          <p:nvPr/>
        </p:nvCxnSpPr>
        <p:spPr>
          <a:xfrm>
            <a:off x="7402150" y="384563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2308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41"/>
          <p:cNvCxnSpPr/>
          <p:nvPr/>
        </p:nvCxnSpPr>
        <p:spPr>
          <a:xfrm>
            <a:off x="1030730" y="2805133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EE191C-63C4-4FA9-B45E-093C287FCCB9}"/>
              </a:ext>
            </a:extLst>
          </p:cNvPr>
          <p:cNvSpPr txBox="1"/>
          <p:nvPr/>
        </p:nvSpPr>
        <p:spPr>
          <a:xfrm>
            <a:off x="341833" y="1209835"/>
            <a:ext cx="36782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accent6"/>
                </a:solidFill>
                <a:latin typeface="Montserrat ExtraBold" panose="00000900000000000000" pitchFamily="2" charset="0"/>
              </a:rPr>
              <a:t>YOUTH AWARE OF MENTAL HEALTH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BAEAEE-FA3C-9D98-7A52-508708D7BC8E}"/>
              </a:ext>
            </a:extLst>
          </p:cNvPr>
          <p:cNvSpPr txBox="1"/>
          <p:nvPr/>
        </p:nvSpPr>
        <p:spPr>
          <a:xfrm>
            <a:off x="4836441" y="291741"/>
            <a:ext cx="40013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Montserrat Medium" panose="00000600000000000000" pitchFamily="2" charset="0"/>
              </a:rPr>
              <a:t>Evidence-based program delivered by certified facilitators to students in the classroom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Montserrat Medium" panose="00000600000000000000" pitchFamily="2" charset="0"/>
              </a:rPr>
              <a:t>5-session interactive mental health promotion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Montserrat Medium" panose="00000600000000000000" pitchFamily="2" charset="0"/>
              </a:rPr>
              <a:t>Encourages </a:t>
            </a:r>
          </a:p>
          <a:p>
            <a:pPr lvl="2">
              <a:buSzPct val="91000"/>
            </a:pPr>
            <a:r>
              <a:rPr lang="en-US">
                <a:latin typeface="Montserrat Medium" panose="00000600000000000000" pitchFamily="2" charset="0"/>
              </a:rPr>
              <a:t>          -  Discussion and participation</a:t>
            </a:r>
          </a:p>
          <a:p>
            <a:pPr lvl="2">
              <a:buSzPct val="91000"/>
            </a:pPr>
            <a:r>
              <a:rPr lang="en-US">
                <a:latin typeface="Montserrat Medium" panose="00000600000000000000" pitchFamily="2" charset="0"/>
              </a:rPr>
              <a:t>          -  Increased knowledge and  </a:t>
            </a:r>
          </a:p>
          <a:p>
            <a:pPr lvl="2">
              <a:buSzPct val="91000"/>
            </a:pPr>
            <a:r>
              <a:rPr lang="en-US">
                <a:latin typeface="Montserrat Medium" panose="00000600000000000000" pitchFamily="2" charset="0"/>
              </a:rPr>
              <a:t>             awareness of mental health in </a:t>
            </a:r>
          </a:p>
          <a:p>
            <a:pPr lvl="2">
              <a:buSzPct val="91000"/>
            </a:pPr>
            <a:r>
              <a:rPr lang="en-US">
                <a:latin typeface="Montserrat Medium" panose="00000600000000000000" pitchFamily="2" charset="0"/>
              </a:rPr>
              <a:t>             adolescents </a:t>
            </a:r>
          </a:p>
          <a:p>
            <a:pPr lvl="2">
              <a:buSzPct val="91000"/>
            </a:pPr>
            <a:r>
              <a:rPr lang="en-US">
                <a:latin typeface="Montserrat Medium" panose="00000600000000000000" pitchFamily="2" charset="0"/>
              </a:rPr>
              <a:t>          -  Development of problem-solving </a:t>
            </a:r>
          </a:p>
          <a:p>
            <a:pPr lvl="2">
              <a:buSzPct val="91000"/>
            </a:pPr>
            <a:r>
              <a:rPr lang="en-US">
                <a:latin typeface="Montserrat Medium" panose="00000600000000000000" pitchFamily="2" charset="0"/>
              </a:rPr>
              <a:t>              skills and emotional intelligence</a:t>
            </a:r>
          </a:p>
        </p:txBody>
      </p:sp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7C11E69F-A638-7952-6567-AA40D214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0" t="9372" r="22640" b="54852"/>
          <a:stretch/>
        </p:blipFill>
        <p:spPr>
          <a:xfrm>
            <a:off x="5374493" y="3277423"/>
            <a:ext cx="2310895" cy="1840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60"/>
          <p:cNvGrpSpPr/>
          <p:nvPr/>
        </p:nvGrpSpPr>
        <p:grpSpPr>
          <a:xfrm>
            <a:off x="0" y="-9"/>
            <a:ext cx="3678000" cy="5143509"/>
            <a:chOff x="0" y="-9"/>
            <a:chExt cx="3678000" cy="5143509"/>
          </a:xfrm>
          <a:solidFill>
            <a:srgbClr val="002060"/>
          </a:solidFill>
        </p:grpSpPr>
        <p:pic>
          <p:nvPicPr>
            <p:cNvPr id="578" name="Google Shape;578;p60"/>
            <p:cNvPicPr preferRelativeResize="0"/>
            <p:nvPr/>
          </p:nvPicPr>
          <p:blipFill rotWithShape="1">
            <a:blip r:embed="rId3">
              <a:alphaModFix/>
            </a:blip>
            <a:srcRect l="12489" r="47286"/>
            <a:stretch/>
          </p:blipFill>
          <p:spPr>
            <a:xfrm>
              <a:off x="0" y="0"/>
              <a:ext cx="3678000" cy="51435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79" name="Google Shape;579;p60"/>
            <p:cNvSpPr/>
            <p:nvPr/>
          </p:nvSpPr>
          <p:spPr>
            <a:xfrm>
              <a:off x="0" y="-9"/>
              <a:ext cx="3678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60"/>
          <p:cNvSpPr/>
          <p:nvPr/>
        </p:nvSpPr>
        <p:spPr>
          <a:xfrm rot="5400000" flipH="1">
            <a:off x="-214263" y="3867600"/>
            <a:ext cx="1355400" cy="1314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82" name="Google Shape;582;p60"/>
          <p:cNvSpPr/>
          <p:nvPr/>
        </p:nvSpPr>
        <p:spPr>
          <a:xfrm rot="5400000">
            <a:off x="-1286687" y="3995250"/>
            <a:ext cx="2913300" cy="13665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0"/>
          <p:cNvSpPr txBox="1">
            <a:spLocks noGrp="1"/>
          </p:cNvSpPr>
          <p:nvPr>
            <p:ph type="title"/>
          </p:nvPr>
        </p:nvSpPr>
        <p:spPr>
          <a:xfrm>
            <a:off x="181566" y="190396"/>
            <a:ext cx="3314868" cy="5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37"/>
                </a:solidFill>
                <a:latin typeface="Montserrat SemiBold" panose="00000700000000000000" pitchFamily="2" charset="0"/>
              </a:rPr>
              <a:t>Lancet 2015</a:t>
            </a:r>
            <a:endParaRPr>
              <a:solidFill>
                <a:srgbClr val="008037"/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580" name="Google Shape;580;p60"/>
          <p:cNvCxnSpPr/>
          <p:nvPr/>
        </p:nvCxnSpPr>
        <p:spPr>
          <a:xfrm>
            <a:off x="343180" y="844074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3" name="Google Shape;563;p60"/>
          <p:cNvSpPr txBox="1"/>
          <p:nvPr/>
        </p:nvSpPr>
        <p:spPr>
          <a:xfrm>
            <a:off x="181566" y="909392"/>
            <a:ext cx="3018208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6"/>
                </a:solidFill>
                <a:latin typeface="Montserrat Light" panose="00000400000000000000" pitchFamily="2" charset="0"/>
                <a:ea typeface="Julius Sans One"/>
                <a:cs typeface="Julius Sans One"/>
                <a:sym typeface="Julius Sans One"/>
              </a:rPr>
              <a:t>One of the Best Journals in Medicine</a:t>
            </a:r>
            <a:endParaRPr sz="1200" b="1">
              <a:solidFill>
                <a:schemeClr val="accent6"/>
              </a:solidFill>
              <a:latin typeface="Montserrat Light" panose="00000400000000000000" pitchFamily="2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565" name="Google Shape;565;p60"/>
          <p:cNvSpPr txBox="1"/>
          <p:nvPr/>
        </p:nvSpPr>
        <p:spPr>
          <a:xfrm>
            <a:off x="853213" y="1238549"/>
            <a:ext cx="2592109" cy="379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11,110 Students across Europe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Austria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Estonia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France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Germany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Hungary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Ireland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Italy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Romania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Slovenia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Spain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200">
              <a:solidFill>
                <a:schemeClr val="accent6"/>
              </a:solidFill>
              <a:latin typeface="Montserrat Light" panose="00000400000000000000" pitchFamily="2" charset="0"/>
              <a:ea typeface="Didact Gothic"/>
              <a:cs typeface="Didact Gothic"/>
              <a:sym typeface="Didact Goth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200" b="1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12 reported suicidal ideation in the YAM Group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endParaRPr lang="en-US" sz="1200" b="1">
              <a:solidFill>
                <a:schemeClr val="accent6"/>
              </a:solidFill>
              <a:latin typeface="Montserrat Light" panose="00000400000000000000" pitchFamily="2" charset="0"/>
              <a:ea typeface="Didact Gothic"/>
              <a:cs typeface="Didact Gothic"/>
              <a:sym typeface="Didact Goth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200" b="1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vs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endParaRPr lang="en-US" sz="1200" b="1">
              <a:solidFill>
                <a:schemeClr val="accent6"/>
              </a:solidFill>
              <a:latin typeface="Montserrat Light" panose="00000400000000000000" pitchFamily="2" charset="0"/>
              <a:ea typeface="Didact Gothic"/>
              <a:cs typeface="Didact Gothic"/>
              <a:sym typeface="Didact Goth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200" b="1">
                <a:solidFill>
                  <a:schemeClr val="accent6"/>
                </a:solidFill>
                <a:latin typeface="Montserrat Light" panose="00000400000000000000" pitchFamily="2" charset="0"/>
                <a:ea typeface="Didact Gothic"/>
                <a:cs typeface="Didact Gothic"/>
                <a:sym typeface="Didact Gothic"/>
              </a:rPr>
              <a:t>34 in the Control Group</a:t>
            </a:r>
            <a:endParaRPr sz="1200" b="1">
              <a:solidFill>
                <a:schemeClr val="accent6"/>
              </a:solidFill>
              <a:latin typeface="Montserrat Light" panose="00000400000000000000" pitchFamily="2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3" name="Imagen 2">
            <a:extLst>
              <a:ext uri="{FF2B5EF4-FFF2-40B4-BE49-F238E27FC236}">
                <a16:creationId xmlns:a16="http://schemas.microsoft.com/office/drawing/2014/main" id="{A7226A1F-2610-2D71-C224-42BD4B3F05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29" t="18519" r="28542" b="14629"/>
          <a:stretch/>
        </p:blipFill>
        <p:spPr>
          <a:xfrm>
            <a:off x="3445322" y="431471"/>
            <a:ext cx="5594712" cy="46006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41"/>
          <p:cNvCxnSpPr/>
          <p:nvPr/>
        </p:nvCxnSpPr>
        <p:spPr>
          <a:xfrm>
            <a:off x="1030730" y="2805133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EE191C-63C4-4FA9-B45E-093C287FCCB9}"/>
              </a:ext>
            </a:extLst>
          </p:cNvPr>
          <p:cNvSpPr txBox="1"/>
          <p:nvPr/>
        </p:nvSpPr>
        <p:spPr>
          <a:xfrm>
            <a:off x="306199" y="1727915"/>
            <a:ext cx="36782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accent6"/>
                </a:solidFill>
                <a:latin typeface="Montserrat ExtraBold" panose="00000900000000000000" pitchFamily="2" charset="0"/>
              </a:rPr>
              <a:t>DEVELOPMENT AND RESULTS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BAEAEE-FA3C-9D98-7A52-508708D7BC8E}"/>
              </a:ext>
            </a:extLst>
          </p:cNvPr>
          <p:cNvSpPr txBox="1"/>
          <p:nvPr/>
        </p:nvSpPr>
        <p:spPr>
          <a:xfrm>
            <a:off x="4708955" y="291741"/>
            <a:ext cx="412884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latin typeface="Montserrat Medium" panose="00000600000000000000" pitchFamily="2" charset="0"/>
              </a:rPr>
              <a:t>Developed and tested in large research study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latin typeface="Montserrat Medium" panose="00000600000000000000" pitchFamily="2" charset="0"/>
              </a:rPr>
              <a:t>Evaluated effectiveness of different interventions for addressing mental health and suicide prevention in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latin typeface="Montserrat Medium" panose="00000600000000000000" pitchFamily="2" charset="0"/>
              </a:rPr>
              <a:t>YAM </a:t>
            </a:r>
          </a:p>
          <a:p>
            <a:pPr lvl="1"/>
            <a:r>
              <a:rPr lang="en-US" sz="1800">
                <a:latin typeface="Montserrat Medium" panose="00000600000000000000" pitchFamily="2" charset="0"/>
              </a:rPr>
              <a:t>          -  more effective than other </a:t>
            </a:r>
          </a:p>
          <a:p>
            <a:pPr lvl="1"/>
            <a:r>
              <a:rPr lang="en-US" sz="1800">
                <a:latin typeface="Montserrat Medium" panose="00000600000000000000" pitchFamily="2" charset="0"/>
              </a:rPr>
              <a:t>              interventions improving </a:t>
            </a:r>
          </a:p>
          <a:p>
            <a:pPr lvl="1"/>
            <a:r>
              <a:rPr lang="en-US" sz="1800">
                <a:latin typeface="Montserrat Medium" panose="00000600000000000000" pitchFamily="2" charset="0"/>
              </a:rPr>
              <a:t>              adolescent mental health</a:t>
            </a:r>
          </a:p>
          <a:p>
            <a:pPr lvl="1"/>
            <a:r>
              <a:rPr lang="en-US" sz="1800">
                <a:latin typeface="Montserrat Medium" panose="00000600000000000000" pitchFamily="2" charset="0"/>
              </a:rPr>
              <a:t>          -  associated with significant </a:t>
            </a:r>
          </a:p>
          <a:p>
            <a:pPr lvl="1"/>
            <a:r>
              <a:rPr lang="en-US" sz="1800">
                <a:latin typeface="Montserrat Medium" panose="00000600000000000000" pitchFamily="2" charset="0"/>
              </a:rPr>
              <a:t>              reductions in suicide       </a:t>
            </a:r>
          </a:p>
          <a:p>
            <a:pPr lvl="1"/>
            <a:r>
              <a:rPr lang="en-US" sz="1800">
                <a:latin typeface="Montserrat Medium" panose="00000600000000000000" pitchFamily="2" charset="0"/>
              </a:rPr>
              <a:t>              attempts and severe               </a:t>
            </a:r>
          </a:p>
          <a:p>
            <a:pPr lvl="1"/>
            <a:r>
              <a:rPr lang="en-US" sz="1800">
                <a:latin typeface="Montserrat Medium" panose="00000600000000000000" pitchFamily="2" charset="0"/>
              </a:rPr>
              <a:t>              suicidal ideation</a:t>
            </a:r>
          </a:p>
          <a:p>
            <a:endParaRPr lang="en-US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66125" y="48122"/>
            <a:ext cx="4058155" cy="37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Montserrat SemiBold" panose="00000700000000000000" pitchFamily="2" charset="0"/>
              </a:rPr>
              <a:t>Replicated in Texas and Montana</a:t>
            </a:r>
            <a:endParaRPr sz="1600" b="1">
              <a:solidFill>
                <a:schemeClr val="dk1"/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241" name="Google Shape;241;p40"/>
          <p:cNvCxnSpPr/>
          <p:nvPr/>
        </p:nvCxnSpPr>
        <p:spPr>
          <a:xfrm>
            <a:off x="310761" y="48505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Imagen 2">
            <a:extLst>
              <a:ext uri="{FF2B5EF4-FFF2-40B4-BE49-F238E27FC236}">
                <a16:creationId xmlns:a16="http://schemas.microsoft.com/office/drawing/2014/main" id="{9DE9C6E2-2D39-D4F1-7121-1D09880DA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4" t="17222" r="25697" b="14444"/>
          <a:stretch/>
        </p:blipFill>
        <p:spPr>
          <a:xfrm>
            <a:off x="1369531" y="485055"/>
            <a:ext cx="6404938" cy="43582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Grayscale Pitch Deck by Slidesgo">
  <a:themeElements>
    <a:clrScheme name="Custom 3">
      <a:dk1>
        <a:srgbClr val="002060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3DECA45E06B478AE69E83D6513AC4" ma:contentTypeVersion="14" ma:contentTypeDescription="Create a new document." ma:contentTypeScope="" ma:versionID="58d7e7329cde1c7c928bc8bc31ac991d">
  <xsd:schema xmlns:xsd="http://www.w3.org/2001/XMLSchema" xmlns:xs="http://www.w3.org/2001/XMLSchema" xmlns:p="http://schemas.microsoft.com/office/2006/metadata/properties" xmlns:ns2="055eb6fc-8b30-4928-b5b7-2ef93f5b3aba" xmlns:ns3="e65dbbfb-9649-4788-8adf-d856da5db08a" targetNamespace="http://schemas.microsoft.com/office/2006/metadata/properties" ma:root="true" ma:fieldsID="fbf8832abdc348ad61a36cf845681660" ns2:_="" ns3:_="">
    <xsd:import namespace="055eb6fc-8b30-4928-b5b7-2ef93f5b3aba"/>
    <xsd:import namespace="e65dbbfb-9649-4788-8adf-d856da5db0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eb6fc-8b30-4928-b5b7-2ef93f5b3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c6beda-2b55-4c3a-b30f-a55772806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dbbfb-9649-4788-8adf-d856da5db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9a7fa64-aad7-4038-92fb-44956c50b955}" ma:internalName="TaxCatchAll" ma:showField="CatchAllData" ma:web="e65dbbfb-9649-4788-8adf-d856da5db0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5eb6fc-8b30-4928-b5b7-2ef93f5b3aba">
      <Terms xmlns="http://schemas.microsoft.com/office/infopath/2007/PartnerControls"/>
    </lcf76f155ced4ddcb4097134ff3c332f>
    <TaxCatchAll xmlns="e65dbbfb-9649-4788-8adf-d856da5db08a" xsi:nil="true"/>
  </documentManagement>
</p:properties>
</file>

<file path=customXml/itemProps1.xml><?xml version="1.0" encoding="utf-8"?>
<ds:datastoreItem xmlns:ds="http://schemas.openxmlformats.org/officeDocument/2006/customXml" ds:itemID="{F6ADD445-7654-42C0-BB29-837120532D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3E07CD-287C-457B-B204-3CC2D8469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eb6fc-8b30-4928-b5b7-2ef93f5b3aba"/>
    <ds:schemaRef ds:uri="e65dbbfb-9649-4788-8adf-d856da5db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477EBB-B2B0-43FE-B212-3A245DA7BE04}">
  <ds:schemaRefs>
    <ds:schemaRef ds:uri="http://schemas.microsoft.com/office/2006/metadata/properties"/>
    <ds:schemaRef ds:uri="http://schemas.microsoft.com/office/infopath/2007/PartnerControls"/>
    <ds:schemaRef ds:uri="055eb6fc-8b30-4928-b5b7-2ef93f5b3aba"/>
    <ds:schemaRef ds:uri="e65dbbfb-9649-4788-8adf-d856da5db0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497</Words>
  <Application>Microsoft Office PowerPoint</Application>
  <PresentationFormat>On-screen Show (16:9)</PresentationFormat>
  <Paragraphs>105</Paragraphs>
  <Slides>18</Slides>
  <Notes>18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Didact Gothic</vt:lpstr>
      <vt:lpstr>Julius Sans One</vt:lpstr>
      <vt:lpstr>Montserrat</vt:lpstr>
      <vt:lpstr>Montserrat ExtraBold</vt:lpstr>
      <vt:lpstr>Montserrat Light</vt:lpstr>
      <vt:lpstr>Montserrat Medium</vt:lpstr>
      <vt:lpstr>Montserrat SemiBold</vt:lpstr>
      <vt:lpstr>Questrial</vt:lpstr>
      <vt:lpstr>Wingdings</vt:lpstr>
      <vt:lpstr>Minimalist Grayscale Pitch Deck by Slidesgo</vt:lpstr>
      <vt:lpstr>YAM Youth Aware of Mental Health </vt:lpstr>
      <vt:lpstr>ARPA</vt:lpstr>
      <vt:lpstr>ARPA-YAM</vt:lpstr>
      <vt:lpstr>ARPA-YAM Network</vt:lpstr>
      <vt:lpstr>YAM Program History</vt:lpstr>
      <vt:lpstr>PowerPoint Presentation</vt:lpstr>
      <vt:lpstr>Lancet 2015</vt:lpstr>
      <vt:lpstr>PowerPoint Presentation</vt:lpstr>
      <vt:lpstr>Replicated in Texas and Montana</vt:lpstr>
      <vt:lpstr>YAM in the United States</vt:lpstr>
      <vt:lpstr>When asked, “What did you like best about YAM?” </vt:lpstr>
      <vt:lpstr>YAM Program Description</vt:lpstr>
      <vt:lpstr>Youth Aware of Mental Health (YAM)</vt:lpstr>
      <vt:lpstr>YAM focuses on six main themes: </vt:lpstr>
      <vt:lpstr>5 VISITS OVER 3 WEEKS  (for traditional schedules)</vt:lpstr>
      <vt:lpstr>YAM Delivery </vt:lpstr>
      <vt:lpstr>YAM Impact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GRAYSCALE PITCH DECK</dc:title>
  <dc:creator>Melissa Gonzales</dc:creator>
  <cp:lastModifiedBy>Southern, Luanne</cp:lastModifiedBy>
  <cp:revision>4</cp:revision>
  <dcterms:modified xsi:type="dcterms:W3CDTF">2022-12-02T15:54:17Z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0x010100F6A3DECA45E06B478AE69E83D6513AC4</vt:lpwstr>
  </property>
</Properties>
</file>