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26" r:id="rId5"/>
    <p:sldMasterId id="2147483738" r:id="rId6"/>
  </p:sldMasterIdLst>
  <p:notesMasterIdLst>
    <p:notesMasterId r:id="rId24"/>
  </p:notesMasterIdLst>
  <p:handoutMasterIdLst>
    <p:handoutMasterId r:id="rId25"/>
  </p:handoutMasterIdLst>
  <p:sldIdLst>
    <p:sldId id="275" r:id="rId7"/>
    <p:sldId id="302" r:id="rId8"/>
    <p:sldId id="1318" r:id="rId9"/>
    <p:sldId id="296" r:id="rId10"/>
    <p:sldId id="303" r:id="rId11"/>
    <p:sldId id="306" r:id="rId12"/>
    <p:sldId id="304" r:id="rId13"/>
    <p:sldId id="305" r:id="rId14"/>
    <p:sldId id="298" r:id="rId15"/>
    <p:sldId id="301" r:id="rId16"/>
    <p:sldId id="307" r:id="rId17"/>
    <p:sldId id="1315" r:id="rId18"/>
    <p:sldId id="1313" r:id="rId19"/>
    <p:sldId id="1308" r:id="rId20"/>
    <p:sldId id="1316" r:id="rId21"/>
    <p:sldId id="1317" r:id="rId22"/>
    <p:sldId id="295"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D514A-4699-8AF4-6680-5FCF657E6EA6}" name="Schultz,Kelly (HHSC)" initials="S(" userId="S::kelly.schultz@hhs.texas.gov::e2d752e5-d026-4241-ada9-109798d78f87" providerId="AD"/>
  <p188:author id="{6BAEDF61-260F-8B0C-0817-2ACEABD8A8DD}" name="Acevedo,Christian (HHSC)" initials="A(" userId="S::Christian.Acevedo@hhs.texas.gov::6b127102-7880-4786-865f-a2d41eba3c0d" providerId="AD"/>
  <p188:author id="{B35203E6-FB7A-4DDD-F0CD-6AF2DAAF10CA}" name="Jamison,Claire (HHSC)" initials="J(" userId="S::Claire.Jamison@hhs.texas.gov::75362689-c961-4ce9-a706-caaaff90334a" providerId="AD"/>
  <p188:author id="{0751ABE9-D5F0-4612-0BCC-EE8C7721300B}" name="Jamison,Claire (HHSC)" initials="J(" userId="S::claire.jamison@hhs.texas.gov::75362689-c961-4ce9-a706-caaaff9033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A7"/>
    <a:srgbClr val="1F3D7B"/>
    <a:srgbClr val="FFC600"/>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86446" autoAdjust="0"/>
  </p:normalViewPr>
  <p:slideViewPr>
    <p:cSldViewPr snapToGrid="0">
      <p:cViewPr varScale="1">
        <p:scale>
          <a:sx n="66" d="100"/>
          <a:sy n="66" d="100"/>
        </p:scale>
        <p:origin x="652"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Jennifer (HHSC)" userId="ca7a3d54-5deb-46ac-85bc-c87ac11bb9cb" providerId="ADAL" clId="{CB170F3D-B340-4F16-BE6F-A4F4775462EE}"/>
    <pc:docChg chg="custSel modSld">
      <pc:chgData name="Meyer,Jennifer (HHSC)" userId="ca7a3d54-5deb-46ac-85bc-c87ac11bb9cb" providerId="ADAL" clId="{CB170F3D-B340-4F16-BE6F-A4F4775462EE}" dt="2025-03-13T18:29:35.293" v="39" actId="313"/>
      <pc:docMkLst>
        <pc:docMk/>
      </pc:docMkLst>
      <pc:sldChg chg="modSp mod">
        <pc:chgData name="Meyer,Jennifer (HHSC)" userId="ca7a3d54-5deb-46ac-85bc-c87ac11bb9cb" providerId="ADAL" clId="{CB170F3D-B340-4F16-BE6F-A4F4775462EE}" dt="2025-03-13T18:29:35.293" v="39" actId="313"/>
        <pc:sldMkLst>
          <pc:docMk/>
          <pc:sldMk cId="599206351" sldId="306"/>
        </pc:sldMkLst>
        <pc:spChg chg="mod">
          <ac:chgData name="Meyer,Jennifer (HHSC)" userId="ca7a3d54-5deb-46ac-85bc-c87ac11bb9cb" providerId="ADAL" clId="{CB170F3D-B340-4F16-BE6F-A4F4775462EE}" dt="2025-03-13T18:29:35.293" v="39" actId="313"/>
          <ac:spMkLst>
            <pc:docMk/>
            <pc:sldMk cId="599206351" sldId="306"/>
            <ac:spMk id="3" creationId="{4ECBBD5A-04E4-C425-E2E1-4B67928294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3/13/2025</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3/13/2025</a:t>
            </a:fld>
            <a:endParaRPr lang="en-US" dirty="0"/>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texas.gov/services/health/prevention/turn-to?utm_source=tts-domain&amp;utm_medium=vanity-url&amp;utm_campaign=websi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a:t>PBHP’s YP programs currently provide services in 187 of the 254 counties in Texas. The curriculum includes All Stars, CBSG, </a:t>
            </a:r>
            <a:r>
              <a:rPr lang="en-US" err="1"/>
              <a:t>LifeSkills</a:t>
            </a:r>
            <a:r>
              <a:rPr lang="en-US"/>
              <a:t> Training, Positive Action, Strengthening Families Programs, and Too Good For Drugs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YPU focuses on general population without consideration of individual differences in risk for substance use/misuse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YPS focuses on subgroups of the general population that are determined to be at risk for substance use/misuse</a:t>
            </a:r>
          </a:p>
          <a:p>
            <a:r>
              <a:rPr lang="en-US"/>
              <a:t>YPI focuses on people in high-risk environments who have minimal, yet detectable, signs or symptoms of misuse</a:t>
            </a:r>
          </a:p>
          <a:p>
            <a:endParaRPr lang="en-US"/>
          </a:p>
          <a:p>
            <a:r>
              <a:rPr lang="en-US"/>
              <a:t>Examples of under-served populations: populations with demonstrated health disparities including POC, individuals living in </a:t>
            </a:r>
            <a:r>
              <a:rPr lang="en-US" err="1"/>
              <a:t>Colonias</a:t>
            </a:r>
            <a:r>
              <a:rPr lang="en-US"/>
              <a:t>, military/veteran families, tribal communities, individuals experiencing homelessness, rural communities, LGBTQ+</a:t>
            </a:r>
          </a:p>
          <a:p>
            <a:endParaRPr lang="en-US"/>
          </a:p>
          <a:p>
            <a:r>
              <a:rPr lang="en-US"/>
              <a:t>Approved </a:t>
            </a:r>
            <a:r>
              <a:rPr lang="en-US" err="1"/>
              <a:t>curriculua</a:t>
            </a:r>
            <a:r>
              <a:rPr lang="en-US"/>
              <a:t>:</a:t>
            </a:r>
          </a:p>
          <a:p>
            <a:r>
              <a:rPr lang="en-US"/>
              <a:t>All-Stars (YPU and YPS)</a:t>
            </a:r>
          </a:p>
          <a:p>
            <a:r>
              <a:rPr lang="en-US" err="1"/>
              <a:t>Botvin</a:t>
            </a:r>
            <a:r>
              <a:rPr lang="en-US"/>
              <a:t> Life Skills (YPU)</a:t>
            </a:r>
          </a:p>
          <a:p>
            <a:r>
              <a:rPr lang="en-US"/>
              <a:t>Curriculum-Based Support Groups (YPS and YPI)</a:t>
            </a:r>
          </a:p>
          <a:p>
            <a:r>
              <a:rPr lang="en-US"/>
              <a:t>Project Towards No Drug Abuse (YPU, YPS, and YPI)</a:t>
            </a:r>
          </a:p>
          <a:p>
            <a:r>
              <a:rPr lang="en-US"/>
              <a:t>Positive Action (YPU, YPS, and YPI)</a:t>
            </a:r>
          </a:p>
          <a:p>
            <a:r>
              <a:rPr lang="en-US"/>
              <a:t>Too Good For Drugs (YPU)</a:t>
            </a:r>
          </a:p>
          <a:p>
            <a:r>
              <a:rPr lang="en-US"/>
              <a:t>Strengthening Families Program</a:t>
            </a:r>
          </a:p>
          <a:p>
            <a:pPr lvl="1">
              <a:buFont typeface="Wingdings 3" panose="05040102010807070707" pitchFamily="18" charset="2"/>
              <a:buChar char="}"/>
            </a:pPr>
            <a:r>
              <a:rPr lang="en-US"/>
              <a:t>7-session curriculum (YPU)</a:t>
            </a:r>
          </a:p>
          <a:p>
            <a:pPr lvl="1">
              <a:buFont typeface="Wingdings 3" panose="05040102010807070707" pitchFamily="18" charset="2"/>
              <a:buChar char="}"/>
            </a:pPr>
            <a:r>
              <a:rPr lang="en-US"/>
              <a:t>10-session curriculum (YPU, YPS, and YPI)</a:t>
            </a:r>
          </a:p>
          <a:p>
            <a:pPr lvl="1">
              <a:buFont typeface="Wingdings 3" panose="05040102010807070707" pitchFamily="18" charset="2"/>
              <a:buChar char="}"/>
            </a:pPr>
            <a:r>
              <a:rPr lang="en-US"/>
              <a:t>14-session curriculum (YPU, YPS, and YPI)</a:t>
            </a:r>
          </a:p>
          <a:p>
            <a:endParaRPr lang="en-US"/>
          </a:p>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a:p>
        </p:txBody>
      </p:sp>
    </p:spTree>
    <p:extLst>
      <p:ext uri="{BB962C8B-B14F-4D97-AF65-F5344CB8AC3E}">
        <p14:creationId xmlns:p14="http://schemas.microsoft.com/office/powerpoint/2010/main" val="137806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a:t>The primary target population for the CCPs is youth ages 12-17 and young adults ages 18-25. The secondary target population includes individuals across the lifespan in the general population within the provider’s service area</a:t>
            </a:r>
          </a:p>
          <a:p>
            <a:endParaRPr lang="en-US"/>
          </a:p>
          <a:p>
            <a:r>
              <a:rPr lang="en-US"/>
              <a:t>From one-pager: “CCPs are a collaborative partnership of people and/or organizations that strive to address one or more of the state’s four prevention priorities and community behavioral health more broadly. CCPs utilize the SAMHSA Strategic Prevention Framework model to mobilize communities and implement promising and evidence-based environmental strategies with a primary focus to change policies and influence social norms related to substance u</a:t>
            </a:r>
          </a:p>
          <a:p>
            <a:endParaRPr lang="en-US"/>
          </a:p>
          <a:p>
            <a:r>
              <a:rPr lang="en-US"/>
              <a:t>HHSC, specifically PBHP, is allocating additional funding to expand the CCP work and focus on improving health equity for communities disproportionately impacted by COVID. Hence, CCP-COVID.  The CCPs will engage in community-based processes to enhance environmental conditions and provide alternate activities in order to have a broad-reaching and long-lasting positive impact. </a:t>
            </a:r>
          </a:p>
          <a:p>
            <a:endParaRPr lang="en-US"/>
          </a:p>
          <a:p>
            <a:pPr algn="l" rtl="0" fontAlgn="base">
              <a:buFont typeface="Arial" panose="020B0604020202020204" pitchFamily="34" charset="0"/>
              <a:buChar char="•"/>
            </a:pPr>
            <a:r>
              <a:rPr lang="en-US" sz="1800" b="0" i="0">
                <a:solidFill>
                  <a:srgbClr val="000000"/>
                </a:solidFill>
                <a:effectLst/>
                <a:latin typeface="Verdana" panose="020B0604030504040204" pitchFamily="34" charset="0"/>
              </a:rPr>
              <a:t>Goal 1: By March 2023, HHSC will implement community activities and projects that enhance behavioral health and wellness.  </a:t>
            </a:r>
            <a:endParaRPr lang="en-US" sz="1800" b="0" i="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a:solidFill>
                  <a:srgbClr val="000000"/>
                </a:solidFill>
                <a:effectLst/>
                <a:latin typeface="Verdana" panose="020B0604030504040204" pitchFamily="34" charset="0"/>
              </a:rPr>
              <a:t>Objective 2: By September 2021, HHSC will fund CCPs to provide a minimum of 85 community projects that foster behavioral health and wellness in communities across Texas.  </a:t>
            </a:r>
          </a:p>
          <a:p>
            <a:pPr algn="l" rtl="0" fontAlgn="base">
              <a:buFont typeface="Arial" panose="020B0604020202020204" pitchFamily="34" charset="0"/>
              <a:buChar char="•"/>
            </a:pPr>
            <a:r>
              <a:rPr lang="en-US" sz="1800" b="0" i="0">
                <a:solidFill>
                  <a:srgbClr val="000000"/>
                </a:solidFill>
                <a:effectLst/>
                <a:latin typeface="Verdana" panose="020B0604030504040204" pitchFamily="34" charset="0"/>
              </a:rPr>
              <a:t>Objective 2: By September 2021, HHSC will fund CCPs to serve a minimum of 12,900 (duplicated) individuals in stress-reduction/trauma healing activities. </a:t>
            </a:r>
          </a:p>
          <a:p>
            <a:r>
              <a:rPr lang="en-US"/>
              <a:t>se and misuse”</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a:p>
        </p:txBody>
      </p:sp>
    </p:spTree>
    <p:extLst>
      <p:ext uri="{BB962C8B-B14F-4D97-AF65-F5344CB8AC3E}">
        <p14:creationId xmlns:p14="http://schemas.microsoft.com/office/powerpoint/2010/main" val="143778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The Prevention and Behavioral Health Promotion Team is responsible for the ongoing public health campaign that engages Texas youth, young adults, parents, and communities through multiple media platforms. </a:t>
            </a:r>
          </a:p>
          <a:p>
            <a:pPr marL="285750" indent="-285750">
              <a:buFont typeface="Arial" panose="020B0604020202020204" pitchFamily="34" charset="0"/>
              <a:buChar char="•"/>
            </a:pPr>
            <a:r>
              <a:rPr lang="en-US"/>
              <a:t>The campaign emphasizes and directs Texans to "Turn To" the people and places around them to cope with feelings as opposed to turning to substances. </a:t>
            </a:r>
            <a:endParaRPr lang="en-US">
              <a:ea typeface="Verdana"/>
            </a:endParaRPr>
          </a:p>
          <a:p>
            <a:pPr marL="285750" indent="-285750">
              <a:buFont typeface="Arial" panose="020B0604020202020204" pitchFamily="34" charset="0"/>
              <a:buChar char="•"/>
            </a:pPr>
            <a:r>
              <a:rPr lang="en-US"/>
              <a:t>We are working with two external vendors, FleishmanHillard and the University of Texas Center for Health Communications to create the messaging/ads and disseminate campaign messages to a variety of audiences across the state. </a:t>
            </a:r>
            <a:endParaRPr lang="en-US">
              <a:ea typeface="Verdana"/>
            </a:endParaRPr>
          </a:p>
          <a:p>
            <a:endParaRPr lang="en-US">
              <a:ea typeface="Verdana"/>
            </a:endParaRPr>
          </a:p>
          <a:p>
            <a:r>
              <a:rPr lang="en-US" b="1">
                <a:ea typeface="Verdana"/>
              </a:rPr>
              <a:t>The two goals of our current campaign:</a:t>
            </a:r>
          </a:p>
          <a:p>
            <a:endParaRPr lang="en-US"/>
          </a:p>
          <a:p>
            <a:pPr marL="285750" indent="-285750">
              <a:buFont typeface="Wingdings 3" panose="05040102010807070707" pitchFamily="18" charset="2"/>
              <a:buChar char=""/>
            </a:pPr>
            <a:r>
              <a:rPr lang="en-US"/>
              <a:t>Provide Texas youth, young adults, parents, and guardians with resources to cope with trauma, stress, and anxiety</a:t>
            </a:r>
            <a:endParaRPr lang="en-US">
              <a:ea typeface="Verdana"/>
            </a:endParaRPr>
          </a:p>
          <a:p>
            <a:pPr marL="285750" indent="-285750">
              <a:buFont typeface="Wingdings 3" panose="05040102010807070707" pitchFamily="18" charset="2"/>
              <a:buChar char=""/>
            </a:pPr>
            <a:r>
              <a:rPr lang="en-US"/>
              <a:t>Inform Texas community leaders about risk and protective factors that contribute to substance use disorders</a:t>
            </a:r>
            <a:endParaRPr lang="en-US">
              <a:ea typeface="Verdana"/>
            </a:endParaRPr>
          </a:p>
          <a:p>
            <a:pPr marL="285750" indent="-285750">
              <a:buFont typeface="Wingdings 3" panose="05040102010807070707" pitchFamily="18" charset="2"/>
              <a:buChar char=""/>
            </a:pPr>
            <a:endParaRPr lang="en-US">
              <a:ea typeface="Verdana"/>
            </a:endParaRPr>
          </a:p>
          <a:p>
            <a:pPr>
              <a:lnSpc>
                <a:spcPct val="90000"/>
              </a:lnSpc>
              <a:spcBef>
                <a:spcPts val="1000"/>
              </a:spcBef>
            </a:pPr>
            <a:r>
              <a:rPr lang="en-US"/>
              <a:t>Campaign messaging drives people to the campaign website (</a:t>
            </a:r>
            <a:r>
              <a:rPr lang="en-US">
                <a:hlinkClick r:id="rId3"/>
              </a:rPr>
              <a:t>TurnToSupportsTX.org</a:t>
            </a:r>
            <a:r>
              <a:rPr lang="en-US"/>
              <a:t>). The campaign website offers general resources and the Turn To Check-In offers customized behavioral health and substance use resources. </a:t>
            </a:r>
            <a:endParaRPr lang="en-US">
              <a:ea typeface="Verdana"/>
            </a:endParaRPr>
          </a:p>
          <a:p>
            <a:endParaRPr lang="en-US">
              <a:ea typeface="Verdana"/>
            </a:endParaRPr>
          </a:p>
          <a:p>
            <a:r>
              <a:rPr lang="en-US" b="1"/>
              <a:t>First Paid Media Buy (November 14, 2022, through March 5, 2023)</a:t>
            </a:r>
            <a:endParaRPr lang="en-US" b="1">
              <a:ea typeface="Verdana"/>
            </a:endParaRPr>
          </a:p>
          <a:p>
            <a:pPr marL="285750" indent="-285750">
              <a:buFont typeface="Arial"/>
              <a:buChar char="•"/>
            </a:pPr>
            <a:r>
              <a:rPr lang="en-US" b="1"/>
              <a:t>Almost 704 million impressions </a:t>
            </a:r>
            <a:r>
              <a:rPr lang="en-US"/>
              <a:t>served on all media since the campaign launch on November 14 with 60 percent impressions served through traditional media and 40 percent on digital media.</a:t>
            </a:r>
            <a:endParaRPr lang="en-US">
              <a:ea typeface="Verdana"/>
            </a:endParaRPr>
          </a:p>
          <a:p>
            <a:pPr marL="285750" indent="-285750">
              <a:buFont typeface="Arial"/>
              <a:buChar char="•"/>
            </a:pPr>
            <a:r>
              <a:rPr lang="en-US"/>
              <a:t>Actual campaign impressions </a:t>
            </a:r>
            <a:r>
              <a:rPr lang="en-US" b="1"/>
              <a:t>exceeded plan by 241 percent, delivering almost 500 million impressions </a:t>
            </a:r>
          </a:p>
          <a:p>
            <a:pPr marL="285750" indent="-285750">
              <a:buFont typeface="Arial"/>
              <a:buChar char="•"/>
            </a:pPr>
            <a:r>
              <a:rPr lang="en-US" b="1"/>
              <a:t>Almost 300,000 clicks reported </a:t>
            </a:r>
            <a:r>
              <a:rPr lang="en-US"/>
              <a:t>from the campaign, with highest percentage, </a:t>
            </a:r>
            <a:r>
              <a:rPr lang="en-US" b="1"/>
              <a:t>57 percent, </a:t>
            </a:r>
            <a:r>
              <a:rPr lang="en-US"/>
              <a:t>from social campaign.</a:t>
            </a:r>
            <a:endParaRPr lang="en-US">
              <a:ea typeface="Verdana"/>
            </a:endParaRPr>
          </a:p>
          <a:p>
            <a:pPr marL="285750" indent="-285750">
              <a:buFont typeface="Arial"/>
              <a:buChar char="•"/>
            </a:pPr>
            <a:r>
              <a:rPr lang="en-US" b="1"/>
              <a:t>Approximately 30,000 spots aired statewide </a:t>
            </a:r>
            <a:r>
              <a:rPr lang="en-US"/>
              <a:t>on TV and radio during the campaign from January through early March</a:t>
            </a:r>
            <a:endParaRPr lang="en-US">
              <a:ea typeface="Verdana"/>
            </a:endParaRPr>
          </a:p>
          <a:p>
            <a:endParaRPr lang="en-US">
              <a:ea typeface="Verdana"/>
            </a:endParaRPr>
          </a:p>
          <a:p>
            <a:r>
              <a:rPr lang="en-US"/>
              <a:t>In addition to the paid content and media buys, all PBHP providers participate in the campaign in different capacities. All providers must have active Facebook and Instagram pages to disseminate the content in English and Spanish.</a:t>
            </a:r>
            <a:endParaRPr lang="en-US">
              <a:ea typeface="Verdana"/>
            </a:endParaRPr>
          </a:p>
          <a:p>
            <a:pPr marL="285750" indent="-285750">
              <a:buFont typeface="Arial"/>
              <a:buChar char="•"/>
            </a:pPr>
            <a:endParaRPr lang="en-US">
              <a:ea typeface="Verdana"/>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a:p>
        </p:txBody>
      </p:sp>
    </p:spTree>
    <p:extLst>
      <p:ext uri="{BB962C8B-B14F-4D97-AF65-F5344CB8AC3E}">
        <p14:creationId xmlns:p14="http://schemas.microsoft.com/office/powerpoint/2010/main" val="23636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5918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a:t>Click to edit Master title style</a:t>
            </a:r>
            <a:endParaRPr lang="en-US" dirty="0"/>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p>
            <a:pPr lvl="0"/>
            <a:r>
              <a:rPr lang="en-US"/>
              <a:t>Click to edit Master text styles</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1549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88167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defTabSz="0">
              <a:defRPr sz="5400" b="1" baseline="0">
                <a:solidFill>
                  <a:schemeClr val="tx2"/>
                </a:solidFill>
              </a:defRPr>
            </a:lvl1pPr>
          </a:lstStyle>
          <a:p>
            <a:r>
              <a:rPr lang="en-US" dirty="0"/>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33170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dirty="0"/>
              <a:t>Click to edit Master title style</a:t>
            </a:r>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1192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3028950" y="183515"/>
            <a:ext cx="8686800" cy="731520"/>
          </a:xfrm>
          <a:ln>
            <a:noFill/>
          </a:ln>
        </p:spPr>
        <p:txBody>
          <a:bodyPr lIns="0" tIns="0" rIns="0" bIns="0" anchor="b" anchorCtr="0">
            <a:noAutofit/>
          </a:bodyPr>
          <a:lstStyle>
            <a:lvl1pPr>
              <a:defRPr sz="30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03810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dirty="0"/>
              <a:t>Click to edit Master title style</a:t>
            </a:r>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87830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92198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dirty="0"/>
              <a:t>Click to edit Master title style</a:t>
            </a:r>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74158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61931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2006928" y="1463040"/>
            <a:ext cx="969264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37397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9"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6994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73530" y="17255"/>
            <a:ext cx="8686800" cy="914400"/>
          </a:xfrm>
          <a:ln>
            <a:noFill/>
          </a:ln>
        </p:spPr>
        <p:txBody>
          <a:bodyPr lIns="0" tIns="0" rIns="0" bIns="0" anchor="b" anchorCtr="0">
            <a:noAutofit/>
          </a:bodyPr>
          <a:lstStyle>
            <a:lvl1pPr>
              <a:defRPr sz="30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25103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8"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581115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lvl1pPr>
              <a:defRPr/>
            </a:lvl1pPr>
            <a:lvl2pPr>
              <a:defRPr/>
            </a:lvl2p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1549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12860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a:defRPr sz="5400" b="1" baseline="0">
                <a:solidFill>
                  <a:schemeClr val="tx2"/>
                </a:solidFill>
              </a:defRPr>
            </a:lvl1pPr>
          </a:lstStyle>
          <a:p>
            <a:r>
              <a:rPr lang="en-US" dirty="0"/>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17329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943657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3200399"/>
            <a:ext cx="9144000" cy="1367619"/>
          </a:xfrm>
        </p:spPr>
        <p:txBody>
          <a:bodyPr anchor="b">
            <a:noAutofit/>
          </a:bodyPr>
          <a:lstStyle>
            <a:lvl1pPr algn="l">
              <a:defRPr lang="en-US" sz="4000" dirty="0" smtClean="0"/>
            </a:lvl1pPr>
          </a:lstStyle>
          <a:p>
            <a:r>
              <a:rPr lang="en-US" dirty="0"/>
              <a:t>Click to edit Master title style</a:t>
            </a:r>
          </a:p>
        </p:txBody>
      </p:sp>
      <p:cxnSp>
        <p:nvCxnSpPr>
          <p:cNvPr id="15" name="Line"/>
          <p:cNvCxnSpPr/>
          <p:nvPr userDrawn="1"/>
        </p:nvCxnSpPr>
        <p:spPr>
          <a:xfrm>
            <a:off x="1554480" y="4754880"/>
            <a:ext cx="9144000" cy="0"/>
          </a:xfrm>
          <a:prstGeom prst="line">
            <a:avLst/>
          </a:prstGeom>
          <a:ln w="38100">
            <a:solidFill>
              <a:srgbClr val="1F3D7B"/>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rgbClr val="0063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4825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3028950" y="183515"/>
            <a:ext cx="8686800" cy="731520"/>
          </a:xfrm>
          <a:ln>
            <a:noFill/>
          </a:ln>
        </p:spPr>
        <p:txBody>
          <a:bodyPr lIns="0" tIns="0" rIns="0" bIns="0" anchor="b" anchorCtr="0">
            <a:noAutofit/>
          </a:bodyPr>
          <a:lstStyle>
            <a:lvl1pPr>
              <a:defRPr sz="30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908810"/>
            <a:ext cx="8321040" cy="429768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1908810"/>
            <a:ext cx="2743200" cy="429768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336822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dirty="0"/>
              <a:t>Click to edit Master title style</a:t>
            </a:r>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654418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380730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dirty="0"/>
              <a:t>Click to edit Master title style</a:t>
            </a:r>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0093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p>
            <a:pPr marL="457200" marR="0" lvl="0" indent="-36576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Click to edit Master text styles</a:t>
            </a:r>
          </a:p>
          <a:p>
            <a:pPr marL="822960" marR="0" lvl="1" indent="-365760" algn="l" defTabSz="914400" rtl="0" eaLnBrk="1" fontAlgn="auto" latinLnBrk="0" hangingPunct="1">
              <a:lnSpc>
                <a:spcPct val="100000"/>
              </a:lnSpc>
              <a:spcBef>
                <a:spcPts val="600"/>
              </a:spcBef>
              <a:spcAft>
                <a:spcPts val="60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Second level</a:t>
            </a:r>
          </a:p>
          <a:p>
            <a:pPr marL="1188720" marR="0" lvl="2" indent="-365760" algn="l" defTabSz="914400" rtl="0" eaLnBrk="1" fontAlgn="auto" latinLnBrk="0" hangingPunct="1">
              <a:lnSpc>
                <a:spcPct val="100000"/>
              </a:lnSpc>
              <a:spcBef>
                <a:spcPts val="600"/>
              </a:spcBef>
              <a:spcAft>
                <a:spcPts val="600"/>
              </a:spcAft>
              <a:buClrTx/>
              <a:buSzTx/>
              <a:buFont typeface="+mj-lt"/>
              <a:buAutoNum type="alphaLcPeriod"/>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Third level</a:t>
            </a:r>
          </a:p>
          <a:p>
            <a:pPr marL="1554480" marR="0" lvl="3" indent="-365760" algn="l" defTabSz="914400" rtl="0" eaLnBrk="1" fontAlgn="auto" latinLnBrk="0" hangingPunct="1">
              <a:lnSpc>
                <a:spcPct val="100000"/>
              </a:lnSpc>
              <a:spcBef>
                <a:spcPts val="600"/>
              </a:spcBef>
              <a:spcAft>
                <a:spcPts val="600"/>
              </a:spcAft>
              <a:buClrTx/>
              <a:buSzTx/>
              <a:buFont typeface="+mj-lt"/>
              <a:buAutoNum type="arabi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Fourth level</a:t>
            </a:r>
          </a:p>
          <a:p>
            <a:pPr marL="1920240" marR="0" lvl="4" indent="-36576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82868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8108" y="274320"/>
            <a:ext cx="9784080" cy="1097280"/>
          </a:xfrm>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6" name="Line"/>
          <p:cNvCxnSpPr/>
          <p:nvPr userDrawn="1"/>
        </p:nvCxnSpPr>
        <p:spPr>
          <a:xfrm flipV="1">
            <a:off x="1918108"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3" name="Subtitle"/>
          <p:cNvSpPr>
            <a:spLocks noGrp="1"/>
          </p:cNvSpPr>
          <p:nvPr>
            <p:ph type="body" idx="1"/>
          </p:nvPr>
        </p:nvSpPr>
        <p:spPr>
          <a:xfrm>
            <a:off x="1918108" y="1614021"/>
            <a:ext cx="9784080" cy="549117"/>
          </a:xfrm>
        </p:spPr>
        <p:txBody>
          <a:bodyPr>
            <a:noAutofit/>
          </a:bodyPr>
          <a:lstStyle>
            <a:lvl1pPr marL="0" indent="0">
              <a:buNone/>
              <a:defRPr sz="3200" b="1">
                <a:solidFill>
                  <a:srgbClr val="0063A7"/>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1915214" y="2219307"/>
            <a:ext cx="9784080" cy="402336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4958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2006928" y="1463040"/>
            <a:ext cx="969264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79919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9"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723190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8"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808384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3211"/>
            <a:ext cx="8686800" cy="914400"/>
          </a:xfrm>
        </p:spPr>
        <p:txBody>
          <a:bodyPr/>
          <a:lstStyle>
            <a:lvl1pPr>
              <a:defRPr sz="3600" b="1">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394612" y="1816926"/>
            <a:ext cx="37490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164159" y="1819361"/>
            <a:ext cx="37490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7932228" y="1821286"/>
            <a:ext cx="37490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0177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1549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94639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914806"/>
            <a:ext cx="8412480" cy="1371600"/>
          </a:xfrm>
        </p:spPr>
        <p:txBody>
          <a:bodyPr anchor="b" anchorCtr="0">
            <a:noAutofit/>
          </a:bodyPr>
          <a:lstStyle>
            <a:lvl1pPr algn="l">
              <a:defRPr sz="5400" b="1" baseline="0">
                <a:solidFill>
                  <a:schemeClr val="tx2"/>
                </a:solidFill>
              </a:defRPr>
            </a:lvl1pPr>
          </a:lstStyle>
          <a:p>
            <a:r>
              <a:rPr lang="en-US" dirty="0"/>
              <a:t>Thank you</a:t>
            </a:r>
          </a:p>
        </p:txBody>
      </p:sp>
      <p:cxnSp>
        <p:nvCxnSpPr>
          <p:cNvPr id="13" name="Line"/>
          <p:cNvCxnSpPr/>
          <p:nvPr userDrawn="1"/>
        </p:nvCxnSpPr>
        <p:spPr>
          <a:xfrm>
            <a:off x="1828800" y="4352727"/>
            <a:ext cx="8412480" cy="2625"/>
          </a:xfrm>
          <a:prstGeom prst="line">
            <a:avLst/>
          </a:prstGeom>
          <a:ln w="38100">
            <a:solidFill>
              <a:srgbClr val="1F3D7B"/>
            </a:solidFill>
          </a:ln>
          <a:effectLst/>
        </p:spPr>
        <p:style>
          <a:lnRef idx="3">
            <a:schemeClr val="accent5"/>
          </a:lnRef>
          <a:fillRef idx="0">
            <a:schemeClr val="accent5"/>
          </a:fillRef>
          <a:effectRef idx="2">
            <a:schemeClr val="accent5"/>
          </a:effectRef>
          <a:fontRef idx="minor">
            <a:schemeClr val="tx1"/>
          </a:fontRef>
        </p:style>
      </p:cxnSp>
      <p:sp>
        <p:nvSpPr>
          <p:cNvPr id="7" name="Text Placeholder"/>
          <p:cNvSpPr>
            <a:spLocks noGrp="1"/>
          </p:cNvSpPr>
          <p:nvPr>
            <p:ph type="body" sz="quarter" idx="13"/>
          </p:nvPr>
        </p:nvSpPr>
        <p:spPr>
          <a:xfrm>
            <a:off x="1828800" y="4480560"/>
            <a:ext cx="8412480" cy="1554480"/>
          </a:xfrm>
        </p:spPr>
        <p:txBody>
          <a:bodyPr>
            <a:noAutofit/>
          </a:bodyPr>
          <a:lstStyle>
            <a:lvl1pPr marL="0" indent="0" algn="l">
              <a:buNone/>
              <a:defRPr sz="2400" b="1">
                <a:solidFill>
                  <a:srgbClr val="0063A7"/>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3321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20240" y="274320"/>
            <a:ext cx="978408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0" name="Line"/>
          <p:cNvCxnSpPr/>
          <p:nvPr userDrawn="1"/>
        </p:nvCxnSpPr>
        <p:spPr>
          <a:xfrm flipV="1">
            <a:off x="1920240"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1920240" y="1642358"/>
            <a:ext cx="978408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2914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08430" y="274320"/>
            <a:ext cx="978408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0" name="Line"/>
          <p:cNvCxnSpPr/>
          <p:nvPr userDrawn="1"/>
        </p:nvCxnSpPr>
        <p:spPr>
          <a:xfrm flipV="1">
            <a:off x="1909255" y="1554480"/>
            <a:ext cx="978408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1904237" y="1654235"/>
            <a:ext cx="4846320" cy="457200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6858890" y="1656773"/>
            <a:ext cx="484632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27796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cxnSp>
        <p:nvCxnSpPr>
          <p:cNvPr id="10" name="Line"/>
          <p:cNvCxnSpPr/>
          <p:nvPr userDrawn="1"/>
        </p:nvCxnSpPr>
        <p:spPr>
          <a:xfrm flipV="1">
            <a:off x="2194560" y="1554480"/>
            <a:ext cx="9509760" cy="1788"/>
          </a:xfrm>
          <a:prstGeom prst="line">
            <a:avLst/>
          </a:prstGeom>
          <a:ln w="38100">
            <a:solidFill>
              <a:srgbClr val="1F3D7B"/>
            </a:solidFill>
          </a:ln>
        </p:spPr>
        <p:style>
          <a:lnRef idx="3">
            <a:schemeClr val="accent1"/>
          </a:lnRef>
          <a:fillRef idx="0">
            <a:schemeClr val="accent1"/>
          </a:fillRef>
          <a:effectRef idx="2">
            <a:schemeClr val="accent1"/>
          </a:effectRef>
          <a:fontRef idx="minor">
            <a:schemeClr val="tx1"/>
          </a:fontRef>
        </p:style>
      </p:cxn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640571"/>
            <a:ext cx="3108960" cy="457200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640571"/>
            <a:ext cx="310896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646876"/>
            <a:ext cx="3108960" cy="457200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26427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2012871" y="274320"/>
            <a:ext cx="969264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2020783" y="1463040"/>
            <a:ext cx="969264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27710"/>
            <a:ext cx="8686800" cy="914400"/>
          </a:xfrm>
        </p:spPr>
        <p:txBody>
          <a:bodyPr/>
          <a:lstStyle>
            <a:lvl1pPr>
              <a:defRPr sz="3600" b="1">
                <a:solidFill>
                  <a:schemeClr val="bg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457202" y="1841470"/>
            <a:ext cx="11247120" cy="4389120"/>
          </a:xfrm>
        </p:spPr>
        <p:txBody>
          <a:bodyPr/>
          <a:lstStyle/>
          <a:p>
            <a:pPr lvl="0"/>
            <a:r>
              <a:rPr lang="en-US"/>
              <a:t>Click to edit Master text styles</a:t>
            </a:r>
          </a:p>
        </p:txBody>
      </p:sp>
      <p:sp>
        <p:nvSpPr>
          <p:cNvPr id="3" name="Date Placeholder"/>
          <p:cNvSpPr>
            <a:spLocks noGrp="1"/>
          </p:cNvSpPr>
          <p:nvPr>
            <p:ph type="dt" sz="half" idx="10"/>
          </p:nvPr>
        </p:nvSpPr>
        <p:spPr>
          <a:xfrm>
            <a:off x="457184"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9"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36665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2788920" y="31110"/>
            <a:ext cx="8686800" cy="914400"/>
          </a:xfrm>
        </p:spPr>
        <p:txBody>
          <a:bodyPr/>
          <a:lstStyle>
            <a:lvl1pPr>
              <a:defRPr sz="3600" b="1">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75011" y="1813764"/>
            <a:ext cx="5577840" cy="438912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16978" y="1813764"/>
            <a:ext cx="5577840" cy="4389120"/>
          </a:xfrm>
        </p:spPr>
        <p:txBody>
          <a:bodyPr/>
          <a:lstStyle/>
          <a:p>
            <a:pPr lvl="0"/>
            <a:r>
              <a:rPr lang="en-US"/>
              <a:t>Click to edit Master text styles</a:t>
            </a:r>
          </a:p>
        </p:txBody>
      </p:sp>
      <p:sp>
        <p:nvSpPr>
          <p:cNvPr id="3" name="Date Placeholder"/>
          <p:cNvSpPr>
            <a:spLocks noGrp="1"/>
          </p:cNvSpPr>
          <p:nvPr>
            <p:ph type="dt" sz="half" idx="10"/>
          </p:nvPr>
        </p:nvSpPr>
        <p:spPr>
          <a:xfrm>
            <a:off x="484907"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2729338"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86999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4" r:id="rId3"/>
    <p:sldLayoutId id="2147483706" r:id="rId4"/>
    <p:sldLayoutId id="2147483718" r:id="rId5"/>
    <p:sldLayoutId id="2147483724" r:id="rId6"/>
    <p:sldLayoutId id="2147483716" r:id="rId7"/>
    <p:sldLayoutId id="2147483719" r:id="rId8"/>
    <p:sldLayoutId id="2147483720" r:id="rId9"/>
    <p:sldLayoutId id="2147483725" r:id="rId10"/>
    <p:sldLayoutId id="2147483710" r:id="rId11"/>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7086511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50" r:id="rId8"/>
    <p:sldLayoutId id="2147483751" r:id="rId9"/>
    <p:sldLayoutId id="2147483752" r:id="rId10"/>
    <p:sldLayoutId id="2147483737" r:id="rId11"/>
    <p:sldLayoutId id="2147483756" r:id="rId12"/>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6166367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53" r:id="rId8"/>
    <p:sldLayoutId id="2147483754" r:id="rId9"/>
    <p:sldLayoutId id="2147483755" r:id="rId10"/>
    <p:sldLayoutId id="2147483749" r:id="rId11"/>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hs.texas.gov/services/health/prevention/turn-to?utm_source=tts-domain&amp;utm_medium=vanity-url&amp;utm_campaign=websit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www.hhs.texas.gov/sites/default/files/documents/fact-sheet-connect-mental-health.pdf" TargetMode="External"/><Relationship Id="rId3" Type="http://schemas.openxmlformats.org/officeDocument/2006/relationships/hyperlink" Target="https://www.hhs.texas.gov/sites/default/files/documents/tips-to-help-children-and-teens-reconnect.pdf" TargetMode="External"/><Relationship Id="rId7" Type="http://schemas.openxmlformats.org/officeDocument/2006/relationships/hyperlink" Target="https://www.hhs.texas.gov/sites/default/files/documents/behavioral-physical-substance-abuse-signs.pdf" TargetMode="External"/><Relationship Id="rId2" Type="http://schemas.openxmlformats.org/officeDocument/2006/relationships/hyperlink" Target="https://www.hhs.texas.gov/services/health/prevention/turn-to?utm_source=tts-domain&amp;utm_medium=vanity-url&amp;utm_campaign=website" TargetMode="External"/><Relationship Id="rId1" Type="http://schemas.openxmlformats.org/officeDocument/2006/relationships/slideLayout" Target="../slideLayouts/slideLayout2.xml"/><Relationship Id="rId6" Type="http://schemas.openxmlformats.org/officeDocument/2006/relationships/hyperlink" Target="https://www.hhs.texas.gov/sites/default/files/documents/how-to-talk-to-someone-you-are-worried-about.pdf" TargetMode="External"/><Relationship Id="rId5" Type="http://schemas.openxmlformats.org/officeDocument/2006/relationships/hyperlink" Target="https://www.hhs.texas.gov/sites/default/files/documents/convo-card-how-help-your-child.pdf" TargetMode="External"/><Relationship Id="rId4" Type="http://schemas.openxmlformats.org/officeDocument/2006/relationships/hyperlink" Target="https://www.hhs.texas.gov/sites/default/files/documents/how-to-support-your-child-during-difficult-times.pdf" TargetMode="Externa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xasschoolsurvey.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uicide.Prevention@hhs.texas.gov"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mailto:SUPrevention@hhs.texa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texas.gov/sites/default/files/documents/youth-suicide-prevention-wallet-card.pdf" TargetMode="External"/><Relationship Id="rId2" Type="http://schemas.openxmlformats.org/officeDocument/2006/relationships/hyperlink" Target="https://www.hhs.texas.gov/sites/default/files/documents/youth-suicide-prevention-flyer.pdf" TargetMode="External"/><Relationship Id="rId1" Type="http://schemas.openxmlformats.org/officeDocument/2006/relationships/slideLayout" Target="../slideLayouts/slideLayout15.xml"/><Relationship Id="rId4" Type="http://schemas.openxmlformats.org/officeDocument/2006/relationships/hyperlink" Target="https://www.hhs.texas.gov/sites/default/files/documents/services/mental-health-substance-use/suicide-prevention/postventio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hs.texas.gov/sites/default/files/documents/idd-suicide-prevention-flyer.pdf" TargetMode="External"/><Relationship Id="rId2" Type="http://schemas.openxmlformats.org/officeDocument/2006/relationships/hyperlink" Target="https://www.hhs.texas.gov/sites/default/files/documents/teacher-youth-suicide-prevention.pdf" TargetMode="External"/><Relationship Id="rId1" Type="http://schemas.openxmlformats.org/officeDocument/2006/relationships/slideLayout" Target="../slideLayouts/slideLayout15.xml"/><Relationship Id="rId4" Type="http://schemas.openxmlformats.org/officeDocument/2006/relationships/hyperlink" Target="https://www.hhs.texas.gov/sites/default/files/documents/suicide-prevention-youth-justice-system.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p:txBody>
          <a:bodyPr/>
          <a:lstStyle/>
          <a:p>
            <a:pPr algn="ctr"/>
            <a:r>
              <a:rPr lang="en-US" sz="4400" dirty="0"/>
              <a:t>Prevention and Behavioral Health Promotion Unit Overview</a:t>
            </a:r>
          </a:p>
        </p:txBody>
      </p:sp>
      <p:sp>
        <p:nvSpPr>
          <p:cNvPr id="6" name="Subtitle"/>
          <p:cNvSpPr>
            <a:spLocks noGrp="1"/>
          </p:cNvSpPr>
          <p:nvPr>
            <p:ph type="subTitle" idx="1"/>
          </p:nvPr>
        </p:nvSpPr>
        <p:spPr>
          <a:xfrm>
            <a:off x="1554480" y="4930403"/>
            <a:ext cx="9144000" cy="1188720"/>
          </a:xfrm>
        </p:spPr>
        <p:txBody>
          <a:bodyPr/>
          <a:lstStyle/>
          <a:p>
            <a:r>
              <a:rPr lang="en-US" sz="2000" dirty="0"/>
              <a:t>Ricardo Aleman, Associate Director; Claire Jamison, Associate Director; Jennifer Meyer, Program Specialist</a:t>
            </a:r>
            <a:br>
              <a:rPr lang="en-US" sz="2000" dirty="0"/>
            </a:br>
            <a:r>
              <a:rPr lang="en-US" sz="2000" dirty="0"/>
              <a:t>Behavioral Health Services</a:t>
            </a:r>
            <a:br>
              <a:rPr lang="en-US" sz="2000" dirty="0"/>
            </a:br>
            <a:r>
              <a:rPr lang="en-US" sz="2000" dirty="0"/>
              <a:t>Texas Health and Human Services</a:t>
            </a:r>
          </a:p>
          <a:p>
            <a:r>
              <a:rPr lang="en-US" sz="2000" dirty="0"/>
              <a:t>March 13, 2025</a:t>
            </a:r>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DB60-86C5-DDCE-2DB1-8E8D554BDEA3}"/>
              </a:ext>
            </a:extLst>
          </p:cNvPr>
          <p:cNvSpPr>
            <a:spLocks noGrp="1"/>
          </p:cNvSpPr>
          <p:nvPr>
            <p:ph type="title"/>
          </p:nvPr>
        </p:nvSpPr>
        <p:spPr/>
        <p:txBody>
          <a:bodyPr/>
          <a:lstStyle/>
          <a:p>
            <a:pPr algn="ctr"/>
            <a:r>
              <a:rPr lang="en-US" sz="4400" dirty="0"/>
              <a:t>Suicide Prevention Trainings</a:t>
            </a:r>
            <a:br>
              <a:rPr lang="en-US" sz="4400" dirty="0"/>
            </a:br>
            <a:r>
              <a:rPr lang="en-US" sz="4400" dirty="0"/>
              <a:t>(2 of 3)</a:t>
            </a:r>
          </a:p>
        </p:txBody>
      </p:sp>
      <p:sp>
        <p:nvSpPr>
          <p:cNvPr id="3" name="Content Placeholder 2">
            <a:extLst>
              <a:ext uri="{FF2B5EF4-FFF2-40B4-BE49-F238E27FC236}">
                <a16:creationId xmlns:a16="http://schemas.microsoft.com/office/drawing/2014/main" id="{F62D011E-2365-5D5A-4513-62B97B2B5774}"/>
              </a:ext>
            </a:extLst>
          </p:cNvPr>
          <p:cNvSpPr>
            <a:spLocks noGrp="1"/>
          </p:cNvSpPr>
          <p:nvPr>
            <p:ph sz="quarter" idx="13"/>
          </p:nvPr>
        </p:nvSpPr>
        <p:spPr/>
        <p:txBody>
          <a:bodyPr/>
          <a:lstStyle/>
          <a:p>
            <a:r>
              <a:rPr lang="en-US" b="1" dirty="0"/>
              <a:t>Postvention in Schools</a:t>
            </a:r>
            <a:r>
              <a:rPr lang="en-US" dirty="0"/>
              <a:t> training teaches healthy grieving from suicide loss at an individual and community level, with the goal of preventing future suicide deaths.</a:t>
            </a:r>
          </a:p>
          <a:p>
            <a:r>
              <a:rPr lang="en-US" b="1" dirty="0"/>
              <a:t>Local Outreach to Suicide Survivors (LOSS) Team </a:t>
            </a:r>
            <a:r>
              <a:rPr lang="en-US" dirty="0"/>
              <a:t>training is a six-hour in-person training that teaches communities how to start a LOSS Team.</a:t>
            </a:r>
          </a:p>
          <a:p>
            <a:r>
              <a:rPr lang="en-US" b="1" dirty="0"/>
              <a:t>Language Matters </a:t>
            </a:r>
            <a:r>
              <a:rPr lang="en-US" dirty="0"/>
              <a:t>training teaches how language matters in suicide care.</a:t>
            </a:r>
          </a:p>
          <a:p>
            <a:r>
              <a:rPr lang="en-US" b="1" dirty="0"/>
              <a:t>Suicide Care in Texas </a:t>
            </a:r>
            <a:r>
              <a:rPr lang="en-US" dirty="0"/>
              <a:t>is an overview of suicide prevention, intervention and postvention support.</a:t>
            </a:r>
          </a:p>
        </p:txBody>
      </p:sp>
      <p:sp>
        <p:nvSpPr>
          <p:cNvPr id="6" name="Slide Number Placeholder 5">
            <a:extLst>
              <a:ext uri="{FF2B5EF4-FFF2-40B4-BE49-F238E27FC236}">
                <a16:creationId xmlns:a16="http://schemas.microsoft.com/office/drawing/2014/main" id="{D6854D41-08E5-650D-2B9D-D14B8426DC0C}"/>
              </a:ext>
            </a:extLst>
          </p:cNvPr>
          <p:cNvSpPr>
            <a:spLocks noGrp="1"/>
          </p:cNvSpPr>
          <p:nvPr>
            <p:ph type="sldNum" sz="quarter" idx="12"/>
          </p:nvPr>
        </p:nvSpPr>
        <p:spPr/>
        <p:txBody>
          <a:bodyPr/>
          <a:lstStyle/>
          <a:p>
            <a:fld id="{3264D530-B60B-4A5A-91C0-C766C58A4783}" type="slidenum">
              <a:rPr lang="en-US" smtClean="0"/>
              <a:t>10</a:t>
            </a:fld>
            <a:endParaRPr lang="en-US" dirty="0"/>
          </a:p>
        </p:txBody>
      </p:sp>
    </p:spTree>
    <p:extLst>
      <p:ext uri="{BB962C8B-B14F-4D97-AF65-F5344CB8AC3E}">
        <p14:creationId xmlns:p14="http://schemas.microsoft.com/office/powerpoint/2010/main" val="5518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4626-4212-A567-5126-2DE4628E93D7}"/>
              </a:ext>
            </a:extLst>
          </p:cNvPr>
          <p:cNvSpPr>
            <a:spLocks noGrp="1"/>
          </p:cNvSpPr>
          <p:nvPr>
            <p:ph type="title"/>
          </p:nvPr>
        </p:nvSpPr>
        <p:spPr/>
        <p:txBody>
          <a:bodyPr/>
          <a:lstStyle/>
          <a:p>
            <a:pPr algn="ctr"/>
            <a:r>
              <a:rPr lang="en-US" sz="4400" dirty="0"/>
              <a:t>Suicide Prevention Trainings</a:t>
            </a:r>
            <a:br>
              <a:rPr lang="en-US" sz="4400" dirty="0"/>
            </a:br>
            <a:r>
              <a:rPr lang="en-US" sz="4400" dirty="0"/>
              <a:t>(3 of 3)</a:t>
            </a:r>
          </a:p>
        </p:txBody>
      </p:sp>
      <p:sp>
        <p:nvSpPr>
          <p:cNvPr id="3" name="Content Placeholder 2">
            <a:extLst>
              <a:ext uri="{FF2B5EF4-FFF2-40B4-BE49-F238E27FC236}">
                <a16:creationId xmlns:a16="http://schemas.microsoft.com/office/drawing/2014/main" id="{5861F050-02EA-E10E-74C4-553BF637BFE8}"/>
              </a:ext>
            </a:extLst>
          </p:cNvPr>
          <p:cNvSpPr>
            <a:spLocks noGrp="1"/>
          </p:cNvSpPr>
          <p:nvPr>
            <p:ph sz="quarter" idx="13"/>
          </p:nvPr>
        </p:nvSpPr>
        <p:spPr/>
        <p:txBody>
          <a:bodyPr/>
          <a:lstStyle/>
          <a:p>
            <a:r>
              <a:rPr lang="en-US" b="1" dirty="0"/>
              <a:t>Mental Health First Aid (MHFA) </a:t>
            </a:r>
            <a:r>
              <a:rPr lang="en-US" dirty="0"/>
              <a:t>trainings are offered to different age groups and are also available in Spanish:</a:t>
            </a:r>
          </a:p>
          <a:p>
            <a:pPr lvl="1"/>
            <a:r>
              <a:rPr lang="en-US" b="1" dirty="0"/>
              <a:t>Adult MHFA</a:t>
            </a:r>
            <a:r>
              <a:rPr lang="en-US" dirty="0"/>
              <a:t> for ages 18 and older</a:t>
            </a:r>
          </a:p>
          <a:p>
            <a:pPr lvl="1"/>
            <a:r>
              <a:rPr lang="en-US" b="1" dirty="0"/>
              <a:t>Youth MHFA </a:t>
            </a:r>
            <a:r>
              <a:rPr lang="en-US" dirty="0"/>
              <a:t>for ages 18 and older who work with youth</a:t>
            </a:r>
          </a:p>
          <a:p>
            <a:pPr lvl="1"/>
            <a:r>
              <a:rPr lang="en-US" b="1" dirty="0"/>
              <a:t>Teen MHFA </a:t>
            </a:r>
            <a:r>
              <a:rPr lang="en-US" dirty="0"/>
              <a:t>for students in grades 10-12</a:t>
            </a:r>
          </a:p>
        </p:txBody>
      </p:sp>
      <p:sp>
        <p:nvSpPr>
          <p:cNvPr id="6" name="Slide Number Placeholder 5">
            <a:extLst>
              <a:ext uri="{FF2B5EF4-FFF2-40B4-BE49-F238E27FC236}">
                <a16:creationId xmlns:a16="http://schemas.microsoft.com/office/drawing/2014/main" id="{DC9CB68B-D4F4-0BC4-9E3C-F2306C68E05E}"/>
              </a:ext>
            </a:extLst>
          </p:cNvPr>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126202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463040" y="643642"/>
            <a:ext cx="9784080" cy="1097280"/>
          </a:xfrm>
        </p:spPr>
        <p:txBody>
          <a:bodyPr/>
          <a:lstStyle/>
          <a:p>
            <a:pPr algn="ctr"/>
            <a:r>
              <a:rPr lang="en-US" sz="4400" dirty="0">
                <a:solidFill>
                  <a:schemeClr val="tx1"/>
                </a:solidFill>
                <a:latin typeface="Rockwell"/>
              </a:rPr>
              <a:t>Youth Prevention (YP) Programs</a:t>
            </a:r>
            <a:br>
              <a:rPr lang="en-US" sz="4400" dirty="0">
                <a:solidFill>
                  <a:schemeClr val="tx1"/>
                </a:solidFill>
                <a:latin typeface="Rockwell"/>
              </a:rPr>
            </a:br>
            <a:endParaRPr lang="en-US" sz="4400" strike="sngStrike" dirty="0">
              <a:solidFill>
                <a:schemeClr val="tx1"/>
              </a:solidFill>
              <a:latin typeface="Rockwell"/>
            </a:endParaRPr>
          </a:p>
        </p:txBody>
      </p:sp>
      <p:sp>
        <p:nvSpPr>
          <p:cNvPr id="4" name="Text Placeholder"/>
          <p:cNvSpPr>
            <a:spLocks noGrp="1"/>
          </p:cNvSpPr>
          <p:nvPr>
            <p:ph sz="quarter" idx="13"/>
          </p:nvPr>
        </p:nvSpPr>
        <p:spPr/>
        <p:txBody>
          <a:bodyPr/>
          <a:lstStyle/>
          <a:p>
            <a:pPr marL="0" indent="0">
              <a:buNone/>
            </a:pPr>
            <a:r>
              <a:rPr lang="en-US" dirty="0"/>
              <a:t>All YP programs are required to utilize one of the seven HHSC-approved evidence-based curricula:  </a:t>
            </a:r>
          </a:p>
          <a:p>
            <a:r>
              <a:rPr lang="en-US" dirty="0"/>
              <a:t>Universal – YPU (focus on the general population)</a:t>
            </a:r>
          </a:p>
          <a:p>
            <a:r>
              <a:rPr lang="en-US" dirty="0"/>
              <a:t>Selected – YPS (focus on subgroups of the general population)</a:t>
            </a:r>
          </a:p>
          <a:p>
            <a:r>
              <a:rPr lang="en-US" dirty="0"/>
              <a:t>Indicated – YPI (focus on people in high-risk environments)</a:t>
            </a:r>
          </a:p>
          <a:p>
            <a:endParaRPr lang="en-US" sz="3200" dirty="0"/>
          </a:p>
          <a:p>
            <a:pPr lvl="1"/>
            <a:endParaRPr lang="en-US" dirty="0"/>
          </a:p>
        </p:txBody>
      </p:sp>
      <p:sp>
        <p:nvSpPr>
          <p:cNvPr id="6" name="Slide Number Placeholder"/>
          <p:cNvSpPr>
            <a:spLocks noGrp="1"/>
          </p:cNvSpPr>
          <p:nvPr>
            <p:ph type="sldNum" sz="quarter" idx="12"/>
          </p:nvPr>
        </p:nvSpPr>
        <p:spPr/>
        <p:txBody>
          <a:bodyPr/>
          <a:lstStyle/>
          <a:p>
            <a:fld id="{3264D530-B60B-4A5A-91C0-C766C58A4783}" type="slidenum">
              <a:rPr lang="en-US" smtClean="0"/>
              <a:pPr/>
              <a:t>12</a:t>
            </a:fld>
            <a:endParaRPr lang="en-US"/>
          </a:p>
        </p:txBody>
      </p:sp>
    </p:spTree>
    <p:extLst>
      <p:ext uri="{BB962C8B-B14F-4D97-AF65-F5344CB8AC3E}">
        <p14:creationId xmlns:p14="http://schemas.microsoft.com/office/powerpoint/2010/main" val="61002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1920240" y="331470"/>
            <a:ext cx="9784080" cy="1097280"/>
          </a:xfrm>
        </p:spPr>
        <p:txBody>
          <a:bodyPr anchor="b">
            <a:noAutofit/>
          </a:bodyPr>
          <a:lstStyle/>
          <a:p>
            <a:pPr algn="ctr"/>
            <a:r>
              <a:rPr lang="en-US" sz="4400" dirty="0">
                <a:solidFill>
                  <a:schemeClr val="tx1"/>
                </a:solidFill>
                <a:latin typeface="Rockwell"/>
              </a:rPr>
              <a:t>Community Coalition Partnership Program</a:t>
            </a:r>
          </a:p>
        </p:txBody>
      </p:sp>
      <p:sp>
        <p:nvSpPr>
          <p:cNvPr id="7" name="Content Placeholder"/>
          <p:cNvSpPr>
            <a:spLocks noGrp="1"/>
          </p:cNvSpPr>
          <p:nvPr>
            <p:ph sz="quarter" idx="13"/>
          </p:nvPr>
        </p:nvSpPr>
        <p:spPr>
          <a:xfrm>
            <a:off x="1920240" y="1642358"/>
            <a:ext cx="9547860" cy="4572000"/>
          </a:xfrm>
        </p:spPr>
        <p:txBody>
          <a:bodyPr>
            <a:normAutofit/>
          </a:bodyPr>
          <a:lstStyle/>
          <a:p>
            <a:r>
              <a:rPr lang="en-US" dirty="0"/>
              <a:t>Uses the Substance Abuse and Mental Health Services Administration’s Strategic Prevention Framework to encourage communities to mobilize to prevent substance use.</a:t>
            </a:r>
          </a:p>
          <a:p>
            <a:r>
              <a:rPr lang="en-US" dirty="0"/>
              <a:t>Implements evidence-based environmental strategies to:</a:t>
            </a:r>
          </a:p>
          <a:p>
            <a:pPr lvl="1">
              <a:buFont typeface="Wingdings 3" panose="05040102010807070707" pitchFamily="18" charset="2"/>
              <a:buChar char="}"/>
            </a:pPr>
            <a:r>
              <a:rPr lang="en-US" dirty="0"/>
              <a:t>Change policies</a:t>
            </a:r>
          </a:p>
          <a:p>
            <a:pPr lvl="1">
              <a:buFont typeface="Wingdings 3" panose="05040102010807070707" pitchFamily="18" charset="2"/>
              <a:buChar char="}"/>
            </a:pPr>
            <a:r>
              <a:rPr lang="en-US" dirty="0"/>
              <a:t>Influence social norms</a:t>
            </a:r>
          </a:p>
        </p:txBody>
      </p:sp>
      <p:sp>
        <p:nvSpPr>
          <p:cNvPr id="3" name="Slide Number Placeholde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13</a:t>
            </a:fld>
            <a:endParaRPr lang="en-US"/>
          </a:p>
        </p:txBody>
      </p:sp>
    </p:spTree>
    <p:extLst>
      <p:ext uri="{BB962C8B-B14F-4D97-AF65-F5344CB8AC3E}">
        <p14:creationId xmlns:p14="http://schemas.microsoft.com/office/powerpoint/2010/main" val="173623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nchor="b">
            <a:normAutofit/>
          </a:bodyPr>
          <a:lstStyle/>
          <a:p>
            <a:pPr algn="ctr"/>
            <a:r>
              <a:rPr lang="en-US" sz="4400" dirty="0">
                <a:latin typeface="+mj-lt"/>
              </a:rPr>
              <a:t>Turn To Campaign (1 of 2)</a:t>
            </a:r>
          </a:p>
        </p:txBody>
      </p:sp>
      <p:sp>
        <p:nvSpPr>
          <p:cNvPr id="7" name="Content Placeholder"/>
          <p:cNvSpPr>
            <a:spLocks noGrp="1"/>
          </p:cNvSpPr>
          <p:nvPr>
            <p:ph sz="quarter" idx="15"/>
          </p:nvPr>
        </p:nvSpPr>
        <p:spPr>
          <a:xfrm>
            <a:off x="457201" y="1908810"/>
            <a:ext cx="7375236" cy="4297680"/>
          </a:xfrm>
        </p:spPr>
        <p:txBody>
          <a:bodyPr vert="horz" lIns="91440" tIns="45720" rIns="91440" bIns="45720" rtlCol="0" anchor="t">
            <a:normAutofit fontScale="92500" lnSpcReduction="20000"/>
          </a:bodyPr>
          <a:lstStyle/>
          <a:p>
            <a:pPr marL="342900" indent="-342900">
              <a:lnSpc>
                <a:spcPct val="110000"/>
              </a:lnSpc>
              <a:spcBef>
                <a:spcPts val="0"/>
              </a:spcBef>
              <a:spcAft>
                <a:spcPts val="1800"/>
              </a:spcAft>
              <a:buFont typeface="Arial" panose="020B0604020202020204" pitchFamily="34" charset="0"/>
              <a:buChar char="•"/>
            </a:pPr>
            <a:r>
              <a:rPr lang="en-US" sz="2200" dirty="0"/>
              <a:t>Annual statewide media campaign emphasizing and directing Texans to "Turn To" the people and places around them to cope with feelings instead of turning to substances.</a:t>
            </a:r>
            <a:endParaRPr lang="en-US" sz="2200" dirty="0">
              <a:ea typeface="Verdana"/>
            </a:endParaRPr>
          </a:p>
          <a:p>
            <a:pPr marL="342900" indent="-342900">
              <a:lnSpc>
                <a:spcPct val="110000"/>
              </a:lnSpc>
              <a:spcBef>
                <a:spcPts val="0"/>
              </a:spcBef>
              <a:buFont typeface="Arial" panose="020B0604020202020204" pitchFamily="34" charset="0"/>
              <a:buChar char="•"/>
            </a:pPr>
            <a:r>
              <a:rPr lang="en-US" sz="2200" dirty="0"/>
              <a:t>Campaign messaging drives people to the campaign website: </a:t>
            </a:r>
            <a:r>
              <a:rPr lang="en-US" sz="2200" dirty="0">
                <a:hlinkClick r:id="rId3"/>
              </a:rPr>
              <a:t>turntosupportstx.org</a:t>
            </a:r>
            <a:r>
              <a:rPr lang="en-US" sz="2200" dirty="0"/>
              <a:t> </a:t>
            </a:r>
          </a:p>
          <a:p>
            <a:pPr marL="342900" indent="-342900">
              <a:lnSpc>
                <a:spcPct val="110000"/>
              </a:lnSpc>
              <a:spcBef>
                <a:spcPts val="0"/>
              </a:spcBef>
              <a:buFont typeface="Arial" panose="020B0604020202020204" pitchFamily="34" charset="0"/>
              <a:buChar char="•"/>
            </a:pPr>
            <a:r>
              <a:rPr lang="en-US" sz="2200" dirty="0"/>
              <a:t>2025 Campaign Primary Target Audience:</a:t>
            </a:r>
          </a:p>
          <a:p>
            <a:pPr marL="800100" lvl="1" indent="-342900">
              <a:lnSpc>
                <a:spcPct val="110000"/>
              </a:lnSpc>
              <a:spcBef>
                <a:spcPts val="0"/>
              </a:spcBef>
            </a:pPr>
            <a:r>
              <a:rPr lang="en-US" sz="2200" dirty="0"/>
              <a:t>Young adults</a:t>
            </a:r>
          </a:p>
          <a:p>
            <a:pPr marL="800100" lvl="1" indent="-342900">
              <a:lnSpc>
                <a:spcPct val="110000"/>
              </a:lnSpc>
              <a:spcBef>
                <a:spcPts val="0"/>
              </a:spcBef>
            </a:pPr>
            <a:r>
              <a:rPr lang="en-US" sz="2200" dirty="0"/>
              <a:t>Parents of pre-teens, teens and young adults </a:t>
            </a:r>
          </a:p>
          <a:p>
            <a:pPr marL="800100" lvl="1" indent="-342900">
              <a:lnSpc>
                <a:spcPct val="110000"/>
              </a:lnSpc>
              <a:spcBef>
                <a:spcPts val="0"/>
              </a:spcBef>
            </a:pPr>
            <a:r>
              <a:rPr kumimoji="0" lang="en-US" sz="2200" b="0" i="0" u="none" strike="noStrike" kern="1200" cap="none" spc="0" normalizeH="0" baseline="0" noProof="0" dirty="0">
                <a:ln>
                  <a:noFill/>
                </a:ln>
                <a:effectLst/>
                <a:uLnTx/>
                <a:uFillTx/>
                <a:ea typeface="Open Sans" panose="020B0606030504020204" pitchFamily="34" charset="0"/>
                <a:cs typeface="Open Sans" panose="020B0606030504020204" pitchFamily="34" charset="0"/>
              </a:rPr>
              <a:t>Caregivers and community leaders being inclusive of extended family, substance use prevention providers, educators, school counselors and other school employees </a:t>
            </a:r>
          </a:p>
          <a:p>
            <a:pPr marL="800100" lvl="1" indent="-342900">
              <a:lnSpc>
                <a:spcPct val="110000"/>
              </a:lnSpc>
              <a:spcBef>
                <a:spcPts val="0"/>
              </a:spcBef>
            </a:pPr>
            <a:endParaRPr lang="en-US" sz="2200" dirty="0"/>
          </a:p>
          <a:p>
            <a:pPr>
              <a:lnSpc>
                <a:spcPct val="110000"/>
              </a:lnSpc>
              <a:spcBef>
                <a:spcPts val="0"/>
              </a:spcBef>
            </a:pPr>
            <a:endParaRPr lang="en-US" sz="2200" dirty="0">
              <a:ea typeface="Verdana"/>
            </a:endParaRPr>
          </a:p>
          <a:p>
            <a:pPr>
              <a:lnSpc>
                <a:spcPct val="110000"/>
              </a:lnSpc>
              <a:spcBef>
                <a:spcPts val="0"/>
              </a:spcBef>
            </a:pPr>
            <a:endParaRPr lang="en-US" sz="2200" dirty="0">
              <a:ea typeface="Verdana"/>
            </a:endParaRPr>
          </a:p>
          <a:p>
            <a:pPr marL="228600" lvl="1" indent="0">
              <a:buNone/>
            </a:pPr>
            <a:endParaRPr lang="en-US" sz="2000" dirty="0"/>
          </a:p>
        </p:txBody>
      </p:sp>
      <p:pic>
        <p:nvPicPr>
          <p:cNvPr id="9" name="Picture 8" descr="Ad for the Turn To campaign with the heading &quot;turn to family and friends for support.&quot;">
            <a:extLst>
              <a:ext uri="{FF2B5EF4-FFF2-40B4-BE49-F238E27FC236}">
                <a16:creationId xmlns:a16="http://schemas.microsoft.com/office/drawing/2014/main" id="{5E6D0DE8-4F1F-E383-1D34-C96AD7A85C5C}"/>
              </a:ext>
            </a:extLst>
          </p:cNvPr>
          <p:cNvPicPr>
            <a:picLocks noChangeAspect="1"/>
          </p:cNvPicPr>
          <p:nvPr/>
        </p:nvPicPr>
        <p:blipFill>
          <a:blip r:embed="rId4"/>
          <a:srcRect/>
          <a:stretch/>
        </p:blipFill>
        <p:spPr>
          <a:xfrm>
            <a:off x="7982066" y="1908810"/>
            <a:ext cx="4064000" cy="2286000"/>
          </a:xfrm>
          <a:prstGeom prst="rect">
            <a:avLst/>
          </a:prstGeom>
        </p:spPr>
      </p:pic>
      <p:pic>
        <p:nvPicPr>
          <p:cNvPr id="12" name="Picture 11" descr="A Turn To conversation card with the prompt &quot;What would you tell a friend if they were sad&quot;?">
            <a:extLst>
              <a:ext uri="{FF2B5EF4-FFF2-40B4-BE49-F238E27FC236}">
                <a16:creationId xmlns:a16="http://schemas.microsoft.com/office/drawing/2014/main" id="{C69DF019-F41D-B211-D41C-51C17DF69B4B}"/>
              </a:ext>
            </a:extLst>
          </p:cNvPr>
          <p:cNvPicPr>
            <a:picLocks noChangeAspect="1"/>
          </p:cNvPicPr>
          <p:nvPr/>
        </p:nvPicPr>
        <p:blipFill rotWithShape="1">
          <a:blip r:embed="rId5">
            <a:extLst>
              <a:ext uri="{28A0092B-C50C-407E-A947-70E740481C1C}">
                <a14:useLocalDpi xmlns:a14="http://schemas.microsoft.com/office/drawing/2010/main" val="0"/>
              </a:ext>
            </a:extLst>
          </a:blip>
          <a:srcRect t="9023" b="7691"/>
          <a:stretch/>
        </p:blipFill>
        <p:spPr>
          <a:xfrm>
            <a:off x="8135771" y="4372407"/>
            <a:ext cx="1461956" cy="2200478"/>
          </a:xfrm>
          <a:prstGeom prst="rect">
            <a:avLst/>
          </a:prstGeom>
        </p:spPr>
      </p:pic>
      <p:pic>
        <p:nvPicPr>
          <p:cNvPr id="2" name="Picture 1" descr="A Turn To conversation card with the prompt &quot;What is something you are proud of&quot;">
            <a:extLst>
              <a:ext uri="{FF2B5EF4-FFF2-40B4-BE49-F238E27FC236}">
                <a16:creationId xmlns:a16="http://schemas.microsoft.com/office/drawing/2014/main" id="{22A205AD-77A4-1DEC-C4FE-AE06649B5E0D}"/>
              </a:ext>
            </a:extLst>
          </p:cNvPr>
          <p:cNvPicPr>
            <a:picLocks noChangeAspect="1"/>
          </p:cNvPicPr>
          <p:nvPr/>
        </p:nvPicPr>
        <p:blipFill rotWithShape="1">
          <a:blip r:embed="rId6">
            <a:extLst>
              <a:ext uri="{28A0092B-C50C-407E-A947-70E740481C1C}">
                <a14:useLocalDpi xmlns:a14="http://schemas.microsoft.com/office/drawing/2010/main" val="0"/>
              </a:ext>
            </a:extLst>
          </a:blip>
          <a:srcRect t="8699" b="3723"/>
          <a:stretch/>
        </p:blipFill>
        <p:spPr>
          <a:xfrm>
            <a:off x="9821333" y="4381932"/>
            <a:ext cx="1400964" cy="2190953"/>
          </a:xfrm>
          <a:prstGeom prst="rect">
            <a:avLst/>
          </a:prstGeom>
        </p:spPr>
      </p:pic>
      <p:sp>
        <p:nvSpPr>
          <p:cNvPr id="3" name="Slide Number Placeholde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14</a:t>
            </a:fld>
            <a:endParaRPr lang="en-US"/>
          </a:p>
        </p:txBody>
      </p:sp>
    </p:spTree>
    <p:extLst>
      <p:ext uri="{BB962C8B-B14F-4D97-AF65-F5344CB8AC3E}">
        <p14:creationId xmlns:p14="http://schemas.microsoft.com/office/powerpoint/2010/main" val="168452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B244-5996-A229-50F9-C5A239A5E24E}"/>
              </a:ext>
            </a:extLst>
          </p:cNvPr>
          <p:cNvSpPr>
            <a:spLocks noGrp="1"/>
          </p:cNvSpPr>
          <p:nvPr>
            <p:ph type="title"/>
          </p:nvPr>
        </p:nvSpPr>
        <p:spPr/>
        <p:txBody>
          <a:bodyPr/>
          <a:lstStyle/>
          <a:p>
            <a:pPr algn="ctr"/>
            <a:r>
              <a:rPr lang="en-US" sz="4400" dirty="0"/>
              <a:t>Turn To Campaign (2 of 2)</a:t>
            </a:r>
          </a:p>
        </p:txBody>
      </p:sp>
      <p:sp>
        <p:nvSpPr>
          <p:cNvPr id="9" name="Content Placeholder 8">
            <a:extLst>
              <a:ext uri="{FF2B5EF4-FFF2-40B4-BE49-F238E27FC236}">
                <a16:creationId xmlns:a16="http://schemas.microsoft.com/office/drawing/2014/main" id="{488C10AC-FDE3-631E-CEEC-2266D0FBDF8B}"/>
              </a:ext>
            </a:extLst>
          </p:cNvPr>
          <p:cNvSpPr>
            <a:spLocks noGrp="1"/>
          </p:cNvSpPr>
          <p:nvPr>
            <p:ph sz="quarter" idx="15"/>
          </p:nvPr>
        </p:nvSpPr>
        <p:spPr>
          <a:xfrm>
            <a:off x="318655" y="1668087"/>
            <a:ext cx="8902304" cy="4297680"/>
          </a:xfrm>
        </p:spPr>
        <p:txBody>
          <a:bodyPr/>
          <a:lstStyle/>
          <a:p>
            <a:pPr marL="342900" indent="-342900">
              <a:buFont typeface="Arial" panose="020B0604020202020204" pitchFamily="34" charset="0"/>
              <a:buChar char="•"/>
            </a:pPr>
            <a:r>
              <a:rPr lang="en-US" sz="2000" dirty="0"/>
              <a:t>Resources available at </a:t>
            </a:r>
            <a:r>
              <a:rPr lang="en-US" sz="2000" dirty="0">
                <a:hlinkClick r:id="rId2"/>
              </a:rPr>
              <a:t>turntosupportstx.org</a:t>
            </a:r>
            <a:r>
              <a:rPr lang="en-US" sz="2000" dirty="0"/>
              <a:t>:</a:t>
            </a:r>
          </a:p>
          <a:p>
            <a:pPr marL="800100" lvl="1" indent="-342900">
              <a:lnSpc>
                <a:spcPct val="90000"/>
              </a:lnSpc>
              <a:spcBef>
                <a:spcPts val="0"/>
              </a:spcBef>
              <a:buSzPct val="85000"/>
              <a:buFont typeface="Wingdings 3" panose="05040102010807070707" pitchFamily="18" charset="2"/>
              <a:buChar char="}"/>
            </a:pPr>
            <a:r>
              <a:rPr lang="en-US" sz="2000" dirty="0">
                <a:hlinkClick r:id="rId3">
                  <a:extLst>
                    <a:ext uri="{A12FA001-AC4F-418D-AE19-62706E023703}">
                      <ahyp:hlinkClr xmlns:ahyp="http://schemas.microsoft.com/office/drawing/2018/hyperlinkcolor" val="tx"/>
                    </a:ext>
                  </a:extLst>
                </a:hlinkClick>
              </a:rPr>
              <a:t>Helping Your Child Reconnect and Reengage After a Difficult Time</a:t>
            </a:r>
            <a:endParaRPr lang="en-US" sz="2000" dirty="0"/>
          </a:p>
          <a:p>
            <a:pPr marL="800100" lvl="1" indent="-342900">
              <a:lnSpc>
                <a:spcPct val="90000"/>
              </a:lnSpc>
              <a:spcBef>
                <a:spcPts val="0"/>
              </a:spcBef>
              <a:buSzPct val="85000"/>
              <a:buFont typeface="Wingdings 3" panose="05040102010807070707" pitchFamily="18" charset="2"/>
              <a:buChar char="}"/>
            </a:pPr>
            <a:r>
              <a:rPr lang="en-US" sz="2000" dirty="0">
                <a:hlinkClick r:id="rId4">
                  <a:extLst>
                    <a:ext uri="{A12FA001-AC4F-418D-AE19-62706E023703}">
                      <ahyp:hlinkClr xmlns:ahyp="http://schemas.microsoft.com/office/drawing/2018/hyperlinkcolor" val="tx"/>
                    </a:ext>
                  </a:extLst>
                </a:hlinkClick>
              </a:rPr>
              <a:t>How to Support Your Child through a Difficult Time</a:t>
            </a:r>
            <a:r>
              <a:rPr lang="en-US" sz="2000" dirty="0"/>
              <a:t>s</a:t>
            </a:r>
          </a:p>
          <a:p>
            <a:pPr marL="800100" lvl="1" indent="-342900">
              <a:lnSpc>
                <a:spcPct val="90000"/>
              </a:lnSpc>
              <a:spcBef>
                <a:spcPts val="0"/>
              </a:spcBef>
              <a:buSzPct val="85000"/>
              <a:buFont typeface="Wingdings 3" panose="05040102010807070707" pitchFamily="18" charset="2"/>
              <a:buChar char="}"/>
            </a:pPr>
            <a:r>
              <a:rPr lang="en-US" sz="2000" dirty="0">
                <a:hlinkClick r:id="rId5">
                  <a:extLst>
                    <a:ext uri="{A12FA001-AC4F-418D-AE19-62706E023703}">
                      <ahyp:hlinkClr xmlns:ahyp="http://schemas.microsoft.com/office/drawing/2018/hyperlinkcolor" val="tx"/>
                    </a:ext>
                  </a:extLst>
                </a:hlinkClick>
              </a:rPr>
              <a:t>How to Encourage a Children to Express Their Emotions</a:t>
            </a:r>
            <a:endParaRPr lang="en-US" sz="2000" dirty="0"/>
          </a:p>
          <a:p>
            <a:pPr marL="800100" lvl="1" indent="-342900">
              <a:lnSpc>
                <a:spcPct val="90000"/>
              </a:lnSpc>
              <a:spcBef>
                <a:spcPts val="0"/>
              </a:spcBef>
              <a:buSzPct val="85000"/>
              <a:buFont typeface="Wingdings 3" panose="05040102010807070707" pitchFamily="18" charset="2"/>
              <a:buChar char="}"/>
            </a:pPr>
            <a:r>
              <a:rPr lang="en-US" sz="2000" dirty="0">
                <a:hlinkClick r:id="rId6">
                  <a:extLst>
                    <a:ext uri="{A12FA001-AC4F-418D-AE19-62706E023703}">
                      <ahyp:hlinkClr xmlns:ahyp="http://schemas.microsoft.com/office/drawing/2018/hyperlinkcolor" val="tx"/>
                    </a:ext>
                  </a:extLst>
                </a:hlinkClick>
              </a:rPr>
              <a:t>How to Talk to Someone You’re Worried About</a:t>
            </a:r>
            <a:endParaRPr lang="en-US" sz="2000" dirty="0"/>
          </a:p>
          <a:p>
            <a:pPr marL="800100" lvl="1" indent="-342900">
              <a:lnSpc>
                <a:spcPct val="90000"/>
              </a:lnSpc>
              <a:spcBef>
                <a:spcPts val="0"/>
              </a:spcBef>
              <a:buSzPct val="85000"/>
              <a:buFont typeface="Wingdings 3" panose="05040102010807070707" pitchFamily="18" charset="2"/>
              <a:buChar char="}"/>
            </a:pPr>
            <a:r>
              <a:rPr lang="en-US" sz="2000" dirty="0">
                <a:hlinkClick r:id="rId7">
                  <a:extLst>
                    <a:ext uri="{A12FA001-AC4F-418D-AE19-62706E023703}">
                      <ahyp:hlinkClr xmlns:ahyp="http://schemas.microsoft.com/office/drawing/2018/hyperlinkcolor" val="tx"/>
                    </a:ext>
                  </a:extLst>
                </a:hlinkClick>
              </a:rPr>
              <a:t>What Are the Signs of Substance Use Problems</a:t>
            </a:r>
            <a:r>
              <a:rPr lang="en-US" sz="2000" dirty="0"/>
              <a:t>?</a:t>
            </a:r>
          </a:p>
          <a:p>
            <a:pPr marL="800100" lvl="1" indent="-342900">
              <a:lnSpc>
                <a:spcPct val="90000"/>
              </a:lnSpc>
              <a:spcBef>
                <a:spcPts val="0"/>
              </a:spcBef>
              <a:buSzPct val="85000"/>
              <a:buFont typeface="Wingdings 3" panose="05040102010807070707" pitchFamily="18" charset="2"/>
              <a:buChar char="}"/>
            </a:pPr>
            <a:r>
              <a:rPr lang="en-US" sz="2000" dirty="0">
                <a:hlinkClick r:id="rId8">
                  <a:extLst>
                    <a:ext uri="{A12FA001-AC4F-418D-AE19-62706E023703}">
                      <ahyp:hlinkClr xmlns:ahyp="http://schemas.microsoft.com/office/drawing/2018/hyperlinkcolor" val="tx"/>
                    </a:ext>
                  </a:extLst>
                </a:hlinkClick>
              </a:rPr>
              <a:t>What’s the Connection Between Mental Health and Substance Use?</a:t>
            </a:r>
            <a:endParaRPr lang="en-US" sz="2000" dirty="0"/>
          </a:p>
          <a:p>
            <a:pPr marL="800100" lvl="1" indent="-342900">
              <a:lnSpc>
                <a:spcPct val="90000"/>
              </a:lnSpc>
              <a:spcBef>
                <a:spcPts val="0"/>
              </a:spcBef>
              <a:buSzPct val="85000"/>
              <a:buFont typeface="Wingdings 3" panose="05040102010807070707" pitchFamily="18" charset="2"/>
              <a:buChar char="}"/>
            </a:pPr>
            <a:r>
              <a:rPr lang="en-US" sz="2000" dirty="0"/>
              <a:t>Feelings Bookmark</a:t>
            </a:r>
          </a:p>
          <a:p>
            <a:pPr marL="800100" lvl="1" indent="-342900">
              <a:lnSpc>
                <a:spcPct val="90000"/>
              </a:lnSpc>
              <a:spcBef>
                <a:spcPts val="0"/>
              </a:spcBef>
              <a:buSzPct val="85000"/>
              <a:buFont typeface="Wingdings 3" panose="05040102010807070707" pitchFamily="18" charset="2"/>
              <a:buChar char="}"/>
            </a:pPr>
            <a:r>
              <a:rPr lang="en-US" sz="2000" dirty="0"/>
              <a:t>Conversation Cards</a:t>
            </a:r>
          </a:p>
          <a:p>
            <a:endParaRPr lang="en-US" dirty="0"/>
          </a:p>
        </p:txBody>
      </p:sp>
      <p:pic>
        <p:nvPicPr>
          <p:cNvPr id="18" name="Picture 17" descr="Turn To bookmark that displays a range of feelings using emojis. ">
            <a:extLst>
              <a:ext uri="{FF2B5EF4-FFF2-40B4-BE49-F238E27FC236}">
                <a16:creationId xmlns:a16="http://schemas.microsoft.com/office/drawing/2014/main" id="{E40B59DF-8820-B08F-D20C-9AF57C4D92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3445" y="1703677"/>
            <a:ext cx="1151255" cy="4605683"/>
          </a:xfrm>
          <a:prstGeom prst="rect">
            <a:avLst/>
          </a:prstGeom>
          <a:ln w="6350">
            <a:solidFill>
              <a:schemeClr val="tx1"/>
            </a:solidFill>
          </a:ln>
        </p:spPr>
      </p:pic>
      <p:sp>
        <p:nvSpPr>
          <p:cNvPr id="6" name="Slide Number Placeholder 5">
            <a:extLst>
              <a:ext uri="{FF2B5EF4-FFF2-40B4-BE49-F238E27FC236}">
                <a16:creationId xmlns:a16="http://schemas.microsoft.com/office/drawing/2014/main" id="{3AF02C15-9EE1-EAFA-FE10-C3FE0B277AEA}"/>
              </a:ext>
            </a:extLst>
          </p:cNvPr>
          <p:cNvSpPr>
            <a:spLocks noGrp="1"/>
          </p:cNvSpPr>
          <p:nvPr>
            <p:ph type="sldNum" sz="quarter" idx="12"/>
          </p:nvPr>
        </p:nvSpPr>
        <p:spPr/>
        <p:txBody>
          <a:bodyPr/>
          <a:lstStyle/>
          <a:p>
            <a:fld id="{3D109FF3-1548-4CDB-B82B-70387ADEE53E}" type="slidenum">
              <a:rPr lang="en-US" smtClean="0"/>
              <a:t>15</a:t>
            </a:fld>
            <a:endParaRPr lang="en-US"/>
          </a:p>
        </p:txBody>
      </p:sp>
    </p:spTree>
    <p:extLst>
      <p:ext uri="{BB962C8B-B14F-4D97-AF65-F5344CB8AC3E}">
        <p14:creationId xmlns:p14="http://schemas.microsoft.com/office/powerpoint/2010/main" val="219775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864F35-1C47-BDFE-AA78-A1014B1313AD}"/>
              </a:ext>
            </a:extLst>
          </p:cNvPr>
          <p:cNvSpPr>
            <a:spLocks noGrp="1"/>
          </p:cNvSpPr>
          <p:nvPr>
            <p:ph type="title"/>
          </p:nvPr>
        </p:nvSpPr>
        <p:spPr/>
        <p:txBody>
          <a:bodyPr/>
          <a:lstStyle/>
          <a:p>
            <a:pPr algn="ctr"/>
            <a:r>
              <a:rPr lang="en-US" sz="4400" dirty="0"/>
              <a:t>Texas School Survey</a:t>
            </a:r>
          </a:p>
        </p:txBody>
      </p:sp>
      <p:sp>
        <p:nvSpPr>
          <p:cNvPr id="10" name="Content Placeholder 9">
            <a:extLst>
              <a:ext uri="{FF2B5EF4-FFF2-40B4-BE49-F238E27FC236}">
                <a16:creationId xmlns:a16="http://schemas.microsoft.com/office/drawing/2014/main" id="{26132027-81FC-34B5-17DE-BD4D6C9F3908}"/>
              </a:ext>
            </a:extLst>
          </p:cNvPr>
          <p:cNvSpPr>
            <a:spLocks noGrp="1"/>
          </p:cNvSpPr>
          <p:nvPr>
            <p:ph sz="quarter" idx="13"/>
          </p:nvPr>
        </p:nvSpPr>
        <p:spPr>
          <a:xfrm>
            <a:off x="1920240" y="1586189"/>
            <a:ext cx="9784080" cy="2356987"/>
          </a:xfrm>
        </p:spPr>
        <p:txBody>
          <a:bodyPr/>
          <a:lstStyle/>
          <a:p>
            <a:pPr marL="342900" indent="-342900">
              <a:buFont typeface="Arial" panose="020B0604020202020204" pitchFamily="34" charset="0"/>
              <a:buChar char="•"/>
            </a:pPr>
            <a:r>
              <a:rPr lang="en-US" sz="2000" dirty="0"/>
              <a:t>Funded by PBHP, the Texas School Survey of Drug and Alcohol Use collects self-reported tobacco, alcohol and substance use data among students in grades 7-12 in Texas public schools. </a:t>
            </a:r>
          </a:p>
          <a:p>
            <a:pPr marL="342900" indent="-342900">
              <a:buFont typeface="Arial" panose="020B0604020202020204" pitchFamily="34" charset="0"/>
              <a:buChar char="•"/>
            </a:pPr>
            <a:r>
              <a:rPr lang="en-US" sz="2000" dirty="0"/>
              <a:t>Schools randomly selected in the statewide sample receive a monetary incentive and survey materials for </a:t>
            </a:r>
            <a:r>
              <a:rPr lang="en-US" sz="2000" b="1" dirty="0"/>
              <a:t>free</a:t>
            </a:r>
            <a:r>
              <a:rPr lang="en-US" sz="2000" dirty="0"/>
              <a:t>. They also have the option to receive campus or district level reports. </a:t>
            </a:r>
          </a:p>
          <a:p>
            <a:pPr marL="342900" indent="-342900">
              <a:buFont typeface="Arial" panose="020B0604020202020204" pitchFamily="34" charset="0"/>
              <a:buChar char="•"/>
            </a:pPr>
            <a:r>
              <a:rPr lang="en-US" sz="2000" dirty="0"/>
              <a:t>For more information, visit:</a:t>
            </a:r>
            <a:r>
              <a:rPr lang="en-US" sz="2000" dirty="0">
                <a:solidFill>
                  <a:srgbClr val="FF0000"/>
                </a:solidFill>
              </a:rPr>
              <a:t> </a:t>
            </a:r>
            <a:r>
              <a:rPr lang="en-US" sz="2000" dirty="0">
                <a:solidFill>
                  <a:srgbClr val="1058FA"/>
                </a:solidFill>
                <a:hlinkClick r:id="rId2">
                  <a:extLst>
                    <a:ext uri="{A12FA001-AC4F-418D-AE19-62706E023703}">
                      <ahyp:hlinkClr xmlns:ahyp="http://schemas.microsoft.com/office/drawing/2018/hyperlinkcolor" val="tx"/>
                    </a:ext>
                  </a:extLst>
                </a:hlinkClick>
              </a:rPr>
              <a:t>texasschoolsurvey.org</a:t>
            </a:r>
            <a:r>
              <a:rPr lang="en-US" sz="2000" dirty="0"/>
              <a:t> </a:t>
            </a:r>
          </a:p>
        </p:txBody>
      </p:sp>
      <p:pic>
        <p:nvPicPr>
          <p:cNvPr id="1028" name="Picture 4" descr="Percentage of Texas Secondary Students (7-12) Who Had Ever Used Selected Substances: 1988-2020. For more information visit, texasschoolsurvey.org ">
            <a:extLst>
              <a:ext uri="{FF2B5EF4-FFF2-40B4-BE49-F238E27FC236}">
                <a16:creationId xmlns:a16="http://schemas.microsoft.com/office/drawing/2014/main" id="{7D513086-87A4-6A6E-2DF0-17981E8C4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514" y="4089672"/>
            <a:ext cx="7355532" cy="23642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52A4655-C01C-932C-0CE4-3B441FCE832B}"/>
              </a:ext>
            </a:extLst>
          </p:cNvPr>
          <p:cNvSpPr>
            <a:spLocks noGrp="1"/>
          </p:cNvSpPr>
          <p:nvPr>
            <p:ph type="sldNum" sz="quarter" idx="12"/>
          </p:nvPr>
        </p:nvSpPr>
        <p:spPr/>
        <p:txBody>
          <a:bodyPr/>
          <a:lstStyle/>
          <a:p>
            <a:fld id="{3264D530-B60B-4A5A-91C0-C766C58A4783}" type="slidenum">
              <a:rPr lang="en-US" smtClean="0"/>
              <a:t>16</a:t>
            </a:fld>
            <a:endParaRPr lang="en-US" dirty="0"/>
          </a:p>
        </p:txBody>
      </p:sp>
      <p:sp>
        <p:nvSpPr>
          <p:cNvPr id="2" name="TextBox 1">
            <a:extLst>
              <a:ext uri="{FF2B5EF4-FFF2-40B4-BE49-F238E27FC236}">
                <a16:creationId xmlns:a16="http://schemas.microsoft.com/office/drawing/2014/main" id="{68322DA1-2E7B-E7C0-2427-8CE8BFFFC59C}"/>
              </a:ext>
            </a:extLst>
          </p:cNvPr>
          <p:cNvSpPr txBox="1"/>
          <p:nvPr/>
        </p:nvSpPr>
        <p:spPr>
          <a:xfrm>
            <a:off x="4641696" y="6491922"/>
            <a:ext cx="5848350" cy="253916"/>
          </a:xfrm>
          <a:prstGeom prst="rect">
            <a:avLst/>
          </a:prstGeom>
          <a:noFill/>
        </p:spPr>
        <p:txBody>
          <a:bodyPr wrap="square" rtlCol="0">
            <a:spAutoFit/>
          </a:bodyPr>
          <a:lstStyle/>
          <a:p>
            <a:r>
              <a:rPr lang="en-US" sz="1050" dirty="0"/>
              <a:t>Graph source: texasschoolsurvey.org</a:t>
            </a:r>
          </a:p>
        </p:txBody>
      </p:sp>
    </p:spTree>
    <p:extLst>
      <p:ext uri="{BB962C8B-B14F-4D97-AF65-F5344CB8AC3E}">
        <p14:creationId xmlns:p14="http://schemas.microsoft.com/office/powerpoint/2010/main" val="311683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pPr algn="ctr"/>
            <a:r>
              <a:rPr lang="en-US" dirty="0"/>
              <a:t>Closing</a:t>
            </a:r>
          </a:p>
        </p:txBody>
      </p:sp>
      <p:sp>
        <p:nvSpPr>
          <p:cNvPr id="7" name="Text Placeholder"/>
          <p:cNvSpPr>
            <a:spLocks noGrp="1"/>
          </p:cNvSpPr>
          <p:nvPr>
            <p:ph type="body" sz="quarter" idx="13"/>
          </p:nvPr>
        </p:nvSpPr>
        <p:spPr/>
        <p:txBody>
          <a:bodyPr/>
          <a:lstStyle/>
          <a:p>
            <a:pPr algn="ctr"/>
            <a:r>
              <a:rPr lang="en-US" dirty="0">
                <a:hlinkClick r:id="rId3"/>
              </a:rPr>
              <a:t>Suicide.Prevention@hhs.texas.gov</a:t>
            </a:r>
            <a:r>
              <a:rPr lang="en-US" dirty="0"/>
              <a:t> </a:t>
            </a:r>
          </a:p>
          <a:p>
            <a:pPr algn="ctr"/>
            <a:r>
              <a:rPr lang="en-US" dirty="0">
                <a:hlinkClick r:id="rId4"/>
              </a:rPr>
              <a:t>SUPrevention@hhs.texas.gov</a:t>
            </a:r>
            <a:endParaRPr lang="en-US" dirty="0"/>
          </a:p>
        </p:txBody>
      </p:sp>
      <p:sp>
        <p:nvSpPr>
          <p:cNvPr id="4" name="Date Placeholder 3">
            <a:extLst>
              <a:ext uri="{FF2B5EF4-FFF2-40B4-BE49-F238E27FC236}">
                <a16:creationId xmlns:a16="http://schemas.microsoft.com/office/drawing/2014/main" id="{87E2278F-2697-9E91-4541-08364F14ADD1}"/>
              </a:ext>
            </a:extLst>
          </p:cNvPr>
          <p:cNvSpPr>
            <a:spLocks noGrp="1"/>
          </p:cNvSpPr>
          <p:nvPr>
            <p:ph type="dt" sz="half" idx="10"/>
          </p:nvPr>
        </p:nvSpPr>
        <p:spPr/>
        <p:txBody>
          <a:bodyPr/>
          <a:lstStyle/>
          <a:p>
            <a:endParaRPr lang="en-US" dirty="0"/>
          </a:p>
        </p:txBody>
      </p:sp>
      <p:sp>
        <p:nvSpPr>
          <p:cNvPr id="2" name="Footer Placeholder"/>
          <p:cNvSpPr>
            <a:spLocks noGrp="1"/>
          </p:cNvSpPr>
          <p:nvPr>
            <p:ph type="ftr" sz="quarter" idx="11"/>
          </p:nvPr>
        </p:nvSpPr>
        <p:spPr/>
        <p:txBody>
          <a:bodyPr/>
          <a:lstStyle/>
          <a:p>
            <a:endParaRPr lang="en-US" dirty="0"/>
          </a:p>
        </p:txBody>
      </p:sp>
      <p:sp>
        <p:nvSpPr>
          <p:cNvPr id="3" name="Slide Number Placeholder"/>
          <p:cNvSpPr>
            <a:spLocks noGrp="1"/>
          </p:cNvSpPr>
          <p:nvPr>
            <p:ph type="sldNum" sz="quarter" idx="12"/>
          </p:nvPr>
        </p:nvSpPr>
        <p:spPr/>
        <p:txBody>
          <a:bodyPr/>
          <a:lstStyle/>
          <a:p>
            <a:fld id="{3264D530-B60B-4A5A-91C0-C766C58A4783}" type="slidenum">
              <a:rPr lang="en-US" smtClean="0"/>
              <a:pPr/>
              <a:t>17</a:t>
            </a:fld>
            <a:endParaRPr lang="en-US" dirty="0"/>
          </a:p>
        </p:txBody>
      </p:sp>
    </p:spTree>
    <p:extLst>
      <p:ext uri="{BB962C8B-B14F-4D97-AF65-F5344CB8AC3E}">
        <p14:creationId xmlns:p14="http://schemas.microsoft.com/office/powerpoint/2010/main" val="357953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FB65-4C13-D4D0-1169-CC35F098321C}"/>
              </a:ext>
            </a:extLst>
          </p:cNvPr>
          <p:cNvSpPr>
            <a:spLocks noGrp="1"/>
          </p:cNvSpPr>
          <p:nvPr>
            <p:ph type="title"/>
          </p:nvPr>
        </p:nvSpPr>
        <p:spPr/>
        <p:txBody>
          <a:bodyPr/>
          <a:lstStyle/>
          <a:p>
            <a:pPr algn="ctr"/>
            <a:r>
              <a:rPr lang="en-US" sz="4400" dirty="0"/>
              <a:t>Agenda</a:t>
            </a:r>
          </a:p>
        </p:txBody>
      </p:sp>
      <p:sp>
        <p:nvSpPr>
          <p:cNvPr id="3" name="Content Placeholder 2">
            <a:extLst>
              <a:ext uri="{FF2B5EF4-FFF2-40B4-BE49-F238E27FC236}">
                <a16:creationId xmlns:a16="http://schemas.microsoft.com/office/drawing/2014/main" id="{5AE198C1-29FC-5929-26B2-E27EBD248043}"/>
              </a:ext>
            </a:extLst>
          </p:cNvPr>
          <p:cNvSpPr>
            <a:spLocks noGrp="1"/>
          </p:cNvSpPr>
          <p:nvPr>
            <p:ph sz="quarter" idx="13"/>
          </p:nvPr>
        </p:nvSpPr>
        <p:spPr/>
        <p:txBody>
          <a:bodyPr/>
          <a:lstStyle/>
          <a:p>
            <a:pPr>
              <a:defRPr/>
            </a:pPr>
            <a:r>
              <a:rPr lang="en-US" dirty="0">
                <a:solidFill>
                  <a:srgbClr val="000000"/>
                </a:solidFill>
              </a:rPr>
              <a:t>Prevention and Behavioral Health Promotion </a:t>
            </a:r>
            <a:r>
              <a:rPr lang="en-US" dirty="0"/>
              <a:t>(PBHP) </a:t>
            </a:r>
            <a:r>
              <a:rPr lang="en-US" dirty="0">
                <a:solidFill>
                  <a:srgbClr val="000000"/>
                </a:solidFill>
              </a:rPr>
              <a:t>Unit</a:t>
            </a:r>
          </a:p>
          <a:p>
            <a:pPr marL="457200" marR="0" lvl="0" indent="-22860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Suicide Prevention Program</a:t>
            </a:r>
            <a:endParaRPr lang="en-US" dirty="0">
              <a:solidFill>
                <a:srgbClr val="000000"/>
              </a:solidFill>
              <a:latin typeface="Verdana"/>
            </a:endParaRPr>
          </a:p>
          <a:p>
            <a:pPr lvl="1">
              <a:buSzTx/>
              <a:defRPr/>
            </a:pPr>
            <a:r>
              <a:rPr kumimoji="0" lang="en-US" b="0" i="0" u="none" strike="noStrike" kern="1200" cap="none" spc="0" normalizeH="0" baseline="0" noProof="0" dirty="0">
                <a:ln>
                  <a:noFill/>
                </a:ln>
                <a:solidFill>
                  <a:srgbClr val="000000"/>
                </a:solidFill>
                <a:effectLst/>
                <a:uLnTx/>
                <a:uFillTx/>
                <a:latin typeface="Verdana"/>
                <a:ea typeface="+mn-ea"/>
                <a:cs typeface="+mn-cs"/>
              </a:rPr>
              <a:t>Suicide Care Initiative  </a:t>
            </a:r>
          </a:p>
          <a:p>
            <a:pPr lvl="1">
              <a:buSzTx/>
              <a:defRPr/>
            </a:pPr>
            <a:r>
              <a:rPr lang="en-US" dirty="0">
                <a:solidFill>
                  <a:srgbClr val="000000"/>
                </a:solidFill>
                <a:latin typeface="Verdana"/>
              </a:rPr>
              <a:t>Resources </a:t>
            </a:r>
          </a:p>
          <a:p>
            <a:pPr lvl="1">
              <a:buSzTx/>
              <a:defRPr/>
            </a:pPr>
            <a:r>
              <a:rPr kumimoji="0" lang="en-US" b="0" i="0" u="none" strike="noStrike" kern="1200" cap="none" spc="0" normalizeH="0" baseline="0" noProof="0" dirty="0">
                <a:ln>
                  <a:noFill/>
                </a:ln>
                <a:solidFill>
                  <a:srgbClr val="000000"/>
                </a:solidFill>
                <a:effectLst/>
                <a:uLnTx/>
                <a:uFillTx/>
                <a:latin typeface="Verdana"/>
                <a:ea typeface="+mn-ea"/>
                <a:cs typeface="+mn-cs"/>
              </a:rPr>
              <a:t>Trainings</a:t>
            </a:r>
          </a:p>
          <a:p>
            <a:pPr marL="457200" marR="0" lvl="0" indent="-22860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lang="en-US" dirty="0">
                <a:solidFill>
                  <a:srgbClr val="000000"/>
                </a:solidFill>
                <a:latin typeface="Verdana"/>
              </a:rPr>
              <a:t>Youth Prevention Programs</a:t>
            </a:r>
          </a:p>
          <a:p>
            <a:pPr marL="457200" marR="0" lvl="0" indent="-22860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Community Coalition Partnership Program</a:t>
            </a:r>
          </a:p>
          <a:p>
            <a:pPr marL="457200" marR="0" lvl="0" indent="-22860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en-US" sz="2400" b="0" i="0" u="none" strike="noStrike" kern="1200" cap="none" spc="0" normalizeH="0" baseline="0" noProof="0" dirty="0">
                <a:ln>
                  <a:noFill/>
                </a:ln>
                <a:effectLst/>
                <a:uLnTx/>
                <a:uFillTx/>
                <a:latin typeface="Verdana"/>
                <a:ea typeface="+mn-ea"/>
                <a:cs typeface="+mn-cs"/>
              </a:rPr>
              <a:t>Turn To Campaign</a:t>
            </a:r>
          </a:p>
          <a:p>
            <a:pPr marL="457200" marR="0" lvl="0" indent="-22860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lang="en-US" dirty="0">
                <a:solidFill>
                  <a:srgbClr val="000000"/>
                </a:solidFill>
                <a:latin typeface="Verdana"/>
              </a:rPr>
              <a:t>Texas School Survey</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D9007EF5-9FFA-B23A-D1C9-61C84DF37961}"/>
              </a:ext>
            </a:extLst>
          </p:cNvPr>
          <p:cNvSpPr>
            <a:spLocks noGrp="1"/>
          </p:cNvSpPr>
          <p:nvPr>
            <p:ph type="sldNum" sz="quarter" idx="12"/>
          </p:nvPr>
        </p:nvSpPr>
        <p:spPr/>
        <p:txBody>
          <a:bodyPr/>
          <a:lstStyle/>
          <a:p>
            <a:fld id="{3264D530-B60B-4A5A-91C0-C766C58A4783}" type="slidenum">
              <a:rPr lang="en-US" smtClean="0"/>
              <a:t>2</a:t>
            </a:fld>
            <a:endParaRPr lang="en-US" dirty="0"/>
          </a:p>
        </p:txBody>
      </p:sp>
    </p:spTree>
    <p:extLst>
      <p:ext uri="{BB962C8B-B14F-4D97-AF65-F5344CB8AC3E}">
        <p14:creationId xmlns:p14="http://schemas.microsoft.com/office/powerpoint/2010/main" val="339766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821C-6200-FF55-17ED-0F5DFF4D438C}"/>
              </a:ext>
            </a:extLst>
          </p:cNvPr>
          <p:cNvSpPr>
            <a:spLocks noGrp="1"/>
          </p:cNvSpPr>
          <p:nvPr>
            <p:ph type="title"/>
          </p:nvPr>
        </p:nvSpPr>
        <p:spPr/>
        <p:txBody>
          <a:bodyPr/>
          <a:lstStyle/>
          <a:p>
            <a:pPr algn="ctr"/>
            <a:r>
              <a:rPr lang="en-US" sz="4400" dirty="0"/>
              <a:t>Prevention and Behavioral Health Promotion Unit</a:t>
            </a:r>
          </a:p>
        </p:txBody>
      </p:sp>
      <p:sp>
        <p:nvSpPr>
          <p:cNvPr id="3" name="Content Placeholder 2">
            <a:extLst>
              <a:ext uri="{FF2B5EF4-FFF2-40B4-BE49-F238E27FC236}">
                <a16:creationId xmlns:a16="http://schemas.microsoft.com/office/drawing/2014/main" id="{86ED9E57-9724-E3DA-EA8F-2705B4EC0B2A}"/>
              </a:ext>
            </a:extLst>
          </p:cNvPr>
          <p:cNvSpPr>
            <a:spLocks noGrp="1"/>
          </p:cNvSpPr>
          <p:nvPr>
            <p:ph sz="quarter" idx="13"/>
          </p:nvPr>
        </p:nvSpPr>
        <p:spPr/>
        <p:txBody>
          <a:bodyPr/>
          <a:lstStyle/>
          <a:p>
            <a:r>
              <a:rPr lang="en-US" dirty="0"/>
              <a:t>Texas' comprehensive prevention and behavioral health promotion approach includes both substance use and suicide prevention programs and services. </a:t>
            </a:r>
          </a:p>
          <a:p>
            <a:r>
              <a:rPr lang="en-US" dirty="0"/>
              <a:t>There is a strong connection between the missions of substance use prevention and the suicide prevention community; prevention and treating substance use</a:t>
            </a:r>
            <a:r>
              <a:rPr lang="en-US" strike="sngStrike" dirty="0">
                <a:solidFill>
                  <a:srgbClr val="FF0000"/>
                </a:solidFill>
              </a:rPr>
              <a:t>,</a:t>
            </a:r>
            <a:r>
              <a:rPr lang="en-US" dirty="0"/>
              <a:t> prevents suicides. </a:t>
            </a:r>
          </a:p>
          <a:p>
            <a:r>
              <a:rPr lang="en-US" dirty="0"/>
              <a:t>Three programs: </a:t>
            </a:r>
          </a:p>
          <a:p>
            <a:pPr lvl="1"/>
            <a:r>
              <a:rPr lang="en-US" dirty="0"/>
              <a:t>Suicide Prevention</a:t>
            </a:r>
          </a:p>
          <a:p>
            <a:pPr lvl="1"/>
            <a:r>
              <a:rPr lang="en-US" dirty="0"/>
              <a:t>Prevention and Educational Programs</a:t>
            </a:r>
          </a:p>
          <a:p>
            <a:pPr lvl="1"/>
            <a:r>
              <a:rPr lang="en-US" dirty="0"/>
              <a:t>Promotions and Public Awareness </a:t>
            </a:r>
          </a:p>
        </p:txBody>
      </p:sp>
      <p:sp>
        <p:nvSpPr>
          <p:cNvPr id="6" name="Slide Number Placeholder 5">
            <a:extLst>
              <a:ext uri="{FF2B5EF4-FFF2-40B4-BE49-F238E27FC236}">
                <a16:creationId xmlns:a16="http://schemas.microsoft.com/office/drawing/2014/main" id="{C6B3818E-2D1A-E0A8-8564-BF63EF2E3297}"/>
              </a:ext>
            </a:extLst>
          </p:cNvPr>
          <p:cNvSpPr>
            <a:spLocks noGrp="1"/>
          </p:cNvSpPr>
          <p:nvPr>
            <p:ph type="sldNum" sz="quarter" idx="12"/>
          </p:nvPr>
        </p:nvSpPr>
        <p:spPr/>
        <p:txBody>
          <a:bodyPr/>
          <a:lstStyle/>
          <a:p>
            <a:fld id="{3264D530-B60B-4A5A-91C0-C766C58A4783}" type="slidenum">
              <a:rPr lang="en-US" smtClean="0"/>
              <a:t>3</a:t>
            </a:fld>
            <a:endParaRPr lang="en-US" dirty="0"/>
          </a:p>
        </p:txBody>
      </p:sp>
    </p:spTree>
    <p:extLst>
      <p:ext uri="{BB962C8B-B14F-4D97-AF65-F5344CB8AC3E}">
        <p14:creationId xmlns:p14="http://schemas.microsoft.com/office/powerpoint/2010/main" val="64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5D2A-25B3-26B8-DDD1-6C312432AB57}"/>
              </a:ext>
            </a:extLst>
          </p:cNvPr>
          <p:cNvSpPr>
            <a:spLocks noGrp="1"/>
          </p:cNvSpPr>
          <p:nvPr>
            <p:ph type="title"/>
          </p:nvPr>
        </p:nvSpPr>
        <p:spPr/>
        <p:txBody>
          <a:bodyPr/>
          <a:lstStyle/>
          <a:p>
            <a:pPr algn="ctr"/>
            <a:r>
              <a:rPr lang="en-US" sz="4400" dirty="0"/>
              <a:t>Suicide Prevention Program</a:t>
            </a:r>
          </a:p>
        </p:txBody>
      </p:sp>
      <p:sp>
        <p:nvSpPr>
          <p:cNvPr id="3" name="Content Placeholder 2">
            <a:extLst>
              <a:ext uri="{FF2B5EF4-FFF2-40B4-BE49-F238E27FC236}">
                <a16:creationId xmlns:a16="http://schemas.microsoft.com/office/drawing/2014/main" id="{F13AA0D6-3499-400E-FEF3-86AE7F1F4F87}"/>
              </a:ext>
            </a:extLst>
          </p:cNvPr>
          <p:cNvSpPr>
            <a:spLocks noGrp="1"/>
          </p:cNvSpPr>
          <p:nvPr>
            <p:ph sz="quarter" idx="13"/>
          </p:nvPr>
        </p:nvSpPr>
        <p:spPr>
          <a:xfrm>
            <a:off x="1920239" y="1737361"/>
            <a:ext cx="9588269" cy="4572000"/>
          </a:xfrm>
        </p:spPr>
        <p:txBody>
          <a:bodyPr/>
          <a:lstStyle/>
          <a:p>
            <a:pPr marL="0" indent="0" defTabSz="685800">
              <a:buNone/>
              <a:defRPr/>
            </a:pPr>
            <a:r>
              <a:rPr lang="en-US" dirty="0">
                <a:latin typeface="Verdana"/>
              </a:rPr>
              <a:t>The Texas Health and Human Services (HHS) Suicide Prevention program works to reduce suicide in Texas. The program shares tools to assess suicide risk, analyzes suicide data and trends, and provides training and technical assistance in the best practices for suicide prevention, intervention and postvention support</a:t>
            </a:r>
            <a:r>
              <a:rPr lang="en-US" dirty="0">
                <a:solidFill>
                  <a:srgbClr val="FFFFFF"/>
                </a:solidFill>
                <a:latin typeface="Verdana"/>
              </a:rPr>
              <a:t>.</a:t>
            </a:r>
          </a:p>
        </p:txBody>
      </p:sp>
      <p:sp>
        <p:nvSpPr>
          <p:cNvPr id="5" name="Slide Number Placeholder 4">
            <a:extLst>
              <a:ext uri="{FF2B5EF4-FFF2-40B4-BE49-F238E27FC236}">
                <a16:creationId xmlns:a16="http://schemas.microsoft.com/office/drawing/2014/main" id="{AB8A76BB-082E-6BAA-D32A-B9E68B1E7115}"/>
              </a:ext>
            </a:extLst>
          </p:cNvPr>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90448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CC72-2C9D-38B8-3FD9-33DBF854FE8C}"/>
              </a:ext>
            </a:extLst>
          </p:cNvPr>
          <p:cNvSpPr>
            <a:spLocks noGrp="1"/>
          </p:cNvSpPr>
          <p:nvPr>
            <p:ph type="title"/>
          </p:nvPr>
        </p:nvSpPr>
        <p:spPr/>
        <p:txBody>
          <a:bodyPr/>
          <a:lstStyle/>
          <a:p>
            <a:pPr algn="ctr"/>
            <a:r>
              <a:rPr lang="en-US" sz="4400" dirty="0"/>
              <a:t>Suicide Care Initiative (SCI) (1 of 2)</a:t>
            </a:r>
          </a:p>
        </p:txBody>
      </p:sp>
      <p:sp>
        <p:nvSpPr>
          <p:cNvPr id="3" name="Content Placeholder 2">
            <a:extLst>
              <a:ext uri="{FF2B5EF4-FFF2-40B4-BE49-F238E27FC236}">
                <a16:creationId xmlns:a16="http://schemas.microsoft.com/office/drawing/2014/main" id="{F4FF8793-F7AC-E758-8DB0-EF75D497FDCF}"/>
              </a:ext>
            </a:extLst>
          </p:cNvPr>
          <p:cNvSpPr>
            <a:spLocks noGrp="1"/>
          </p:cNvSpPr>
          <p:nvPr>
            <p:ph sz="quarter" idx="13"/>
          </p:nvPr>
        </p:nvSpPr>
        <p:spPr/>
        <p:txBody>
          <a:bodyPr/>
          <a:lstStyle/>
          <a:p>
            <a:r>
              <a:rPr lang="en-US" dirty="0"/>
              <a:t>SCI is a Mental Health Block Grant-funded project that works through local mental health authorities (LMHAs) and local behavioral health authorities (LBHAs) to carry out the Zero Suicide framework with the goal of providing effective and safer suicide care.</a:t>
            </a:r>
          </a:p>
          <a:p>
            <a:r>
              <a:rPr lang="en-US" dirty="0"/>
              <a:t>Zero Suicide is a framework of evidence-based practices for system-wide transformation and a commitment towards safer suicide care. The foundational belief is that suicide deaths are preventable within behavioral health care systems. </a:t>
            </a:r>
          </a:p>
          <a:p>
            <a:endParaRPr lang="en-US" sz="2000" dirty="0"/>
          </a:p>
        </p:txBody>
      </p:sp>
      <p:sp>
        <p:nvSpPr>
          <p:cNvPr id="6" name="Slide Number Placeholder 5">
            <a:extLst>
              <a:ext uri="{FF2B5EF4-FFF2-40B4-BE49-F238E27FC236}">
                <a16:creationId xmlns:a16="http://schemas.microsoft.com/office/drawing/2014/main" id="{6C88F456-3E90-1867-7166-FD560D1A07E3}"/>
              </a:ext>
            </a:extLst>
          </p:cNvPr>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234384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B665-CAED-3411-2BA9-52EAA85F358C}"/>
              </a:ext>
            </a:extLst>
          </p:cNvPr>
          <p:cNvSpPr>
            <a:spLocks noGrp="1"/>
          </p:cNvSpPr>
          <p:nvPr>
            <p:ph type="title"/>
          </p:nvPr>
        </p:nvSpPr>
        <p:spPr/>
        <p:txBody>
          <a:bodyPr/>
          <a:lstStyle/>
          <a:p>
            <a:pPr algn="ctr"/>
            <a:r>
              <a:rPr lang="en-US" sz="4400" dirty="0"/>
              <a:t>SCI (2 of 2)</a:t>
            </a:r>
          </a:p>
        </p:txBody>
      </p:sp>
      <p:sp>
        <p:nvSpPr>
          <p:cNvPr id="3" name="Content Placeholder 2">
            <a:extLst>
              <a:ext uri="{FF2B5EF4-FFF2-40B4-BE49-F238E27FC236}">
                <a16:creationId xmlns:a16="http://schemas.microsoft.com/office/drawing/2014/main" id="{4ECBBD5A-04E4-C425-E2E1-4B67928294CE}"/>
              </a:ext>
            </a:extLst>
          </p:cNvPr>
          <p:cNvSpPr>
            <a:spLocks noGrp="1"/>
          </p:cNvSpPr>
          <p:nvPr>
            <p:ph sz="quarter" idx="13"/>
          </p:nvPr>
        </p:nvSpPr>
        <p:spPr/>
        <p:txBody>
          <a:bodyPr/>
          <a:lstStyle/>
          <a:p>
            <a:r>
              <a:rPr lang="en-US" dirty="0"/>
              <a:t>SCI created four Regional Suicide Care Support Centers (RSCSC’s) which are LMHAs that serve as pilot sites for Zero Suicide. The RSCSC’s oversee development, implementation and evaluation of suicide safer care within their agencies and other LMHAs/LBHAs in their regions. </a:t>
            </a:r>
          </a:p>
          <a:p>
            <a:r>
              <a:rPr lang="en-US" dirty="0"/>
              <a:t>The </a:t>
            </a:r>
            <a:r>
              <a:rPr lang="en-US"/>
              <a:t>four RSCSC’s </a:t>
            </a:r>
            <a:r>
              <a:rPr lang="en-US" dirty="0"/>
              <a:t>are:</a:t>
            </a:r>
          </a:p>
          <a:p>
            <a:pPr lvl="1"/>
            <a:r>
              <a:rPr lang="en-US" dirty="0"/>
              <a:t>The Harris Center for Mental Health (MH) and Intellectual and Development Disabilities (IDD)</a:t>
            </a:r>
          </a:p>
          <a:p>
            <a:pPr lvl="1"/>
            <a:r>
              <a:rPr lang="en-US" dirty="0"/>
              <a:t>Integral Care</a:t>
            </a:r>
          </a:p>
          <a:p>
            <a:pPr lvl="1"/>
            <a:r>
              <a:rPr lang="en-US" dirty="0"/>
              <a:t>My Health My Resources of Tarrant County</a:t>
            </a:r>
          </a:p>
          <a:p>
            <a:pPr lvl="1"/>
            <a:r>
              <a:rPr lang="en-US" dirty="0"/>
              <a:t>Tropical Texas Behavioral Health</a:t>
            </a:r>
          </a:p>
          <a:p>
            <a:pPr marL="228600" indent="0">
              <a:buNone/>
            </a:pPr>
            <a:endParaRPr lang="en-US" dirty="0"/>
          </a:p>
        </p:txBody>
      </p:sp>
      <p:sp>
        <p:nvSpPr>
          <p:cNvPr id="6" name="Slide Number Placeholder 5">
            <a:extLst>
              <a:ext uri="{FF2B5EF4-FFF2-40B4-BE49-F238E27FC236}">
                <a16:creationId xmlns:a16="http://schemas.microsoft.com/office/drawing/2014/main" id="{5AD0FC24-9AEC-0E8E-5563-4A10B8D18E62}"/>
              </a:ext>
            </a:extLst>
          </p:cNvPr>
          <p:cNvSpPr>
            <a:spLocks noGrp="1"/>
          </p:cNvSpPr>
          <p:nvPr>
            <p:ph type="sldNum" sz="quarter" idx="12"/>
          </p:nvPr>
        </p:nvSpPr>
        <p:spPr/>
        <p:txBody>
          <a:bodyPr/>
          <a:lstStyle/>
          <a:p>
            <a:fld id="{3264D530-B60B-4A5A-91C0-C766C58A4783}" type="slidenum">
              <a:rPr lang="en-US" smtClean="0"/>
              <a:t>6</a:t>
            </a:fld>
            <a:endParaRPr lang="en-US" dirty="0"/>
          </a:p>
        </p:txBody>
      </p:sp>
    </p:spTree>
    <p:extLst>
      <p:ext uri="{BB962C8B-B14F-4D97-AF65-F5344CB8AC3E}">
        <p14:creationId xmlns:p14="http://schemas.microsoft.com/office/powerpoint/2010/main" val="59920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0137-5152-DB92-44FC-E0BCF7B7A0FC}"/>
              </a:ext>
            </a:extLst>
          </p:cNvPr>
          <p:cNvSpPr>
            <a:spLocks noGrp="1"/>
          </p:cNvSpPr>
          <p:nvPr>
            <p:ph type="title"/>
          </p:nvPr>
        </p:nvSpPr>
        <p:spPr/>
        <p:txBody>
          <a:bodyPr/>
          <a:lstStyle/>
          <a:p>
            <a:pPr algn="ctr"/>
            <a:r>
              <a:rPr lang="en-US" sz="4400" dirty="0"/>
              <a:t>Suicide Prevention Resources</a:t>
            </a:r>
            <a:br>
              <a:rPr lang="en-US" sz="4400" dirty="0"/>
            </a:br>
            <a:r>
              <a:rPr lang="en-US" sz="4400" dirty="0"/>
              <a:t>(1 of 2)</a:t>
            </a:r>
          </a:p>
        </p:txBody>
      </p:sp>
      <p:sp>
        <p:nvSpPr>
          <p:cNvPr id="3" name="Content Placeholder 2">
            <a:extLst>
              <a:ext uri="{FF2B5EF4-FFF2-40B4-BE49-F238E27FC236}">
                <a16:creationId xmlns:a16="http://schemas.microsoft.com/office/drawing/2014/main" id="{8F678E22-EE77-807A-7EFC-D8A162DC8388}"/>
              </a:ext>
            </a:extLst>
          </p:cNvPr>
          <p:cNvSpPr>
            <a:spLocks noGrp="1"/>
          </p:cNvSpPr>
          <p:nvPr>
            <p:ph sz="quarter" idx="13"/>
          </p:nvPr>
        </p:nvSpPr>
        <p:spPr/>
        <p:txBody>
          <a:bodyPr/>
          <a:lstStyle/>
          <a:p>
            <a:pPr marL="228600" indent="0">
              <a:buNone/>
            </a:pPr>
            <a:r>
              <a:rPr lang="en-US" sz="2000" dirty="0"/>
              <a:t>It's important for parents, educators and others who work with youth to know how to talk about suicide. These resources can be helpful in those discussions:</a:t>
            </a:r>
          </a:p>
          <a:p>
            <a:r>
              <a:rPr lang="en-US" sz="2000" dirty="0"/>
              <a:t>Youth Suicide Prevention </a:t>
            </a:r>
            <a:r>
              <a:rPr lang="en-US" sz="2000" dirty="0">
                <a:solidFill>
                  <a:srgbClr val="1058FA"/>
                </a:solidFill>
                <a:hlinkClick r:id="rId2">
                  <a:extLst>
                    <a:ext uri="{A12FA001-AC4F-418D-AE19-62706E023703}">
                      <ahyp:hlinkClr xmlns:ahyp="http://schemas.microsoft.com/office/drawing/2018/hyperlinkcolor" val="tx"/>
                    </a:ext>
                  </a:extLst>
                </a:hlinkClick>
              </a:rPr>
              <a:t>hhs.texas.gov/sites/default/files/documents/youth-suicide-prevention-flyer.pdf</a:t>
            </a:r>
            <a:endParaRPr lang="en-US" sz="2000" dirty="0"/>
          </a:p>
          <a:p>
            <a:r>
              <a:rPr lang="en-US" sz="2000" dirty="0"/>
              <a:t>Youth Suicide Prevention for Parents Wallet Card </a:t>
            </a:r>
            <a:r>
              <a:rPr lang="en-US" sz="2000" dirty="0">
                <a:solidFill>
                  <a:srgbClr val="1058FA"/>
                </a:solidFill>
                <a:hlinkClick r:id="rId3">
                  <a:extLst>
                    <a:ext uri="{A12FA001-AC4F-418D-AE19-62706E023703}">
                      <ahyp:hlinkClr xmlns:ahyp="http://schemas.microsoft.com/office/drawing/2018/hyperlinkcolor" val="tx"/>
                    </a:ext>
                  </a:extLst>
                </a:hlinkClick>
              </a:rPr>
              <a:t>hhs.texas.gov/sites/default/files/documents/youth-suicide-prevention-wallet-card.pdf</a:t>
            </a:r>
            <a:endParaRPr lang="en-US" sz="2000" dirty="0"/>
          </a:p>
          <a:p>
            <a:r>
              <a:rPr lang="en-US" sz="2000" dirty="0"/>
              <a:t>Postvention </a:t>
            </a:r>
            <a:r>
              <a:rPr lang="en-US" sz="2000" dirty="0">
                <a:solidFill>
                  <a:srgbClr val="1058FA"/>
                </a:solidFill>
                <a:hlinkClick r:id="rId4">
                  <a:extLst>
                    <a:ext uri="{A12FA001-AC4F-418D-AE19-62706E023703}">
                      <ahyp:hlinkClr xmlns:ahyp="http://schemas.microsoft.com/office/drawing/2018/hyperlinkcolor" val="tx"/>
                    </a:ext>
                  </a:extLst>
                </a:hlinkClick>
              </a:rPr>
              <a:t>hhs.texas.gov/sites/default/files/documents/services/mental-health-substance-use/suicide-prevention/postvention.pdf</a:t>
            </a:r>
            <a:endParaRPr lang="en-US" sz="2000" dirty="0"/>
          </a:p>
          <a:p>
            <a:pPr marL="228600" indent="0">
              <a:buNone/>
            </a:pPr>
            <a:endParaRPr lang="en-US" sz="2000" dirty="0"/>
          </a:p>
          <a:p>
            <a:pPr marL="228600" indent="0">
              <a:buNone/>
            </a:pPr>
            <a:endParaRPr lang="en-US" sz="2000" dirty="0"/>
          </a:p>
        </p:txBody>
      </p:sp>
      <p:sp>
        <p:nvSpPr>
          <p:cNvPr id="6" name="Slide Number Placeholder 5">
            <a:extLst>
              <a:ext uri="{FF2B5EF4-FFF2-40B4-BE49-F238E27FC236}">
                <a16:creationId xmlns:a16="http://schemas.microsoft.com/office/drawing/2014/main" id="{03BC1075-7B0F-02B8-F323-734E47639334}"/>
              </a:ext>
            </a:extLst>
          </p:cNvPr>
          <p:cNvSpPr>
            <a:spLocks noGrp="1"/>
          </p:cNvSpPr>
          <p:nvPr>
            <p:ph type="sldNum" sz="quarter" idx="12"/>
          </p:nvPr>
        </p:nvSpPr>
        <p:spPr/>
        <p:txBody>
          <a:bodyPr/>
          <a:lstStyle/>
          <a:p>
            <a:fld id="{3264D530-B60B-4A5A-91C0-C766C58A4783}" type="slidenum">
              <a:rPr lang="en-US" smtClean="0"/>
              <a:t>7</a:t>
            </a:fld>
            <a:endParaRPr lang="en-US" dirty="0"/>
          </a:p>
        </p:txBody>
      </p:sp>
    </p:spTree>
    <p:extLst>
      <p:ext uri="{BB962C8B-B14F-4D97-AF65-F5344CB8AC3E}">
        <p14:creationId xmlns:p14="http://schemas.microsoft.com/office/powerpoint/2010/main" val="227337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F1B0-3741-5BB6-E943-84D03315E84A}"/>
              </a:ext>
            </a:extLst>
          </p:cNvPr>
          <p:cNvSpPr>
            <a:spLocks noGrp="1"/>
          </p:cNvSpPr>
          <p:nvPr>
            <p:ph type="title"/>
          </p:nvPr>
        </p:nvSpPr>
        <p:spPr/>
        <p:txBody>
          <a:bodyPr/>
          <a:lstStyle/>
          <a:p>
            <a:pPr algn="ctr"/>
            <a:r>
              <a:rPr lang="en-US" sz="4400" dirty="0">
                <a:solidFill>
                  <a:schemeClr val="tx1"/>
                </a:solidFill>
              </a:rPr>
              <a:t>Suicide Prevention Resources</a:t>
            </a:r>
            <a:br>
              <a:rPr lang="en-US" sz="4400" dirty="0">
                <a:solidFill>
                  <a:schemeClr val="tx1"/>
                </a:solidFill>
              </a:rPr>
            </a:br>
            <a:r>
              <a:rPr lang="en-US" sz="4400" dirty="0">
                <a:solidFill>
                  <a:schemeClr val="tx1"/>
                </a:solidFill>
              </a:rPr>
              <a:t>(2 of 2)</a:t>
            </a:r>
          </a:p>
        </p:txBody>
      </p:sp>
      <p:sp>
        <p:nvSpPr>
          <p:cNvPr id="3" name="Content Placeholder 2">
            <a:extLst>
              <a:ext uri="{FF2B5EF4-FFF2-40B4-BE49-F238E27FC236}">
                <a16:creationId xmlns:a16="http://schemas.microsoft.com/office/drawing/2014/main" id="{ABE9E9E3-DB04-7CF3-FEF1-A0FC25BC802D}"/>
              </a:ext>
            </a:extLst>
          </p:cNvPr>
          <p:cNvSpPr>
            <a:spLocks noGrp="1"/>
          </p:cNvSpPr>
          <p:nvPr>
            <p:ph sz="quarter" idx="13"/>
          </p:nvPr>
        </p:nvSpPr>
        <p:spPr/>
        <p:txBody>
          <a:bodyPr/>
          <a:lstStyle/>
          <a:p>
            <a:r>
              <a:rPr lang="en-US" dirty="0"/>
              <a:t>Youth Suicide Prevention for Teachers </a:t>
            </a:r>
            <a:r>
              <a:rPr lang="en-US" dirty="0">
                <a:solidFill>
                  <a:srgbClr val="1058FA"/>
                </a:solidFill>
                <a:hlinkClick r:id="rId2">
                  <a:extLst>
                    <a:ext uri="{A12FA001-AC4F-418D-AE19-62706E023703}">
                      <ahyp:hlinkClr xmlns:ahyp="http://schemas.microsoft.com/office/drawing/2018/hyperlinkcolor" val="tx"/>
                    </a:ext>
                  </a:extLst>
                </a:hlinkClick>
              </a:rPr>
              <a:t>hhs.texas.gov/sites/default/files/documents/teacher-youth-suicide-prevention.pdf</a:t>
            </a:r>
            <a:endParaRPr lang="en-US" dirty="0"/>
          </a:p>
          <a:p>
            <a:r>
              <a:rPr lang="en-US" dirty="0"/>
              <a:t>Suicide Prevention for Individuals with Intellectual and Developmental Disabilities </a:t>
            </a:r>
            <a:r>
              <a:rPr lang="en-US" dirty="0">
                <a:solidFill>
                  <a:srgbClr val="1058FA"/>
                </a:solidFill>
                <a:hlinkClick r:id="rId3">
                  <a:extLst>
                    <a:ext uri="{A12FA001-AC4F-418D-AE19-62706E023703}">
                      <ahyp:hlinkClr xmlns:ahyp="http://schemas.microsoft.com/office/drawing/2018/hyperlinkcolor" val="tx"/>
                    </a:ext>
                  </a:extLst>
                </a:hlinkClick>
              </a:rPr>
              <a:t>hhs.texas.gov/sites/default/files/documents/idd-suicide-prevention-flyer.pdf</a:t>
            </a:r>
            <a:endParaRPr lang="en-US" dirty="0"/>
          </a:p>
          <a:p>
            <a:r>
              <a:rPr lang="en-US" dirty="0"/>
              <a:t>Suicide Prevention Among Youth Involved with the Justice System</a:t>
            </a:r>
            <a:r>
              <a:rPr lang="en-US" strike="sngStrike" dirty="0"/>
              <a:t> </a:t>
            </a:r>
            <a:r>
              <a:rPr lang="en-US" dirty="0">
                <a:solidFill>
                  <a:srgbClr val="1058FA"/>
                </a:solidFill>
                <a:hlinkClick r:id="rId4">
                  <a:extLst>
                    <a:ext uri="{A12FA001-AC4F-418D-AE19-62706E023703}">
                      <ahyp:hlinkClr xmlns:ahyp="http://schemas.microsoft.com/office/drawing/2018/hyperlinkcolor" val="tx"/>
                    </a:ext>
                  </a:extLst>
                </a:hlinkClick>
              </a:rPr>
              <a:t>hhs.texas.gov/sites/default/files/documents/suicide-prevention-youth-justice-system.pdf</a:t>
            </a:r>
            <a:endParaRPr lang="en-US" dirty="0"/>
          </a:p>
          <a:p>
            <a:pPr marL="228600" indent="0">
              <a:buNone/>
            </a:pPr>
            <a:endParaRPr lang="en-US" sz="2000" dirty="0"/>
          </a:p>
          <a:p>
            <a:pPr marL="228600" indent="0">
              <a:buNone/>
            </a:pPr>
            <a:endParaRPr lang="en-US" sz="2000" dirty="0"/>
          </a:p>
          <a:p>
            <a:pPr marL="228600" indent="0">
              <a:buNone/>
            </a:pPr>
            <a:endParaRPr lang="en-US" dirty="0"/>
          </a:p>
        </p:txBody>
      </p:sp>
      <p:sp>
        <p:nvSpPr>
          <p:cNvPr id="6" name="Slide Number Placeholder 5">
            <a:extLst>
              <a:ext uri="{FF2B5EF4-FFF2-40B4-BE49-F238E27FC236}">
                <a16:creationId xmlns:a16="http://schemas.microsoft.com/office/drawing/2014/main" id="{78CC2575-157C-FF48-A77B-93428CD054AF}"/>
              </a:ext>
            </a:extLst>
          </p:cNvPr>
          <p:cNvSpPr>
            <a:spLocks noGrp="1"/>
          </p:cNvSpPr>
          <p:nvPr>
            <p:ph type="sldNum" sz="quarter" idx="12"/>
          </p:nvPr>
        </p:nvSpPr>
        <p:spPr/>
        <p:txBody>
          <a:bodyPr/>
          <a:lstStyle/>
          <a:p>
            <a:fld id="{3264D530-B60B-4A5A-91C0-C766C58A4783}" type="slidenum">
              <a:rPr lang="en-US" smtClean="0"/>
              <a:t>8</a:t>
            </a:fld>
            <a:endParaRPr lang="en-US" dirty="0"/>
          </a:p>
        </p:txBody>
      </p:sp>
    </p:spTree>
    <p:extLst>
      <p:ext uri="{BB962C8B-B14F-4D97-AF65-F5344CB8AC3E}">
        <p14:creationId xmlns:p14="http://schemas.microsoft.com/office/powerpoint/2010/main" val="2724320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3839-A8AA-88A9-60DE-C859312FD94C}"/>
              </a:ext>
            </a:extLst>
          </p:cNvPr>
          <p:cNvSpPr>
            <a:spLocks noGrp="1"/>
          </p:cNvSpPr>
          <p:nvPr>
            <p:ph type="title"/>
          </p:nvPr>
        </p:nvSpPr>
        <p:spPr/>
        <p:txBody>
          <a:bodyPr/>
          <a:lstStyle/>
          <a:p>
            <a:pPr algn="ctr"/>
            <a:r>
              <a:rPr lang="en-US" sz="4400" dirty="0"/>
              <a:t>Suicide Prevention Trainings</a:t>
            </a:r>
            <a:br>
              <a:rPr lang="en-US" sz="4400" dirty="0"/>
            </a:br>
            <a:r>
              <a:rPr lang="en-US" sz="4400" dirty="0"/>
              <a:t>(1 of 3)</a:t>
            </a:r>
          </a:p>
        </p:txBody>
      </p:sp>
      <p:sp>
        <p:nvSpPr>
          <p:cNvPr id="3" name="Content Placeholder 2">
            <a:extLst>
              <a:ext uri="{FF2B5EF4-FFF2-40B4-BE49-F238E27FC236}">
                <a16:creationId xmlns:a16="http://schemas.microsoft.com/office/drawing/2014/main" id="{FB9D9B6C-9272-3474-AE3B-46517DC8FF68}"/>
              </a:ext>
            </a:extLst>
          </p:cNvPr>
          <p:cNvSpPr>
            <a:spLocks noGrp="1"/>
          </p:cNvSpPr>
          <p:nvPr>
            <p:ph sz="quarter" idx="13"/>
          </p:nvPr>
        </p:nvSpPr>
        <p:spPr>
          <a:xfrm>
            <a:off x="1920239" y="1655545"/>
            <a:ext cx="9784079" cy="4572000"/>
          </a:xfrm>
        </p:spPr>
        <p:txBody>
          <a:bodyPr/>
          <a:lstStyle/>
          <a:p>
            <a:pPr marL="0" indent="0" defTabSz="685800">
              <a:buNone/>
            </a:pPr>
            <a:r>
              <a:rPr lang="en-US" sz="2000" dirty="0"/>
              <a:t>The Suicide Prevention team helps facilitate the following trainings:</a:t>
            </a:r>
          </a:p>
          <a:p>
            <a:pPr marL="342900" indent="-342900" defTabSz="685800"/>
            <a:r>
              <a:rPr lang="en-US" sz="2000" b="1" dirty="0"/>
              <a:t>As+K? About Suicide to Save a Life</a:t>
            </a:r>
            <a:r>
              <a:rPr lang="en-US" sz="2000" dirty="0"/>
              <a:t> is a three-hour virtual or in-person training that covers suicide data, risks and protective factors. The training is available in Spanish.</a:t>
            </a:r>
          </a:p>
          <a:p>
            <a:pPr marL="342900" indent="-342900" defTabSz="685800"/>
            <a:r>
              <a:rPr lang="en-US" sz="2000" b="1" dirty="0"/>
              <a:t>Safety Planning Intervention (SPI) </a:t>
            </a:r>
            <a:r>
              <a:rPr lang="en-US" sz="2000" dirty="0"/>
              <a:t>is a four-hour virtual or in-person training that teaches safety planning for someone at risk for suicide.</a:t>
            </a:r>
          </a:p>
          <a:p>
            <a:pPr marL="342900" indent="-342900" defTabSz="685800"/>
            <a:r>
              <a:rPr lang="en-US" sz="2000" b="1" dirty="0"/>
              <a:t>Applied Suicide Intervention Skills Training (ASIST) </a:t>
            </a:r>
            <a:r>
              <a:rPr lang="en-US" sz="2000" dirty="0"/>
              <a:t>is a two-day interactive workshop in suicide first aid.</a:t>
            </a:r>
          </a:p>
          <a:p>
            <a:pPr marL="342900" indent="-342900" defTabSz="685800"/>
            <a:r>
              <a:rPr lang="en-US" sz="2000" b="1" dirty="0"/>
              <a:t>Crisis Risk Assessment Training </a:t>
            </a:r>
            <a:r>
              <a:rPr lang="en-US" sz="2000" dirty="0"/>
              <a:t>is a two-day virtual training that teaches mental health providers how to complete a comprehensive risk assessment with people experiencing a mental health crisis.</a:t>
            </a:r>
          </a:p>
          <a:p>
            <a:pPr marL="342900" indent="-342900" defTabSz="685800"/>
            <a:endParaRPr lang="en-US" sz="2000" dirty="0"/>
          </a:p>
        </p:txBody>
      </p:sp>
      <p:sp>
        <p:nvSpPr>
          <p:cNvPr id="7" name="Slide Number Placeholder">
            <a:extLst>
              <a:ext uri="{FF2B5EF4-FFF2-40B4-BE49-F238E27FC236}">
                <a16:creationId xmlns:a16="http://schemas.microsoft.com/office/drawing/2014/main" id="{5890116C-0861-06E6-76C5-D49A4020AC48}"/>
              </a:ext>
            </a:extLst>
          </p:cNvPr>
          <p:cNvSpPr>
            <a:spLocks noGrp="1"/>
          </p:cNvSpPr>
          <p:nvPr>
            <p:ph type="sldNum" sz="quarter" idx="12"/>
          </p:nvPr>
        </p:nvSpPr>
        <p:spPr>
          <a:xfrm>
            <a:off x="10789920" y="6309360"/>
            <a:ext cx="914400" cy="365125"/>
          </a:xfrm>
        </p:spPr>
        <p:txBody>
          <a:bodyPr/>
          <a:lstStyle/>
          <a:p>
            <a:fld id="{3264D530-B60B-4A5A-91C0-C766C58A4783}" type="slidenum">
              <a:rPr lang="en-US" smtClean="0"/>
              <a:pPr/>
              <a:t>9</a:t>
            </a:fld>
            <a:endParaRPr lang="en-US" dirty="0"/>
          </a:p>
        </p:txBody>
      </p:sp>
    </p:spTree>
    <p:extLst>
      <p:ext uri="{BB962C8B-B14F-4D97-AF65-F5344CB8AC3E}">
        <p14:creationId xmlns:p14="http://schemas.microsoft.com/office/powerpoint/2010/main" val="1049986320"/>
      </p:ext>
    </p:extLst>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0809A29E-316A-420C-BEB0-21EBBB5D25C0}"/>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93910EC3-7F0C-4C45-A25E-89C28E747DC8}"/>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D00-- CPAO COM Angled Gradient PPT 16-9_Amanda Guerassio.potx" id="{978480D5-F009-4449-9B21-10BA5E331A4D}" vid="{9B9A85E4-003F-4FE7-9B90-E6CA4EF9D1B2}"/>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5ccf73-bb7b-4cb1-ac6e-c50fdae3f8c7" xsi:nil="true"/>
    <lcf76f155ced4ddcb4097134ff3c332f xmlns="9f44f381-8fe1-4149-9bbf-653f31a6a5f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DE42B819C2F5499E4A64063C09E914" ma:contentTypeVersion="19" ma:contentTypeDescription="Create a new document." ma:contentTypeScope="" ma:versionID="1426ad2611de5f6f04bc985e423b8e5d">
  <xsd:schema xmlns:xsd="http://www.w3.org/2001/XMLSchema" xmlns:xs="http://www.w3.org/2001/XMLSchema" xmlns:p="http://schemas.microsoft.com/office/2006/metadata/properties" xmlns:ns2="9f44f381-8fe1-4149-9bbf-653f31a6a5f9" xmlns:ns3="1b5ccf73-bb7b-4cb1-ac6e-c50fdae3f8c7" targetNamespace="http://schemas.microsoft.com/office/2006/metadata/properties" ma:root="true" ma:fieldsID="7c1af12394b88bf53a31c6ca64a558d2" ns2:_="" ns3:_="">
    <xsd:import namespace="9f44f381-8fe1-4149-9bbf-653f31a6a5f9"/>
    <xsd:import namespace="1b5ccf73-bb7b-4cb1-ac6e-c50fdae3f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4f381-8fe1-4149-9bbf-653f31a6a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5ccf73-bb7b-4cb1-ac6e-c50fdae3f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2689b88-eca4-4cd0-97b0-8d294848e822}" ma:internalName="TaxCatchAll" ma:showField="CatchAllData" ma:web="1b5ccf73-bb7b-4cb1-ac6e-c50fdae3f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C47B07-4C0B-4051-8C54-A12F15701109}">
  <ds:schemaRefs>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http://schemas.microsoft.com/office/2006/metadata/properties"/>
    <ds:schemaRef ds:uri="edc4fa76-4578-4dbc-af3c-21933bbbf574"/>
    <ds:schemaRef ds:uri="http://schemas.openxmlformats.org/package/2006/metadata/core-properties"/>
    <ds:schemaRef ds:uri="d853a810-d2a2-4c28-9ad9-9100c9a22e04"/>
    <ds:schemaRef ds:uri="8f671624-94ca-42c5-840c-d294a1e25981"/>
    <ds:schemaRef ds:uri="http://purl.org/dc/elements/1.1/"/>
  </ds:schemaRefs>
</ds:datastoreItem>
</file>

<file path=customXml/itemProps2.xml><?xml version="1.0" encoding="utf-8"?>
<ds:datastoreItem xmlns:ds="http://schemas.openxmlformats.org/officeDocument/2006/customXml" ds:itemID="{4E5B0ED2-C1FC-4F8C-A4AE-FC5DD1A74C15}">
  <ds:schemaRefs>
    <ds:schemaRef ds:uri="http://schemas.microsoft.com/sharepoint/v3/contenttype/forms"/>
  </ds:schemaRefs>
</ds:datastoreItem>
</file>

<file path=customXml/itemProps3.xml><?xml version="1.0" encoding="utf-8"?>
<ds:datastoreItem xmlns:ds="http://schemas.openxmlformats.org/officeDocument/2006/customXml" ds:itemID="{56BD1991-735C-46DA-8B8E-73D134618578}"/>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hhs-presentation-6x9-blue-jay (1)</Template>
  <TotalTime>4466</TotalTime>
  <Words>1961</Words>
  <Application>Microsoft Office PowerPoint</Application>
  <PresentationFormat>Widescreen</PresentationFormat>
  <Paragraphs>163</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Aleo</vt:lpstr>
      <vt:lpstr>Arial</vt:lpstr>
      <vt:lpstr>Calibri</vt:lpstr>
      <vt:lpstr>Open Sans</vt:lpstr>
      <vt:lpstr>Rockwell</vt:lpstr>
      <vt:lpstr>Verdana</vt:lpstr>
      <vt:lpstr>Verdana</vt:lpstr>
      <vt:lpstr>Wingdings 3</vt:lpstr>
      <vt:lpstr>Body Text Style</vt:lpstr>
      <vt:lpstr>Bullet List Style</vt:lpstr>
      <vt:lpstr>Numbered List Style</vt:lpstr>
      <vt:lpstr>Prevention and Behavioral Health Promotion Unit Overview</vt:lpstr>
      <vt:lpstr>Agenda</vt:lpstr>
      <vt:lpstr>Prevention and Behavioral Health Promotion Unit</vt:lpstr>
      <vt:lpstr>Suicide Prevention Program</vt:lpstr>
      <vt:lpstr>Suicide Care Initiative (SCI) (1 of 2)</vt:lpstr>
      <vt:lpstr>SCI (2 of 2)</vt:lpstr>
      <vt:lpstr>Suicide Prevention Resources (1 of 2)</vt:lpstr>
      <vt:lpstr>Suicide Prevention Resources (2 of 2)</vt:lpstr>
      <vt:lpstr>Suicide Prevention Trainings (1 of 3)</vt:lpstr>
      <vt:lpstr>Suicide Prevention Trainings (2 of 3)</vt:lpstr>
      <vt:lpstr>Suicide Prevention Trainings (3 of 3)</vt:lpstr>
      <vt:lpstr>Youth Prevention (YP) Programs </vt:lpstr>
      <vt:lpstr>Community Coalition Partnership Program</vt:lpstr>
      <vt:lpstr>Turn To Campaign (1 of 2)</vt:lpstr>
      <vt:lpstr>Turn To Campaign (2 of 2)</vt:lpstr>
      <vt:lpstr>Texas School Survey</vt:lpstr>
      <vt:lpstr>Closing</vt:lpstr>
    </vt:vector>
  </TitlesOfParts>
  <Company>Texas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Behavioral Health Promotion Unit</dc:title>
  <dc:creator>Claire Jamison</dc:creator>
  <dc:description>Template created March 2024.</dc:description>
  <cp:lastModifiedBy>Meyer,Jennifer (HHSC)</cp:lastModifiedBy>
  <cp:revision>6</cp:revision>
  <dcterms:created xsi:type="dcterms:W3CDTF">2025-01-24T14:50:59Z</dcterms:created>
  <dcterms:modified xsi:type="dcterms:W3CDTF">2025-03-13T18:29:37Z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0x010100ABDE42B819C2F5499E4A64063C09E914</vt:lpwstr>
  </property>
  <property fmtid="{D5CDD505-2E9C-101B-9397-08002B2CF9AE}" pid="3" name="MediaServiceImageTags">
    <vt:lpwstr/>
  </property>
</Properties>
</file>