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 id="2147483730" r:id="rId5"/>
    <p:sldMasterId id="2147483748" r:id="rId6"/>
  </p:sldMasterIdLst>
  <p:notesMasterIdLst>
    <p:notesMasterId r:id="rId35"/>
  </p:notesMasterIdLst>
  <p:handoutMasterIdLst>
    <p:handoutMasterId r:id="rId36"/>
  </p:handoutMasterIdLst>
  <p:sldIdLst>
    <p:sldId id="275" r:id="rId7"/>
    <p:sldId id="370" r:id="rId8"/>
    <p:sldId id="302" r:id="rId9"/>
    <p:sldId id="308" r:id="rId10"/>
    <p:sldId id="353" r:id="rId11"/>
    <p:sldId id="354" r:id="rId12"/>
    <p:sldId id="355" r:id="rId13"/>
    <p:sldId id="356" r:id="rId14"/>
    <p:sldId id="357" r:id="rId15"/>
    <p:sldId id="319" r:id="rId16"/>
    <p:sldId id="358" r:id="rId17"/>
    <p:sldId id="360" r:id="rId18"/>
    <p:sldId id="362" r:id="rId19"/>
    <p:sldId id="364" r:id="rId20"/>
    <p:sldId id="366" r:id="rId21"/>
    <p:sldId id="367" r:id="rId22"/>
    <p:sldId id="365" r:id="rId23"/>
    <p:sldId id="307" r:id="rId24"/>
    <p:sldId id="309" r:id="rId25"/>
    <p:sldId id="311" r:id="rId26"/>
    <p:sldId id="310" r:id="rId27"/>
    <p:sldId id="291" r:id="rId28"/>
    <p:sldId id="305" r:id="rId29"/>
    <p:sldId id="297" r:id="rId30"/>
    <p:sldId id="368" r:id="rId31"/>
    <p:sldId id="316" r:id="rId32"/>
    <p:sldId id="371" r:id="rId33"/>
    <p:sldId id="369" r:id="rId3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46B15-EE1E-7D08-A1DA-A3FFB84F5511}" name="Nguyen,Lillian (HHSC)" initials="N(" userId="S::Lillian.Nguyen@hhs.texas.gov::0dc5156b-35f2-44bf-8db6-b20f847a463e" providerId="AD"/>
  <p188:author id="{6BAEDF61-260F-8B0C-0817-2ACEABD8A8DD}" name="Acevedo,Christian (HHSC)" initials="A(" userId="S::Christian.Acevedo@hhs.texas.gov::6b127102-7880-4786-865f-a2d41eba3c0d" providerId="AD"/>
  <p188:author id="{A5AEDB95-70E3-CC79-291A-96DD50419691}" name="Rohsner,Britney L (HHSC/DSHS)" initials="RL(" userId="S::Britney.Rohsner@hhs.texas.gov::bd1fc6e2-dc85-4607-a6b2-0ea97656f4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00"/>
    <a:srgbClr val="182450"/>
    <a:srgbClr val="02215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D951D-1A8F-45D4-870E-07A24EFBB6E9}" v="11" dt="2025-02-14T17:31:32.558"/>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75" autoAdjust="0"/>
  </p:normalViewPr>
  <p:slideViewPr>
    <p:cSldViewPr snapToGrid="0">
      <p:cViewPr varScale="1">
        <p:scale>
          <a:sx n="95" d="100"/>
          <a:sy n="95" d="100"/>
        </p:scale>
        <p:origin x="23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787"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74486-5B70-4C82-B9CD-ABCF70727B0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8AFAEEF-E830-4F43-9415-94DB0EC3F917}">
      <dgm:prSet phldrT="[Text]" custT="1"/>
      <dgm:spPr/>
      <dgm:t>
        <a:bodyPr/>
        <a:lstStyle/>
        <a:p>
          <a:pPr algn="ctr"/>
          <a:r>
            <a:rPr lang="en-US" sz="1800" dirty="0">
              <a:latin typeface="Verdana" panose="020B0604030504040204" pitchFamily="34" charset="0"/>
              <a:ea typeface="Times New Roman" panose="02020603050405020304" pitchFamily="18" charset="0"/>
              <a:cs typeface="Helvetica" panose="020B0604020202020204" pitchFamily="34" charset="0"/>
            </a:rPr>
            <a:t>I</a:t>
          </a:r>
          <a:r>
            <a:rPr lang="en-US" sz="1800" dirty="0">
              <a:effectLst/>
              <a:latin typeface="Verdana" panose="020B0604030504040204" pitchFamily="34" charset="0"/>
              <a:ea typeface="Times New Roman" panose="02020603050405020304" pitchFamily="18" charset="0"/>
              <a:cs typeface="Helvetica" panose="020B0604020202020204" pitchFamily="34" charset="0"/>
            </a:rPr>
            <a:t>ncrease ESC and school personnel’s awareness and understanding of mental health and co-occurring mental health and substance use disorders</a:t>
          </a:r>
          <a:endParaRPr lang="en-US" sz="1800" dirty="0"/>
        </a:p>
      </dgm:t>
    </dgm:pt>
    <dgm:pt modelId="{6CFCAB36-FA7B-414B-97E8-D3777DC73F93}" type="parTrans" cxnId="{DAA32450-E49E-4D09-85C7-E6543A08DBFD}">
      <dgm:prSet/>
      <dgm:spPr/>
      <dgm:t>
        <a:bodyPr/>
        <a:lstStyle/>
        <a:p>
          <a:pPr algn="ctr"/>
          <a:endParaRPr lang="en-US" sz="1800"/>
        </a:p>
      </dgm:t>
    </dgm:pt>
    <dgm:pt modelId="{4A95EF04-24C1-4948-BB27-10C7864FFA3F}" type="sibTrans" cxnId="{DAA32450-E49E-4D09-85C7-E6543A08DBFD}">
      <dgm:prSet/>
      <dgm:spPr/>
      <dgm:t>
        <a:bodyPr/>
        <a:lstStyle/>
        <a:p>
          <a:pPr algn="ctr"/>
          <a:endParaRPr lang="en-US" sz="1800"/>
        </a:p>
      </dgm:t>
    </dgm:pt>
    <dgm:pt modelId="{138CFB17-02C8-4FA4-8699-3103384234DE}">
      <dgm:prSet phldrT="[Text]" custT="1"/>
      <dgm:spPr/>
      <dgm:t>
        <a:bodyPr/>
        <a:lstStyle/>
        <a:p>
          <a:pPr algn="ctr"/>
          <a:r>
            <a:rPr lang="en-US" sz="1800">
              <a:effectLst/>
              <a:latin typeface="Verdana" panose="020B0604030504040204" pitchFamily="34" charset="0"/>
              <a:ea typeface="Times New Roman" panose="02020603050405020304" pitchFamily="18" charset="0"/>
              <a:cs typeface="Helvetica" panose="020B0604020202020204" pitchFamily="34" charset="0"/>
            </a:rPr>
            <a:t>Promote the best practices list on the Texas Education Agency’s website</a:t>
          </a:r>
          <a:r>
            <a:rPr lang="en-US" sz="1800">
              <a:effectLst/>
              <a:latin typeface="Verdana" panose="020B0604030504040204" pitchFamily="34" charset="0"/>
              <a:ea typeface="Verdana" panose="020B0604030504040204" pitchFamily="34" charset="0"/>
              <a:cs typeface="Times New Roman" panose="02020603050405020304" pitchFamily="18" charset="0"/>
            </a:rPr>
            <a:t> </a:t>
          </a:r>
          <a:endParaRPr lang="en-US" sz="1800"/>
        </a:p>
      </dgm:t>
    </dgm:pt>
    <dgm:pt modelId="{7C4C114D-FA8E-48A9-83C9-CAB234138787}" type="parTrans" cxnId="{68433A36-394D-4AC4-A537-A1998DA71748}">
      <dgm:prSet/>
      <dgm:spPr/>
      <dgm:t>
        <a:bodyPr/>
        <a:lstStyle/>
        <a:p>
          <a:pPr algn="ctr"/>
          <a:endParaRPr lang="en-US" sz="1800"/>
        </a:p>
      </dgm:t>
    </dgm:pt>
    <dgm:pt modelId="{8D20A921-46F0-4BC7-A2A2-E29F90EC7983}" type="sibTrans" cxnId="{68433A36-394D-4AC4-A537-A1998DA71748}">
      <dgm:prSet/>
      <dgm:spPr/>
      <dgm:t>
        <a:bodyPr/>
        <a:lstStyle/>
        <a:p>
          <a:pPr algn="ctr"/>
          <a:endParaRPr lang="en-US" sz="1800"/>
        </a:p>
      </dgm:t>
    </dgm:pt>
    <dgm:pt modelId="{87E75AA7-6126-47F1-86E1-52251B5DB1A6}">
      <dgm:prSet custT="1"/>
      <dgm:spPr/>
      <dgm:t>
        <a:bodyPr/>
        <a:lstStyle/>
        <a:p>
          <a:pPr algn="ctr"/>
          <a:r>
            <a:rPr lang="en-US" sz="1800" dirty="0">
              <a:solidFill>
                <a:schemeClr val="tx1"/>
              </a:solidFill>
              <a:effectLst/>
              <a:latin typeface="Verdana" panose="020B0604030504040204" pitchFamily="34" charset="0"/>
              <a:ea typeface="Times New Roman" panose="02020603050405020304" pitchFamily="18" charset="0"/>
              <a:cs typeface="Helvetica" panose="020B0604020202020204" pitchFamily="34" charset="0"/>
            </a:rPr>
            <a:t>Maintain and promote the Local Resource Rubric</a:t>
          </a:r>
          <a:endParaRPr lang="en-US" sz="1800" dirty="0">
            <a:solidFill>
              <a:schemeClr val="tx1"/>
            </a:solidFill>
          </a:endParaRPr>
        </a:p>
      </dgm:t>
    </dgm:pt>
    <dgm:pt modelId="{5B5ABEEE-8B6B-4B5F-8F71-97BD847918FC}" type="parTrans" cxnId="{A0E298C1-C010-46C3-B3F7-5B8439691FA3}">
      <dgm:prSet/>
      <dgm:spPr/>
      <dgm:t>
        <a:bodyPr/>
        <a:lstStyle/>
        <a:p>
          <a:pPr algn="ctr"/>
          <a:endParaRPr lang="en-US" sz="1800"/>
        </a:p>
      </dgm:t>
    </dgm:pt>
    <dgm:pt modelId="{92087FAE-EE44-4E03-80FC-66319465456A}" type="sibTrans" cxnId="{A0E298C1-C010-46C3-B3F7-5B8439691FA3}">
      <dgm:prSet/>
      <dgm:spPr/>
      <dgm:t>
        <a:bodyPr/>
        <a:lstStyle/>
        <a:p>
          <a:pPr algn="ctr"/>
          <a:endParaRPr lang="en-US" sz="1800"/>
        </a:p>
      </dgm:t>
    </dgm:pt>
    <dgm:pt modelId="{47ACA2BE-10AA-43DB-A654-94E4D0451721}">
      <dgm:prSet custT="1"/>
      <dgm:spPr/>
      <dgm:t>
        <a:bodyPr/>
        <a:lstStyle/>
        <a:p>
          <a:pPr algn="ctr"/>
          <a:r>
            <a:rPr lang="en-US" sz="1800" dirty="0">
              <a:effectLst/>
              <a:latin typeface="Verdana" panose="020B0604030504040204" pitchFamily="34" charset="0"/>
              <a:ea typeface="Times New Roman" panose="02020603050405020304" pitchFamily="18" charset="0"/>
              <a:cs typeface="Helvetica" panose="020B0604020202020204" pitchFamily="34" charset="0"/>
            </a:rPr>
            <a:t>Assist school personnel in the implementation of initiatives related to mental health or substance use  </a:t>
          </a:r>
        </a:p>
      </dgm:t>
    </dgm:pt>
    <dgm:pt modelId="{71BDDA35-9633-4C8E-B2B4-8E586EA6EF51}" type="parTrans" cxnId="{A7F77A17-6137-4402-8FF7-541422D1A197}">
      <dgm:prSet/>
      <dgm:spPr/>
      <dgm:t>
        <a:bodyPr/>
        <a:lstStyle/>
        <a:p>
          <a:pPr algn="ctr"/>
          <a:endParaRPr lang="en-US" sz="1800"/>
        </a:p>
      </dgm:t>
    </dgm:pt>
    <dgm:pt modelId="{3427D17F-8DB7-459C-859F-2BCD4A5B6D30}" type="sibTrans" cxnId="{A7F77A17-6137-4402-8FF7-541422D1A197}">
      <dgm:prSet/>
      <dgm:spPr/>
      <dgm:t>
        <a:bodyPr/>
        <a:lstStyle/>
        <a:p>
          <a:pPr algn="ctr"/>
          <a:endParaRPr lang="en-US" sz="1800"/>
        </a:p>
      </dgm:t>
    </dgm:pt>
    <dgm:pt modelId="{75E8714A-CE43-4B08-8A1D-5B8EB1E96E40}">
      <dgm:prSet custT="1"/>
      <dgm:spPr/>
      <dgm:t>
        <a:bodyPr/>
        <a:lstStyle/>
        <a:p>
          <a:pPr algn="ctr"/>
          <a:r>
            <a:rPr lang="en-US" sz="1800">
              <a:effectLst/>
              <a:latin typeface="Verdana" panose="020B0604030504040204" pitchFamily="34" charset="0"/>
              <a:ea typeface="Times New Roman" panose="02020603050405020304" pitchFamily="18" charset="0"/>
              <a:cs typeface="Helvetica" panose="020B0604020202020204" pitchFamily="34" charset="0"/>
            </a:rPr>
            <a:t>Promote the Statewide Resource Rubric</a:t>
          </a:r>
          <a:r>
            <a:rPr lang="en-US" sz="1800">
              <a:effectLst/>
              <a:latin typeface="Verdana" panose="020B0604030504040204" pitchFamily="34" charset="0"/>
              <a:ea typeface="Verdana" panose="020B0604030504040204" pitchFamily="34" charset="0"/>
              <a:cs typeface="Times New Roman" panose="02020603050405020304" pitchFamily="18" charset="0"/>
            </a:rPr>
            <a:t> </a:t>
          </a:r>
        </a:p>
      </dgm:t>
    </dgm:pt>
    <dgm:pt modelId="{DCE12864-8C25-4091-800C-D106B160025C}" type="parTrans" cxnId="{F3C5F04F-A75F-4FE5-A5E5-2504261E4419}">
      <dgm:prSet/>
      <dgm:spPr/>
      <dgm:t>
        <a:bodyPr/>
        <a:lstStyle/>
        <a:p>
          <a:pPr algn="ctr"/>
          <a:endParaRPr lang="en-US" sz="1800"/>
        </a:p>
      </dgm:t>
    </dgm:pt>
    <dgm:pt modelId="{57E6C4AA-28BB-48BA-AEF4-B447892C0424}" type="sibTrans" cxnId="{F3C5F04F-A75F-4FE5-A5E5-2504261E4419}">
      <dgm:prSet/>
      <dgm:spPr/>
      <dgm:t>
        <a:bodyPr/>
        <a:lstStyle/>
        <a:p>
          <a:pPr algn="ctr"/>
          <a:endParaRPr lang="en-US" sz="1800"/>
        </a:p>
      </dgm:t>
    </dgm:pt>
    <dgm:pt modelId="{B42C2B72-5132-4DC3-95EC-7D25A6CA007C}">
      <dgm:prSet custT="1"/>
      <dgm:spPr/>
      <dgm:t>
        <a:bodyPr/>
        <a:lstStyle/>
        <a:p>
          <a:pPr algn="ctr"/>
          <a:r>
            <a:rPr lang="en-US" sz="1800">
              <a:effectLst/>
              <a:latin typeface="Verdana" panose="020B0604030504040204" pitchFamily="34" charset="0"/>
              <a:ea typeface="Times New Roman" panose="02020603050405020304" pitchFamily="18" charset="0"/>
              <a:cs typeface="Helvetica" panose="020B0604020202020204" pitchFamily="34" charset="0"/>
            </a:rPr>
            <a:t>Ensure school personnel are aware of best practiced-based programs and research-based practices  </a:t>
          </a:r>
          <a:endParaRPr lang="en-US" sz="1800" dirty="0">
            <a:latin typeface="Verdana" panose="020B0604030504040204" pitchFamily="34" charset="0"/>
            <a:ea typeface="Verdana" panose="020B0604030504040204" pitchFamily="34" charset="0"/>
            <a:cs typeface="Times New Roman" panose="02020603050405020304" pitchFamily="18" charset="0"/>
          </a:endParaRPr>
        </a:p>
      </dgm:t>
    </dgm:pt>
    <dgm:pt modelId="{ED76E9DE-F63F-4339-9013-4CBAFF7E9EA5}" type="parTrans" cxnId="{D5C7EDCC-418B-4985-9DBC-C3C88DD126D2}">
      <dgm:prSet/>
      <dgm:spPr/>
      <dgm:t>
        <a:bodyPr/>
        <a:lstStyle/>
        <a:p>
          <a:pPr algn="ctr"/>
          <a:endParaRPr lang="en-US" sz="1800"/>
        </a:p>
      </dgm:t>
    </dgm:pt>
    <dgm:pt modelId="{44D1DC42-A735-47DB-99C7-160CC59FAF1A}" type="sibTrans" cxnId="{D5C7EDCC-418B-4985-9DBC-C3C88DD126D2}">
      <dgm:prSet/>
      <dgm:spPr/>
      <dgm:t>
        <a:bodyPr/>
        <a:lstStyle/>
        <a:p>
          <a:pPr algn="ctr"/>
          <a:endParaRPr lang="en-US" sz="1800"/>
        </a:p>
      </dgm:t>
    </dgm:pt>
    <dgm:pt modelId="{E54F4874-9088-48B5-B1DE-CBDC6E9034B0}">
      <dgm:prSet custT="1"/>
      <dgm:spPr/>
      <dgm:t>
        <a:bodyPr/>
        <a:lstStyle/>
        <a:p>
          <a:pPr algn="ctr"/>
          <a:r>
            <a:rPr lang="en-US" sz="1800">
              <a:effectLst/>
              <a:latin typeface="Verdana" panose="020B0604030504040204" pitchFamily="34" charset="0"/>
              <a:ea typeface="Times New Roman" panose="02020603050405020304" pitchFamily="18" charset="0"/>
              <a:cs typeface="Helvetica" panose="020B0604020202020204" pitchFamily="34" charset="0"/>
            </a:rPr>
            <a:t>Ensure school personnel are aware of public and private mental health and substance use programs </a:t>
          </a:r>
          <a:endParaRPr lang="en-US" sz="1800">
            <a:latin typeface="Verdana" panose="020B0604030504040204" pitchFamily="34" charset="0"/>
            <a:ea typeface="Verdana" panose="020B0604030504040204" pitchFamily="34" charset="0"/>
            <a:cs typeface="Times New Roman" panose="02020603050405020304" pitchFamily="18" charset="0"/>
          </a:endParaRPr>
        </a:p>
      </dgm:t>
    </dgm:pt>
    <dgm:pt modelId="{2AA3BCA8-F8BC-4AAE-ABC9-B2B6D066BE1E}" type="parTrans" cxnId="{C7E8FAD5-DB23-4D25-BE55-7BD2CEAE7C7B}">
      <dgm:prSet/>
      <dgm:spPr/>
      <dgm:t>
        <a:bodyPr/>
        <a:lstStyle/>
        <a:p>
          <a:pPr algn="ctr"/>
          <a:endParaRPr lang="en-US" sz="1800"/>
        </a:p>
      </dgm:t>
    </dgm:pt>
    <dgm:pt modelId="{09D5F2E2-0134-4243-BF73-FF50EB00FAEC}" type="sibTrans" cxnId="{C7E8FAD5-DB23-4D25-BE55-7BD2CEAE7C7B}">
      <dgm:prSet/>
      <dgm:spPr/>
      <dgm:t>
        <a:bodyPr/>
        <a:lstStyle/>
        <a:p>
          <a:pPr algn="ctr"/>
          <a:endParaRPr lang="en-US" sz="1800"/>
        </a:p>
      </dgm:t>
    </dgm:pt>
    <dgm:pt modelId="{49934FF1-8B92-4ECE-9481-85E325153556}" type="pres">
      <dgm:prSet presAssocID="{6E774486-5B70-4C82-B9CD-ABCF70727B02}" presName="linear" presStyleCnt="0">
        <dgm:presLayoutVars>
          <dgm:animLvl val="lvl"/>
          <dgm:resizeHandles val="exact"/>
        </dgm:presLayoutVars>
      </dgm:prSet>
      <dgm:spPr/>
    </dgm:pt>
    <dgm:pt modelId="{43198AF4-02F3-4AAC-AE6E-57248B8AA887}" type="pres">
      <dgm:prSet presAssocID="{28AFAEEF-E830-4F43-9415-94DB0EC3F917}" presName="parentText" presStyleLbl="node1" presStyleIdx="0" presStyleCnt="7" custLinFactNeighborX="-66">
        <dgm:presLayoutVars>
          <dgm:chMax val="0"/>
          <dgm:bulletEnabled val="1"/>
        </dgm:presLayoutVars>
      </dgm:prSet>
      <dgm:spPr/>
    </dgm:pt>
    <dgm:pt modelId="{DC88DD7C-7114-4207-BC8C-3C33AF9FBBA7}" type="pres">
      <dgm:prSet presAssocID="{4A95EF04-24C1-4948-BB27-10C7864FFA3F}" presName="spacer" presStyleCnt="0"/>
      <dgm:spPr/>
    </dgm:pt>
    <dgm:pt modelId="{FE382B61-243A-4EA2-9E7F-36F2C4ED9578}" type="pres">
      <dgm:prSet presAssocID="{138CFB17-02C8-4FA4-8699-3103384234DE}" presName="parentText" presStyleLbl="node1" presStyleIdx="1" presStyleCnt="7">
        <dgm:presLayoutVars>
          <dgm:chMax val="0"/>
          <dgm:bulletEnabled val="1"/>
        </dgm:presLayoutVars>
      </dgm:prSet>
      <dgm:spPr/>
    </dgm:pt>
    <dgm:pt modelId="{2A32881B-B7FF-43FF-9CA8-F9E038355B0D}" type="pres">
      <dgm:prSet presAssocID="{8D20A921-46F0-4BC7-A2A2-E29F90EC7983}" presName="spacer" presStyleCnt="0"/>
      <dgm:spPr/>
    </dgm:pt>
    <dgm:pt modelId="{0E10E769-2D41-4C72-85A9-A11FE9453C4E}" type="pres">
      <dgm:prSet presAssocID="{75E8714A-CE43-4B08-8A1D-5B8EB1E96E40}" presName="parentText" presStyleLbl="node1" presStyleIdx="2" presStyleCnt="7">
        <dgm:presLayoutVars>
          <dgm:chMax val="0"/>
          <dgm:bulletEnabled val="1"/>
        </dgm:presLayoutVars>
      </dgm:prSet>
      <dgm:spPr/>
    </dgm:pt>
    <dgm:pt modelId="{745FCABE-73A1-4BD2-8F20-CDDA4DD87E3F}" type="pres">
      <dgm:prSet presAssocID="{57E6C4AA-28BB-48BA-AEF4-B447892C0424}" presName="spacer" presStyleCnt="0"/>
      <dgm:spPr/>
    </dgm:pt>
    <dgm:pt modelId="{FEF14374-ADCA-46FC-9E3A-23EF75FC0975}" type="pres">
      <dgm:prSet presAssocID="{47ACA2BE-10AA-43DB-A654-94E4D0451721}" presName="parentText" presStyleLbl="node1" presStyleIdx="3" presStyleCnt="7">
        <dgm:presLayoutVars>
          <dgm:chMax val="0"/>
          <dgm:bulletEnabled val="1"/>
        </dgm:presLayoutVars>
      </dgm:prSet>
      <dgm:spPr/>
    </dgm:pt>
    <dgm:pt modelId="{BF907C1F-1E39-47F1-8216-AE980014422C}" type="pres">
      <dgm:prSet presAssocID="{3427D17F-8DB7-459C-859F-2BCD4A5B6D30}" presName="spacer" presStyleCnt="0"/>
      <dgm:spPr/>
    </dgm:pt>
    <dgm:pt modelId="{BE7AF4D4-9BDD-49AB-9966-1A51769EB56C}" type="pres">
      <dgm:prSet presAssocID="{87E75AA7-6126-47F1-86E1-52251B5DB1A6}" presName="parentText" presStyleLbl="node1" presStyleIdx="4" presStyleCnt="7">
        <dgm:presLayoutVars>
          <dgm:chMax val="0"/>
          <dgm:bulletEnabled val="1"/>
        </dgm:presLayoutVars>
      </dgm:prSet>
      <dgm:spPr/>
    </dgm:pt>
    <dgm:pt modelId="{EFC4CFD2-4D32-48FE-85DE-B62879153BA7}" type="pres">
      <dgm:prSet presAssocID="{92087FAE-EE44-4E03-80FC-66319465456A}" presName="spacer" presStyleCnt="0"/>
      <dgm:spPr/>
    </dgm:pt>
    <dgm:pt modelId="{8DD0842C-14A3-4E10-882F-E7E1A4AD9AED}" type="pres">
      <dgm:prSet presAssocID="{B42C2B72-5132-4DC3-95EC-7D25A6CA007C}" presName="parentText" presStyleLbl="node1" presStyleIdx="5" presStyleCnt="7">
        <dgm:presLayoutVars>
          <dgm:chMax val="0"/>
          <dgm:bulletEnabled val="1"/>
        </dgm:presLayoutVars>
      </dgm:prSet>
      <dgm:spPr/>
    </dgm:pt>
    <dgm:pt modelId="{B33E18DA-03B6-4FD2-BE04-0500A4147E89}" type="pres">
      <dgm:prSet presAssocID="{44D1DC42-A735-47DB-99C7-160CC59FAF1A}" presName="spacer" presStyleCnt="0"/>
      <dgm:spPr/>
    </dgm:pt>
    <dgm:pt modelId="{4A31E7D5-1CB9-4DA0-84FC-E0386D587E55}" type="pres">
      <dgm:prSet presAssocID="{E54F4874-9088-48B5-B1DE-CBDC6E9034B0}" presName="parentText" presStyleLbl="node1" presStyleIdx="6" presStyleCnt="7">
        <dgm:presLayoutVars>
          <dgm:chMax val="0"/>
          <dgm:bulletEnabled val="1"/>
        </dgm:presLayoutVars>
      </dgm:prSet>
      <dgm:spPr/>
    </dgm:pt>
  </dgm:ptLst>
  <dgm:cxnLst>
    <dgm:cxn modelId="{F836F313-CB42-48EB-BC64-B6025A6C7D11}" type="presOf" srcId="{87E75AA7-6126-47F1-86E1-52251B5DB1A6}" destId="{BE7AF4D4-9BDD-49AB-9966-1A51769EB56C}" srcOrd="0" destOrd="0" presId="urn:microsoft.com/office/officeart/2005/8/layout/vList2"/>
    <dgm:cxn modelId="{4366A714-66D8-4667-ABB5-47B411A5FB47}" type="presOf" srcId="{75E8714A-CE43-4B08-8A1D-5B8EB1E96E40}" destId="{0E10E769-2D41-4C72-85A9-A11FE9453C4E}" srcOrd="0" destOrd="0" presId="urn:microsoft.com/office/officeart/2005/8/layout/vList2"/>
    <dgm:cxn modelId="{A7F77A17-6137-4402-8FF7-541422D1A197}" srcId="{6E774486-5B70-4C82-B9CD-ABCF70727B02}" destId="{47ACA2BE-10AA-43DB-A654-94E4D0451721}" srcOrd="3" destOrd="0" parTransId="{71BDDA35-9633-4C8E-B2B4-8E586EA6EF51}" sibTransId="{3427D17F-8DB7-459C-859F-2BCD4A5B6D30}"/>
    <dgm:cxn modelId="{C2B79C26-128C-4DAB-9DDF-809ED1B2C639}" type="presOf" srcId="{E54F4874-9088-48B5-B1DE-CBDC6E9034B0}" destId="{4A31E7D5-1CB9-4DA0-84FC-E0386D587E55}" srcOrd="0" destOrd="0" presId="urn:microsoft.com/office/officeart/2005/8/layout/vList2"/>
    <dgm:cxn modelId="{68433A36-394D-4AC4-A537-A1998DA71748}" srcId="{6E774486-5B70-4C82-B9CD-ABCF70727B02}" destId="{138CFB17-02C8-4FA4-8699-3103384234DE}" srcOrd="1" destOrd="0" parTransId="{7C4C114D-FA8E-48A9-83C9-CAB234138787}" sibTransId="{8D20A921-46F0-4BC7-A2A2-E29F90EC7983}"/>
    <dgm:cxn modelId="{6C527840-C11B-414F-A14F-B8EF0AEF4C20}" type="presOf" srcId="{28AFAEEF-E830-4F43-9415-94DB0EC3F917}" destId="{43198AF4-02F3-4AAC-AE6E-57248B8AA887}" srcOrd="0" destOrd="0" presId="urn:microsoft.com/office/officeart/2005/8/layout/vList2"/>
    <dgm:cxn modelId="{88E0D94B-5B40-4E08-BE30-049096A1383D}" type="presOf" srcId="{47ACA2BE-10AA-43DB-A654-94E4D0451721}" destId="{FEF14374-ADCA-46FC-9E3A-23EF75FC0975}" srcOrd="0" destOrd="0" presId="urn:microsoft.com/office/officeart/2005/8/layout/vList2"/>
    <dgm:cxn modelId="{F3C5F04F-A75F-4FE5-A5E5-2504261E4419}" srcId="{6E774486-5B70-4C82-B9CD-ABCF70727B02}" destId="{75E8714A-CE43-4B08-8A1D-5B8EB1E96E40}" srcOrd="2" destOrd="0" parTransId="{DCE12864-8C25-4091-800C-D106B160025C}" sibTransId="{57E6C4AA-28BB-48BA-AEF4-B447892C0424}"/>
    <dgm:cxn modelId="{DAA32450-E49E-4D09-85C7-E6543A08DBFD}" srcId="{6E774486-5B70-4C82-B9CD-ABCF70727B02}" destId="{28AFAEEF-E830-4F43-9415-94DB0EC3F917}" srcOrd="0" destOrd="0" parTransId="{6CFCAB36-FA7B-414B-97E8-D3777DC73F93}" sibTransId="{4A95EF04-24C1-4948-BB27-10C7864FFA3F}"/>
    <dgm:cxn modelId="{3C89B19D-DB62-408A-88A0-D88D97C9580F}" type="presOf" srcId="{6E774486-5B70-4C82-B9CD-ABCF70727B02}" destId="{49934FF1-8B92-4ECE-9481-85E325153556}" srcOrd="0" destOrd="0" presId="urn:microsoft.com/office/officeart/2005/8/layout/vList2"/>
    <dgm:cxn modelId="{120752B5-4D7B-421D-B77C-D9565AF126AA}" type="presOf" srcId="{B42C2B72-5132-4DC3-95EC-7D25A6CA007C}" destId="{8DD0842C-14A3-4E10-882F-E7E1A4AD9AED}" srcOrd="0" destOrd="0" presId="urn:microsoft.com/office/officeart/2005/8/layout/vList2"/>
    <dgm:cxn modelId="{A0E298C1-C010-46C3-B3F7-5B8439691FA3}" srcId="{6E774486-5B70-4C82-B9CD-ABCF70727B02}" destId="{87E75AA7-6126-47F1-86E1-52251B5DB1A6}" srcOrd="4" destOrd="0" parTransId="{5B5ABEEE-8B6B-4B5F-8F71-97BD847918FC}" sibTransId="{92087FAE-EE44-4E03-80FC-66319465456A}"/>
    <dgm:cxn modelId="{F588BECA-AB88-47BD-8456-5FBFEDF72F11}" type="presOf" srcId="{138CFB17-02C8-4FA4-8699-3103384234DE}" destId="{FE382B61-243A-4EA2-9E7F-36F2C4ED9578}" srcOrd="0" destOrd="0" presId="urn:microsoft.com/office/officeart/2005/8/layout/vList2"/>
    <dgm:cxn modelId="{D5C7EDCC-418B-4985-9DBC-C3C88DD126D2}" srcId="{6E774486-5B70-4C82-B9CD-ABCF70727B02}" destId="{B42C2B72-5132-4DC3-95EC-7D25A6CA007C}" srcOrd="5" destOrd="0" parTransId="{ED76E9DE-F63F-4339-9013-4CBAFF7E9EA5}" sibTransId="{44D1DC42-A735-47DB-99C7-160CC59FAF1A}"/>
    <dgm:cxn modelId="{C7E8FAD5-DB23-4D25-BE55-7BD2CEAE7C7B}" srcId="{6E774486-5B70-4C82-B9CD-ABCF70727B02}" destId="{E54F4874-9088-48B5-B1DE-CBDC6E9034B0}" srcOrd="6" destOrd="0" parTransId="{2AA3BCA8-F8BC-4AAE-ABC9-B2B6D066BE1E}" sibTransId="{09D5F2E2-0134-4243-BF73-FF50EB00FAEC}"/>
    <dgm:cxn modelId="{52F35281-7662-4694-AF1B-3F6D77A17B8B}" type="presParOf" srcId="{49934FF1-8B92-4ECE-9481-85E325153556}" destId="{43198AF4-02F3-4AAC-AE6E-57248B8AA887}" srcOrd="0" destOrd="0" presId="urn:microsoft.com/office/officeart/2005/8/layout/vList2"/>
    <dgm:cxn modelId="{8D065C34-ACAC-407A-9CA1-44C3D8818E98}" type="presParOf" srcId="{49934FF1-8B92-4ECE-9481-85E325153556}" destId="{DC88DD7C-7114-4207-BC8C-3C33AF9FBBA7}" srcOrd="1" destOrd="0" presId="urn:microsoft.com/office/officeart/2005/8/layout/vList2"/>
    <dgm:cxn modelId="{2DC3BAD5-7788-42EA-A802-A904F4DC77F2}" type="presParOf" srcId="{49934FF1-8B92-4ECE-9481-85E325153556}" destId="{FE382B61-243A-4EA2-9E7F-36F2C4ED9578}" srcOrd="2" destOrd="0" presId="urn:microsoft.com/office/officeart/2005/8/layout/vList2"/>
    <dgm:cxn modelId="{53902D5E-9219-4BFB-971A-DA44233BE295}" type="presParOf" srcId="{49934FF1-8B92-4ECE-9481-85E325153556}" destId="{2A32881B-B7FF-43FF-9CA8-F9E038355B0D}" srcOrd="3" destOrd="0" presId="urn:microsoft.com/office/officeart/2005/8/layout/vList2"/>
    <dgm:cxn modelId="{E24BD5C5-91EC-42E0-B840-A08C8F9712FB}" type="presParOf" srcId="{49934FF1-8B92-4ECE-9481-85E325153556}" destId="{0E10E769-2D41-4C72-85A9-A11FE9453C4E}" srcOrd="4" destOrd="0" presId="urn:microsoft.com/office/officeart/2005/8/layout/vList2"/>
    <dgm:cxn modelId="{42BC91C1-F82A-41BC-AE93-AA42753EAAA6}" type="presParOf" srcId="{49934FF1-8B92-4ECE-9481-85E325153556}" destId="{745FCABE-73A1-4BD2-8F20-CDDA4DD87E3F}" srcOrd="5" destOrd="0" presId="urn:microsoft.com/office/officeart/2005/8/layout/vList2"/>
    <dgm:cxn modelId="{12397667-7877-4714-8860-A3D0486AAF07}" type="presParOf" srcId="{49934FF1-8B92-4ECE-9481-85E325153556}" destId="{FEF14374-ADCA-46FC-9E3A-23EF75FC0975}" srcOrd="6" destOrd="0" presId="urn:microsoft.com/office/officeart/2005/8/layout/vList2"/>
    <dgm:cxn modelId="{33CD5FC5-DB81-4456-9629-35F75228E733}" type="presParOf" srcId="{49934FF1-8B92-4ECE-9481-85E325153556}" destId="{BF907C1F-1E39-47F1-8216-AE980014422C}" srcOrd="7" destOrd="0" presId="urn:microsoft.com/office/officeart/2005/8/layout/vList2"/>
    <dgm:cxn modelId="{9BD10CC5-94F4-4BFC-9AC6-E912A81D41F3}" type="presParOf" srcId="{49934FF1-8B92-4ECE-9481-85E325153556}" destId="{BE7AF4D4-9BDD-49AB-9966-1A51769EB56C}" srcOrd="8" destOrd="0" presId="urn:microsoft.com/office/officeart/2005/8/layout/vList2"/>
    <dgm:cxn modelId="{DBC22070-EEB5-479E-9F69-63153CFFE960}" type="presParOf" srcId="{49934FF1-8B92-4ECE-9481-85E325153556}" destId="{EFC4CFD2-4D32-48FE-85DE-B62879153BA7}" srcOrd="9" destOrd="0" presId="urn:microsoft.com/office/officeart/2005/8/layout/vList2"/>
    <dgm:cxn modelId="{ACDCCD1C-C7EB-4E33-9083-7FC3DA049C63}" type="presParOf" srcId="{49934FF1-8B92-4ECE-9481-85E325153556}" destId="{8DD0842C-14A3-4E10-882F-E7E1A4AD9AED}" srcOrd="10" destOrd="0" presId="urn:microsoft.com/office/officeart/2005/8/layout/vList2"/>
    <dgm:cxn modelId="{71DE7858-8106-4D09-A4D6-5DCC34DD25A3}" type="presParOf" srcId="{49934FF1-8B92-4ECE-9481-85E325153556}" destId="{B33E18DA-03B6-4FD2-BE04-0500A4147E89}" srcOrd="11" destOrd="0" presId="urn:microsoft.com/office/officeart/2005/8/layout/vList2"/>
    <dgm:cxn modelId="{7483D790-042D-47E1-AE2F-ACAC815077EA}" type="presParOf" srcId="{49934FF1-8B92-4ECE-9481-85E325153556}" destId="{4A31E7D5-1CB9-4DA0-84FC-E0386D587E5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98AF4-02F3-4AAC-AE6E-57248B8AA887}">
      <dsp:nvSpPr>
        <dsp:cNvPr id="0" name=""/>
        <dsp:cNvSpPr/>
      </dsp:nvSpPr>
      <dsp:spPr>
        <a:xfrm>
          <a:off x="0" y="1262"/>
          <a:ext cx="10553535" cy="7130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Verdana" panose="020B0604030504040204" pitchFamily="34" charset="0"/>
              <a:ea typeface="Times New Roman" panose="02020603050405020304" pitchFamily="18" charset="0"/>
              <a:cs typeface="Helvetica" panose="020B0604020202020204" pitchFamily="34" charset="0"/>
            </a:rPr>
            <a:t>I</a:t>
          </a:r>
          <a:r>
            <a:rPr lang="en-US" sz="1800" kern="1200" dirty="0">
              <a:effectLst/>
              <a:latin typeface="Verdana" panose="020B0604030504040204" pitchFamily="34" charset="0"/>
              <a:ea typeface="Times New Roman" panose="02020603050405020304" pitchFamily="18" charset="0"/>
              <a:cs typeface="Helvetica" panose="020B0604020202020204" pitchFamily="34" charset="0"/>
            </a:rPr>
            <a:t>ncrease ESC and school personnel’s awareness and understanding of mental health and co-occurring mental health and substance use disorders</a:t>
          </a:r>
          <a:endParaRPr lang="en-US" sz="1800" kern="1200" dirty="0"/>
        </a:p>
      </dsp:txBody>
      <dsp:txXfrm>
        <a:off x="34806" y="36068"/>
        <a:ext cx="10483923" cy="643391"/>
      </dsp:txXfrm>
    </dsp:sp>
    <dsp:sp modelId="{FE382B61-243A-4EA2-9E7F-36F2C4ED9578}">
      <dsp:nvSpPr>
        <dsp:cNvPr id="0" name=""/>
        <dsp:cNvSpPr/>
      </dsp:nvSpPr>
      <dsp:spPr>
        <a:xfrm>
          <a:off x="0" y="728651"/>
          <a:ext cx="10553535" cy="7130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Verdana" panose="020B0604030504040204" pitchFamily="34" charset="0"/>
              <a:ea typeface="Times New Roman" panose="02020603050405020304" pitchFamily="18" charset="0"/>
              <a:cs typeface="Helvetica" panose="020B0604020202020204" pitchFamily="34" charset="0"/>
            </a:rPr>
            <a:t>Promote the best practices list on the Texas Education Agency’s website</a:t>
          </a:r>
          <a:r>
            <a:rPr lang="en-US" sz="1800" kern="1200">
              <a:effectLst/>
              <a:latin typeface="Verdana" panose="020B0604030504040204" pitchFamily="34" charset="0"/>
              <a:ea typeface="Verdana" panose="020B0604030504040204" pitchFamily="34" charset="0"/>
              <a:cs typeface="Times New Roman" panose="02020603050405020304" pitchFamily="18" charset="0"/>
            </a:rPr>
            <a:t> </a:t>
          </a:r>
          <a:endParaRPr lang="en-US" sz="1800" kern="1200"/>
        </a:p>
      </dsp:txBody>
      <dsp:txXfrm>
        <a:off x="34806" y="763457"/>
        <a:ext cx="10483923" cy="643391"/>
      </dsp:txXfrm>
    </dsp:sp>
    <dsp:sp modelId="{0E10E769-2D41-4C72-85A9-A11FE9453C4E}">
      <dsp:nvSpPr>
        <dsp:cNvPr id="0" name=""/>
        <dsp:cNvSpPr/>
      </dsp:nvSpPr>
      <dsp:spPr>
        <a:xfrm>
          <a:off x="0" y="1456040"/>
          <a:ext cx="10553535" cy="7130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Verdana" panose="020B0604030504040204" pitchFamily="34" charset="0"/>
              <a:ea typeface="Times New Roman" panose="02020603050405020304" pitchFamily="18" charset="0"/>
              <a:cs typeface="Helvetica" panose="020B0604020202020204" pitchFamily="34" charset="0"/>
            </a:rPr>
            <a:t>Promote the Statewide Resource Rubric</a:t>
          </a:r>
          <a:r>
            <a:rPr lang="en-US" sz="1800" kern="1200">
              <a:effectLst/>
              <a:latin typeface="Verdana" panose="020B0604030504040204" pitchFamily="34" charset="0"/>
              <a:ea typeface="Verdana" panose="020B0604030504040204" pitchFamily="34" charset="0"/>
              <a:cs typeface="Times New Roman" panose="02020603050405020304" pitchFamily="18" charset="0"/>
            </a:rPr>
            <a:t> </a:t>
          </a:r>
        </a:p>
      </dsp:txBody>
      <dsp:txXfrm>
        <a:off x="34806" y="1490846"/>
        <a:ext cx="10483923" cy="643391"/>
      </dsp:txXfrm>
    </dsp:sp>
    <dsp:sp modelId="{FEF14374-ADCA-46FC-9E3A-23EF75FC0975}">
      <dsp:nvSpPr>
        <dsp:cNvPr id="0" name=""/>
        <dsp:cNvSpPr/>
      </dsp:nvSpPr>
      <dsp:spPr>
        <a:xfrm>
          <a:off x="0" y="2183428"/>
          <a:ext cx="10553535" cy="7130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Verdana" panose="020B0604030504040204" pitchFamily="34" charset="0"/>
              <a:ea typeface="Times New Roman" panose="02020603050405020304" pitchFamily="18" charset="0"/>
              <a:cs typeface="Helvetica" panose="020B0604020202020204" pitchFamily="34" charset="0"/>
            </a:rPr>
            <a:t>Assist school personnel in the implementation of initiatives related to mental health or substance use  </a:t>
          </a:r>
        </a:p>
      </dsp:txBody>
      <dsp:txXfrm>
        <a:off x="34806" y="2218234"/>
        <a:ext cx="10483923" cy="643391"/>
      </dsp:txXfrm>
    </dsp:sp>
    <dsp:sp modelId="{BE7AF4D4-9BDD-49AB-9966-1A51769EB56C}">
      <dsp:nvSpPr>
        <dsp:cNvPr id="0" name=""/>
        <dsp:cNvSpPr/>
      </dsp:nvSpPr>
      <dsp:spPr>
        <a:xfrm>
          <a:off x="0" y="2910817"/>
          <a:ext cx="10553535" cy="71300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effectLst/>
              <a:latin typeface="Verdana" panose="020B0604030504040204" pitchFamily="34" charset="0"/>
              <a:ea typeface="Times New Roman" panose="02020603050405020304" pitchFamily="18" charset="0"/>
              <a:cs typeface="Helvetica" panose="020B0604020202020204" pitchFamily="34" charset="0"/>
            </a:rPr>
            <a:t>Maintain and promote the Local Resource Rubric</a:t>
          </a:r>
          <a:endParaRPr lang="en-US" sz="1800" kern="1200" dirty="0">
            <a:solidFill>
              <a:schemeClr val="tx1"/>
            </a:solidFill>
          </a:endParaRPr>
        </a:p>
      </dsp:txBody>
      <dsp:txXfrm>
        <a:off x="34806" y="2945623"/>
        <a:ext cx="10483923" cy="643391"/>
      </dsp:txXfrm>
    </dsp:sp>
    <dsp:sp modelId="{8DD0842C-14A3-4E10-882F-E7E1A4AD9AED}">
      <dsp:nvSpPr>
        <dsp:cNvPr id="0" name=""/>
        <dsp:cNvSpPr/>
      </dsp:nvSpPr>
      <dsp:spPr>
        <a:xfrm>
          <a:off x="0" y="3638206"/>
          <a:ext cx="10553535" cy="7130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Verdana" panose="020B0604030504040204" pitchFamily="34" charset="0"/>
              <a:ea typeface="Times New Roman" panose="02020603050405020304" pitchFamily="18" charset="0"/>
              <a:cs typeface="Helvetica" panose="020B0604020202020204" pitchFamily="34" charset="0"/>
            </a:rPr>
            <a:t>Ensure school personnel are aware of best practiced-based programs and research-based practices  </a:t>
          </a:r>
          <a:endParaRPr lang="en-US" sz="1800" kern="1200" dirty="0">
            <a:latin typeface="Verdana" panose="020B0604030504040204" pitchFamily="34" charset="0"/>
            <a:ea typeface="Verdana" panose="020B0604030504040204" pitchFamily="34" charset="0"/>
            <a:cs typeface="Times New Roman" panose="02020603050405020304" pitchFamily="18" charset="0"/>
          </a:endParaRPr>
        </a:p>
      </dsp:txBody>
      <dsp:txXfrm>
        <a:off x="34806" y="3673012"/>
        <a:ext cx="10483923" cy="643391"/>
      </dsp:txXfrm>
    </dsp:sp>
    <dsp:sp modelId="{4A31E7D5-1CB9-4DA0-84FC-E0386D587E55}">
      <dsp:nvSpPr>
        <dsp:cNvPr id="0" name=""/>
        <dsp:cNvSpPr/>
      </dsp:nvSpPr>
      <dsp:spPr>
        <a:xfrm>
          <a:off x="0" y="4365595"/>
          <a:ext cx="10553535" cy="7130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effectLst/>
              <a:latin typeface="Verdana" panose="020B0604030504040204" pitchFamily="34" charset="0"/>
              <a:ea typeface="Times New Roman" panose="02020603050405020304" pitchFamily="18" charset="0"/>
              <a:cs typeface="Helvetica" panose="020B0604020202020204" pitchFamily="34" charset="0"/>
            </a:rPr>
            <a:t>Ensure school personnel are aware of public and private mental health and substance use programs </a:t>
          </a:r>
          <a:endParaRPr lang="en-US" sz="1800" kern="1200">
            <a:latin typeface="Verdana" panose="020B0604030504040204" pitchFamily="34" charset="0"/>
            <a:ea typeface="Verdana" panose="020B0604030504040204" pitchFamily="34" charset="0"/>
            <a:cs typeface="Times New Roman" panose="02020603050405020304" pitchFamily="18" charset="0"/>
          </a:endParaRPr>
        </a:p>
      </dsp:txBody>
      <dsp:txXfrm>
        <a:off x="34806" y="4400401"/>
        <a:ext cx="10483923" cy="6433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6AC479C4-87BA-4A8B-B739-F95EB411011A}" type="datetimeFigureOut">
              <a:rPr lang="en-US" smtClean="0"/>
              <a:t>2/14/2025</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dirty="0"/>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0FC3508-E8F7-458D-B367-BDAFD52A9C9A}" type="datetimeFigureOut">
              <a:rPr lang="en-US" smtClean="0"/>
              <a:t>2/14/2025</a:t>
            </a:fld>
            <a:endParaRPr lang="en-US" dirty="0"/>
          </a:p>
        </p:txBody>
      </p:sp>
      <p:sp>
        <p:nvSpPr>
          <p:cNvPr id="4" name="Slide Image Placeholder 3"/>
          <p:cNvSpPr>
            <a:spLocks noGrp="1" noRot="1" noChangeAspect="1"/>
          </p:cNvSpPr>
          <p:nvPr>
            <p:ph type="sldImg" idx="2"/>
          </p:nvPr>
        </p:nvSpPr>
        <p:spPr>
          <a:xfrm>
            <a:off x="469900" y="692150"/>
            <a:ext cx="3556000" cy="20018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pitol.texas.gov/tlodocs/86R/billtext/pdf/HB00019F.pdf#navpanes=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spcBef>
                <a:spcPts val="1800"/>
              </a:spcBef>
              <a:buNone/>
            </a:pPr>
            <a:r>
              <a:rPr lang="en-US" sz="1600" dirty="0"/>
              <a:t>The HHSC Children's Mental Health team provides oversight and technical assistance to 37 LMHAs and two LBHAs. ​</a:t>
            </a:r>
          </a:p>
          <a:p>
            <a:pPr marL="228600" indent="0">
              <a:spcBef>
                <a:spcPts val="1800"/>
              </a:spcBef>
              <a:buNone/>
            </a:pPr>
            <a:r>
              <a:rPr lang="en-US" sz="1600" dirty="0"/>
              <a:t>LMHAs and LBHAs provide crisis services and access to specialized mental health services, including evidence-based practices, promising practices, and other supportive services for children with a serious emotional disturbance.</a:t>
            </a:r>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218093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28</a:t>
            </a:fld>
            <a:endParaRPr lang="en-US"/>
          </a:p>
        </p:txBody>
      </p:sp>
    </p:spTree>
    <p:extLst>
      <p:ext uri="{BB962C8B-B14F-4D97-AF65-F5344CB8AC3E}">
        <p14:creationId xmlns:p14="http://schemas.microsoft.com/office/powerpoint/2010/main" val="5918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LMHA/LBHAs help people understand what treatment options are available to address challenges associated with their mental/behavioral illness and ultimately achieve recovery. </a:t>
            </a:r>
          </a:p>
          <a:p>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Insurance or Income based on sliding scale:</a:t>
            </a:r>
          </a:p>
          <a:p>
            <a:pPr marL="285750" indent="-285750">
              <a:buFont typeface="Arial" panose="020B0604020202020204" pitchFamily="34" charset="0"/>
              <a:buChar char="•"/>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 $3k for single person before they’d be making a payment for services in Tarrant County </a:t>
            </a:r>
          </a:p>
          <a:p>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intake and assessment is the beginning of that process when a licensed clinician meets with a person to determine if they clinically qualify for mental/behavioral health services. The clinician determines their mental health diagnosis and treatment needs as identified in the completed assessments. </a:t>
            </a:r>
          </a:p>
          <a:p>
            <a:pPr marL="0" marR="0" lvl="0" indent="0">
              <a:lnSpc>
                <a:spcPct val="115000"/>
              </a:lnSpc>
              <a:spcBef>
                <a:spcPts val="800"/>
              </a:spcBef>
              <a:spcAft>
                <a:spcPts val="800"/>
              </a:spcAft>
              <a:buFont typeface="Arial" panose="020B0604020202020204" pitchFamily="34" charset="0"/>
              <a:buNone/>
              <a:tabLst>
                <a:tab pos="457200" algn="l"/>
              </a:tabLs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Adult Needs and Strengths Assessment (ANSA) or Child and Adolescent Needs and Strengths Assessment (CANS) (uniform assessment) is completed at the initial visit, and if eligible for services, periodically through treatment. These assessments identify which services best meet ongoing needs and helps track the progress toward individual recovery goals.</a:t>
            </a: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13</a:t>
            </a:fld>
            <a:endParaRPr lang="en-US"/>
          </a:p>
        </p:txBody>
      </p:sp>
    </p:spTree>
    <p:extLst>
      <p:ext uri="{BB962C8B-B14F-4D97-AF65-F5344CB8AC3E}">
        <p14:creationId xmlns:p14="http://schemas.microsoft.com/office/powerpoint/2010/main" val="371572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17</a:t>
            </a:fld>
            <a:endParaRPr lang="en-US" dirty="0"/>
          </a:p>
        </p:txBody>
      </p:sp>
    </p:spTree>
    <p:extLst>
      <p:ext uri="{BB962C8B-B14F-4D97-AF65-F5344CB8AC3E}">
        <p14:creationId xmlns:p14="http://schemas.microsoft.com/office/powerpoint/2010/main" val="61446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18</a:t>
            </a:fld>
            <a:endParaRPr lang="en-US" dirty="0"/>
          </a:p>
        </p:txBody>
      </p:sp>
    </p:spTree>
    <p:extLst>
      <p:ext uri="{BB962C8B-B14F-4D97-AF65-F5344CB8AC3E}">
        <p14:creationId xmlns:p14="http://schemas.microsoft.com/office/powerpoint/2010/main" val="960607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chemeClr val="bg1"/>
                </a:solidFill>
              </a:rPr>
              <a:t>The image here is from the TEA website and depicts all 20 ESC regions in Texas.</a:t>
            </a:r>
          </a:p>
          <a:p>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rgbClr val="0965D5"/>
                </a:solidFill>
                <a:effectLst/>
                <a:ea typeface="Verdana" panose="020B0604030504040204" pitchFamily="34" charset="0"/>
                <a:cs typeface="Times New Roman" panose="02020603050405020304" pitchFamily="18" charset="0"/>
                <a:hlinkClick r:id="rId3"/>
              </a:rPr>
              <a:t>House Bill (H.B.) 19, 86</a:t>
            </a:r>
            <a:r>
              <a:rPr lang="en-US" u="sng" baseline="30000" dirty="0">
                <a:solidFill>
                  <a:srgbClr val="0965D5"/>
                </a:solidFill>
                <a:effectLst/>
                <a:ea typeface="Verdana" panose="020B0604030504040204" pitchFamily="34" charset="0"/>
                <a:cs typeface="Times New Roman" panose="02020603050405020304" pitchFamily="18" charset="0"/>
                <a:hlinkClick r:id="rId3"/>
              </a:rPr>
              <a:t>th</a:t>
            </a:r>
            <a:r>
              <a:rPr lang="en-US" u="sng" dirty="0">
                <a:solidFill>
                  <a:srgbClr val="0965D5"/>
                </a:solidFill>
                <a:effectLst/>
                <a:ea typeface="Verdana" panose="020B0604030504040204" pitchFamily="34" charset="0"/>
                <a:cs typeface="Times New Roman" panose="02020603050405020304" pitchFamily="18" charset="0"/>
                <a:hlinkClick r:id="rId3"/>
              </a:rPr>
              <a:t> Legislature, Regular Session, 2019</a:t>
            </a:r>
            <a:r>
              <a:rPr lang="en-US" u="sng" dirty="0">
                <a:solidFill>
                  <a:srgbClr val="0965D5"/>
                </a:solidFill>
                <a:effectLst/>
                <a:ea typeface="Verdana" panose="020B0604030504040204" pitchFamily="34" charset="0"/>
                <a:cs typeface="Times New Roman" panose="02020603050405020304" pitchFamily="18" charset="0"/>
              </a:rPr>
              <a:t> </a:t>
            </a:r>
            <a:r>
              <a:rPr lang="en-US" dirty="0">
                <a:effectLst/>
                <a:ea typeface="Verdana" panose="020B0604030504040204" pitchFamily="34" charset="0"/>
                <a:cs typeface="Times New Roman" panose="02020603050405020304" pitchFamily="18" charset="0"/>
              </a:rPr>
              <a:t>created the NPMHP program</a:t>
            </a:r>
            <a:endParaRPr lang="en-US" dirty="0"/>
          </a:p>
          <a:p>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H.B. 19 </a:t>
            </a:r>
            <a:r>
              <a:rPr lang="en-US" dirty="0"/>
              <a:t>requires Local Mental Health Authorities (LMHAs) or Local Behavioral Health Authorities (LBHAs) hire a Non-Physician Mental Health Professionals (NPMHPs)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20 educational service centers (ESCs) in Texas. There are 20 NPMHP positions in Texas. NPMHPs are hired by the LMHA and are stationed at each of the ESCs. The NPMHPs distribute resources to the school districts served by the ESCs and collaborate with both the ESC and LMHA to provide resources and trainings across Texas.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22</a:t>
            </a:fld>
            <a:endParaRPr lang="en-US"/>
          </a:p>
        </p:txBody>
      </p:sp>
    </p:spTree>
    <p:extLst>
      <p:ext uri="{BB962C8B-B14F-4D97-AF65-F5344CB8AC3E}">
        <p14:creationId xmlns:p14="http://schemas.microsoft.com/office/powerpoint/2010/main" val="1364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23</a:t>
            </a:fld>
            <a:endParaRPr lang="en-US"/>
          </a:p>
        </p:txBody>
      </p:sp>
    </p:spTree>
    <p:extLst>
      <p:ext uri="{BB962C8B-B14F-4D97-AF65-F5344CB8AC3E}">
        <p14:creationId xmlns:p14="http://schemas.microsoft.com/office/powerpoint/2010/main" val="8760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dirty="0"/>
              <a:t>A chart of the regional education service centers (ESCs) in Texas. The chart shows the Local Mental Health Authority (LMHAs) or the Local Behavioral Health Authority (LBHAs) that employs the BHPP Liaison and the other LMHAs or LBHAs that the BHPP Liaison supports.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24</a:t>
            </a:fld>
            <a:endParaRPr lang="en-US"/>
          </a:p>
        </p:txBody>
      </p:sp>
    </p:spTree>
    <p:extLst>
      <p:ext uri="{BB962C8B-B14F-4D97-AF65-F5344CB8AC3E}">
        <p14:creationId xmlns:p14="http://schemas.microsoft.com/office/powerpoint/2010/main" val="50810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92150"/>
            <a:ext cx="3556000" cy="2001838"/>
          </a:xfrm>
        </p:spPr>
      </p:sp>
      <p:sp>
        <p:nvSpPr>
          <p:cNvPr id="3" name="Notes Placeholder 2"/>
          <p:cNvSpPr>
            <a:spLocks noGrp="1"/>
          </p:cNvSpPr>
          <p:nvPr>
            <p:ph type="body" idx="1"/>
          </p:nvPr>
        </p:nvSpPr>
        <p:spPr/>
        <p:txBody>
          <a:bodyPr/>
          <a:lstStyle/>
          <a:p>
            <a:r>
              <a:rPr lang="en-US"/>
              <a:t>A chart of the regional education service centers (ESCs) in Texas. The chart shows the Local Mental Health Authority (LMHAs) or the Local Behavioral Health Authority (LBHAs) that employs the BHPP Liaison and the other LMHAs or LBHAs that the BHPP Liaison supports. </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25</a:t>
            </a:fld>
            <a:endParaRPr lang="en-US"/>
          </a:p>
        </p:txBody>
      </p:sp>
    </p:spTree>
    <p:extLst>
      <p:ext uri="{BB962C8B-B14F-4D97-AF65-F5344CB8AC3E}">
        <p14:creationId xmlns:p14="http://schemas.microsoft.com/office/powerpoint/2010/main" val="117054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15000"/>
              </a:lnSpc>
              <a:spcBef>
                <a:spcPts val="800"/>
              </a:spcBef>
              <a:spcAft>
                <a:spcPts val="800"/>
              </a:spcAft>
              <a:buFont typeface="Arial" panose="020B0604020202020204" pitchFamily="34" charset="0"/>
              <a:buChar char="•"/>
            </a:pP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may search for the nearest local mental health authority by county or zip code by:</a:t>
            </a:r>
          </a:p>
          <a:p>
            <a:pPr marL="742950" marR="0" lvl="2" indent="-285750">
              <a:lnSpc>
                <a:spcPct val="115000"/>
              </a:lnSpc>
              <a:spcBef>
                <a:spcPts val="800"/>
              </a:spcBef>
              <a:spcAft>
                <a:spcPts val="800"/>
              </a:spcAft>
              <a:buFont typeface="Arial" panose="020B0604020202020204" pitchFamily="34" charset="0"/>
              <a:buChar char="•"/>
            </a:pP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Go to </a:t>
            </a:r>
            <a:r>
              <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hhs.Texas.gov </a:t>
            </a: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type </a:t>
            </a:r>
            <a:r>
              <a:rPr lang="en-US" sz="1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can I find services?” </a:t>
            </a: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the search bar</a:t>
            </a:r>
          </a:p>
          <a:p>
            <a:pPr marL="742950" marR="0" lvl="2" indent="-285750">
              <a:lnSpc>
                <a:spcPct val="115000"/>
              </a:lnSpc>
              <a:spcBef>
                <a:spcPts val="800"/>
              </a:spcBef>
              <a:spcAft>
                <a:spcPts val="800"/>
              </a:spcAft>
              <a:buFont typeface="Arial" panose="020B0604020202020204" pitchFamily="34" charset="0"/>
              <a:buChar char="•"/>
            </a:pP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Dial 2-1-1 and press option “8”</a:t>
            </a:r>
          </a:p>
          <a:p>
            <a:pPr marL="0" marR="0">
              <a:lnSpc>
                <a:spcPct val="115000"/>
              </a:lnSpc>
              <a:spcBef>
                <a:spcPts val="800"/>
              </a:spcBef>
              <a:spcAft>
                <a:spcPts val="800"/>
              </a:spcAft>
            </a:pPr>
            <a:endPar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15000"/>
              </a:lnSpc>
              <a:spcBef>
                <a:spcPts val="800"/>
              </a:spcBef>
              <a:spcAft>
                <a:spcPts val="800"/>
              </a:spcAft>
              <a:buFont typeface="Arial" panose="020B0604020202020204" pitchFamily="34" charset="0"/>
              <a:buChar char="•"/>
            </a:pP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LMHA/LBHAs’ crisis lines and 211 are available 24 hours a day, 7 days a week, 365 days a year</a:t>
            </a:r>
          </a:p>
        </p:txBody>
      </p:sp>
      <p:sp>
        <p:nvSpPr>
          <p:cNvPr id="4" name="Slide Number Placeholder 3"/>
          <p:cNvSpPr>
            <a:spLocks noGrp="1"/>
          </p:cNvSpPr>
          <p:nvPr>
            <p:ph type="sldNum" sz="quarter" idx="5"/>
          </p:nvPr>
        </p:nvSpPr>
        <p:spPr/>
        <p:txBody>
          <a:bodyPr/>
          <a:lstStyle/>
          <a:p>
            <a:r>
              <a:rPr lang="en-US"/>
              <a:t>Slide </a:t>
            </a:r>
            <a:fld id="{29DE756F-184F-4D3A-B7EF-A08AD88F334E}" type="slidenum">
              <a:rPr lang="en-US" smtClean="0"/>
              <a:pPr/>
              <a:t>26</a:t>
            </a:fld>
            <a:endParaRPr lang="en-US"/>
          </a:p>
        </p:txBody>
      </p:sp>
    </p:spTree>
    <p:extLst>
      <p:ext uri="{BB962C8B-B14F-4D97-AF65-F5344CB8AC3E}">
        <p14:creationId xmlns:p14="http://schemas.microsoft.com/office/powerpoint/2010/main" val="1365621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endParaRPr lang="en-US" dirty="0"/>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5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36665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86999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a:t>Click to edit Master text styles</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88167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a:t>Click to edit Master title style</a:t>
            </a:r>
            <a:endParaRPr lang="en-US" dirty="0"/>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50716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a:t>Click to edit Master text styles</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5242"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24837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a:t>Click to edit Master title style</a:t>
            </a:r>
            <a:endParaRPr lang="en-US" dirty="0"/>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a:t>Click to edit Master text styles</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a:t>Click to edit Master text styles</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54528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dirty="0"/>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95123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31700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17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40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a:t>Click to edit Master title style</a:t>
            </a:r>
            <a:endParaRPr lang="en-US" dirty="0"/>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60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14475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15390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dirty="0"/>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57976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8412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5132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64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979831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032935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612031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721758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790293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55568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5242"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148365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dirty="0"/>
              <a:t>Click to edit Master text styles</a:t>
            </a:r>
          </a:p>
          <a:p>
            <a:pPr lvl="1"/>
            <a:r>
              <a:rPr lang="en-US" dirty="0"/>
              <a:t>Second level</a:t>
            </a:r>
          </a:p>
          <a:p>
            <a:pPr lvl="2"/>
            <a:r>
              <a:rPr lang="en-US" dirty="0"/>
              <a:t>Third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607670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dirty="0"/>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643042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39865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144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Extra Wid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ctrTitle"/>
          </p:nvPr>
        </p:nvSpPr>
        <p:spPr>
          <a:xfrm>
            <a:off x="1554480" y="2647779"/>
            <a:ext cx="9144000" cy="1920240"/>
          </a:xfrm>
        </p:spPr>
        <p:txBody>
          <a:bodyPr anchor="b">
            <a:noAutofit/>
          </a:bodyPr>
          <a:lstStyle>
            <a:lvl1pPr algn="l">
              <a:defRPr sz="4800" b="1">
                <a:solidFill>
                  <a:schemeClr val="tx2"/>
                </a:solidFill>
              </a:defRPr>
            </a:lvl1pPr>
          </a:lstStyle>
          <a:p>
            <a:r>
              <a:rPr lang="en-US" dirty="0"/>
              <a:t>Click to edit Master title style</a:t>
            </a:r>
          </a:p>
        </p:txBody>
      </p:sp>
      <p:sp>
        <p:nvSpPr>
          <p:cNvPr id="3" name="Subtitle"/>
          <p:cNvSpPr>
            <a:spLocks noGrp="1"/>
          </p:cNvSpPr>
          <p:nvPr>
            <p:ph type="subTitle" idx="1"/>
          </p:nvPr>
        </p:nvSpPr>
        <p:spPr>
          <a:xfrm>
            <a:off x="1554480" y="4906339"/>
            <a:ext cx="9144000" cy="1188720"/>
          </a:xfrm>
        </p:spPr>
        <p:txBody>
          <a:bodyPr anchor="t">
            <a:noAutofit/>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p:cNvSpPr>
            <a:spLocks noGrp="1"/>
          </p:cNvSpPr>
          <p:nvPr>
            <p:ph type="dt" sz="half" idx="10"/>
          </p:nvPr>
        </p:nvSpPr>
        <p:spPr>
          <a:xfrm>
            <a:off x="457200" y="6311899"/>
            <a:ext cx="2103120" cy="365125"/>
          </a:xfrm>
        </p:spPr>
        <p:txBody>
          <a:bodyPr/>
          <a:lstStyle>
            <a:lvl1pPr>
              <a:defRPr baseline="0">
                <a:solidFill>
                  <a:schemeClr val="tx2"/>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5" name="Line"/>
          <p:cNvCxnSpPr/>
          <p:nvPr userDrawn="1"/>
        </p:nvCxnSpPr>
        <p:spPr>
          <a:xfrm>
            <a:off x="1554480" y="4754880"/>
            <a:ext cx="9144000" cy="0"/>
          </a:xfrm>
          <a:prstGeom prst="line">
            <a:avLst/>
          </a:prstGeom>
          <a:ln w="38100">
            <a:solidFill>
              <a:srgbClr val="FF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424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5A7DDFDA-29D1-4AAD-95A8-3684E42EED99}"/>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637080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71929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dirty="0"/>
              <a:t>Click to edit Master title style</a:t>
            </a:r>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64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Side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chemeClr val="bg1"/>
                </a:solidFill>
              </a:defRPr>
            </a:lvl1pPr>
          </a:lstStyle>
          <a:p>
            <a:r>
              <a:rPr lang="en-US"/>
              <a:t>Click to edit Master title style</a:t>
            </a:r>
            <a:endParaRPr lang="en-US" dirty="0"/>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D9D1DC5-98F5-42BA-A2C1-83E7CA921845}"/>
              </a:ext>
            </a:extLst>
          </p:cNvPr>
          <p:cNvSpPr>
            <a:spLocks noGrp="1"/>
          </p:cNvSpPr>
          <p:nvPr>
            <p:ph sz="quarter" idx="16" hasCustomPrompt="1"/>
          </p:nvPr>
        </p:nvSpPr>
        <p:spPr>
          <a:xfrm>
            <a:off x="8961120" y="2194560"/>
            <a:ext cx="2743200" cy="3931920"/>
          </a:xfrm>
        </p:spPr>
        <p:txBody>
          <a:bodyPr/>
          <a:lstStyle>
            <a:lvl1pPr marL="0" indent="0">
              <a:buNone/>
              <a:defRPr/>
            </a:lvl1pPr>
          </a:lstStyle>
          <a:p>
            <a:pPr lvl="0"/>
            <a:r>
              <a:rPr lang="en-US" dirty="0"/>
              <a:t>Edit Master text styles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1625103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951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8382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dirty="0"/>
              <a:t>Click to edit Master title style</a:t>
            </a:r>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45099"/>
            <a:ext cx="3108960" cy="438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9931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784869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103327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4011456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0" y="1554480"/>
            <a:ext cx="5029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675120" y="1554480"/>
            <a:ext cx="5029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033620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1371601" y="1554480"/>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840306" y="1558834"/>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309011" y="1550126"/>
            <a:ext cx="338328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1371600"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24708771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xtra Wide 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1777"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a:extLst>
              <a:ext uri="{FF2B5EF4-FFF2-40B4-BE49-F238E27FC236}">
                <a16:creationId xmlns:a16="http://schemas.microsoft.com/office/drawing/2014/main" id="{4B267EAC-9DB6-4B58-B920-5FF9CB536C08}"/>
              </a:ext>
            </a:extLst>
          </p:cNvPr>
          <p:cNvSpPr>
            <a:spLocks noGrp="1"/>
          </p:cNvSpPr>
          <p:nvPr>
            <p:ph sz="quarter" idx="13"/>
          </p:nvPr>
        </p:nvSpPr>
        <p:spPr>
          <a:xfrm>
            <a:off x="397164" y="1560946"/>
            <a:ext cx="11307156" cy="45747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73277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xtra 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5352"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19492" y="1554480"/>
            <a:ext cx="54864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6199066" y="1554480"/>
            <a:ext cx="54864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28915"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5242"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396965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xtra Wide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cNvSpPr>
            <a:spLocks noGrp="1"/>
          </p:cNvSpPr>
          <p:nvPr>
            <p:ph type="title"/>
          </p:nvPr>
        </p:nvSpPr>
        <p:spPr>
          <a:xfrm>
            <a:off x="402336" y="274320"/>
            <a:ext cx="6858000" cy="1097280"/>
          </a:xfrm>
        </p:spPr>
        <p:txBody>
          <a:bodyPr/>
          <a:lstStyle>
            <a:lvl1pPr>
              <a:defRPr sz="3600" b="1" baseline="0">
                <a:solidFill>
                  <a:schemeClr val="bg2"/>
                </a:solidFill>
              </a:defRPr>
            </a:lvl1pPr>
          </a:lstStyle>
          <a:p>
            <a:r>
              <a:rPr lang="en-US" dirty="0"/>
              <a:t>Click to edit Master title style</a:t>
            </a:r>
          </a:p>
        </p:txBody>
      </p:sp>
      <p:sp>
        <p:nvSpPr>
          <p:cNvPr id="6" name="Content Placeholder 1">
            <a:extLst>
              <a:ext uri="{FF2B5EF4-FFF2-40B4-BE49-F238E27FC236}">
                <a16:creationId xmlns:a16="http://schemas.microsoft.com/office/drawing/2014/main" id="{4B267EAC-9DB6-4B58-B920-5FF9CB536C08}"/>
              </a:ext>
            </a:extLst>
          </p:cNvPr>
          <p:cNvSpPr>
            <a:spLocks noGrp="1"/>
          </p:cNvSpPr>
          <p:nvPr>
            <p:ph sz="quarter" idx="13"/>
          </p:nvPr>
        </p:nvSpPr>
        <p:spPr>
          <a:xfrm>
            <a:off x="402336" y="1554480"/>
            <a:ext cx="365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FA04C2AD-F3CD-4C8A-8301-BB8E5E485B99}"/>
              </a:ext>
            </a:extLst>
          </p:cNvPr>
          <p:cNvSpPr>
            <a:spLocks noGrp="1"/>
          </p:cNvSpPr>
          <p:nvPr>
            <p:ph sz="quarter" idx="14"/>
          </p:nvPr>
        </p:nvSpPr>
        <p:spPr>
          <a:xfrm>
            <a:off x="4212935" y="1550126"/>
            <a:ext cx="365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C80934-A10B-41F3-A542-D2BF4DEE3E05}"/>
              </a:ext>
            </a:extLst>
          </p:cNvPr>
          <p:cNvSpPr>
            <a:spLocks noGrp="1"/>
          </p:cNvSpPr>
          <p:nvPr>
            <p:ph sz="quarter" idx="15"/>
          </p:nvPr>
        </p:nvSpPr>
        <p:spPr>
          <a:xfrm>
            <a:off x="8037218" y="1550126"/>
            <a:ext cx="365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p:cNvSpPr>
            <a:spLocks noGrp="1"/>
          </p:cNvSpPr>
          <p:nvPr>
            <p:ph type="dt" sz="half" idx="10"/>
          </p:nvPr>
        </p:nvSpPr>
        <p:spPr>
          <a:xfrm>
            <a:off x="402336" y="6309360"/>
            <a:ext cx="2103120" cy="365125"/>
          </a:xfrm>
        </p:spPr>
        <p:txBody>
          <a:bodyPr/>
          <a:lstStyle>
            <a:lvl1pPr algn="l">
              <a:defRPr>
                <a:solidFill>
                  <a:srgbClr val="022151"/>
                </a:solidFill>
              </a:defRPr>
            </a:lvl1pPr>
          </a:lstStyle>
          <a:p>
            <a:endParaRPr lang="en-US" dirty="0"/>
          </a:p>
        </p:txBody>
      </p:sp>
      <p:sp>
        <p:nvSpPr>
          <p:cNvPr id="4" name="Footer Placeholder"/>
          <p:cNvSpPr>
            <a:spLocks noGrp="1"/>
          </p:cNvSpPr>
          <p:nvPr>
            <p:ph type="ftr" sz="quarter" idx="11"/>
          </p:nvPr>
        </p:nvSpPr>
        <p:spPr>
          <a:xfrm>
            <a:off x="3172968"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9441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3" name="Subtitle"/>
          <p:cNvSpPr>
            <a:spLocks noGrp="1"/>
          </p:cNvSpPr>
          <p:nvPr>
            <p:ph type="body" idx="1"/>
          </p:nvPr>
        </p:nvSpPr>
        <p:spPr>
          <a:xfrm>
            <a:off x="2194560" y="1645920"/>
            <a:ext cx="9509760" cy="549117"/>
          </a:xfrm>
        </p:spPr>
        <p:txBody>
          <a:bodyPr>
            <a:no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Content Placeholder">
            <a:extLst>
              <a:ext uri="{FF2B5EF4-FFF2-40B4-BE49-F238E27FC236}">
                <a16:creationId xmlns:a16="http://schemas.microsoft.com/office/drawing/2014/main" id="{91BF2B10-1B50-4A45-99B0-103B38E66527}"/>
              </a:ext>
            </a:extLst>
          </p:cNvPr>
          <p:cNvSpPr>
            <a:spLocks noGrp="1"/>
          </p:cNvSpPr>
          <p:nvPr>
            <p:ph sz="quarter" idx="13"/>
          </p:nvPr>
        </p:nvSpPr>
        <p:spPr>
          <a:xfrm>
            <a:off x="2193925" y="2377440"/>
            <a:ext cx="9510713" cy="3749040"/>
          </a:xfrm>
        </p:spPr>
        <p:txBody>
          <a:bodyPr/>
          <a:lstStyle/>
          <a:p>
            <a:pPr lvl="0"/>
            <a:r>
              <a:rPr lang="en-US"/>
              <a:t>Click to edit Master text styles</a:t>
            </a:r>
          </a:p>
        </p:txBody>
      </p:sp>
      <p:sp>
        <p:nvSpPr>
          <p:cNvPr id="4"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5" name="Footer Placeholder"/>
          <p:cNvSpPr>
            <a:spLocks noGrp="1"/>
          </p:cNvSpPr>
          <p:nvPr>
            <p:ph type="ftr" sz="quarter" idx="11"/>
          </p:nvPr>
        </p:nvSpPr>
        <p:spPr>
          <a:xfrm>
            <a:off x="3840480" y="6309360"/>
            <a:ext cx="676656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6"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958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457200" y="274320"/>
            <a:ext cx="8321040" cy="1188720"/>
          </a:xfrm>
          <a:ln>
            <a:noFill/>
          </a:ln>
        </p:spPr>
        <p:txBody>
          <a:bodyPr lIns="0" tIns="0" rIns="0" bIns="0" anchor="b" anchorCtr="0">
            <a:noAutofit/>
          </a:bodyPr>
          <a:lstStyle>
            <a:lvl1pPr>
              <a:defRPr sz="3600" b="1">
                <a:solidFill>
                  <a:srgbClr val="FFC000"/>
                </a:solidFill>
              </a:defRPr>
            </a:lvl1pPr>
          </a:lstStyle>
          <a:p>
            <a:r>
              <a:rPr lang="en-US" dirty="0"/>
              <a:t>Click to edit Master title style</a:t>
            </a:r>
          </a:p>
        </p:txBody>
      </p:sp>
      <p:sp>
        <p:nvSpPr>
          <p:cNvPr id="7" name="Content Placeholder 1">
            <a:extLst>
              <a:ext uri="{FF2B5EF4-FFF2-40B4-BE49-F238E27FC236}">
                <a16:creationId xmlns:a16="http://schemas.microsoft.com/office/drawing/2014/main" id="{00EBDE14-9207-4782-A559-66E7A7069912}"/>
              </a:ext>
            </a:extLst>
          </p:cNvPr>
          <p:cNvSpPr>
            <a:spLocks noGrp="1"/>
          </p:cNvSpPr>
          <p:nvPr>
            <p:ph sz="quarter" idx="15"/>
          </p:nvPr>
        </p:nvSpPr>
        <p:spPr>
          <a:xfrm>
            <a:off x="457200" y="2103120"/>
            <a:ext cx="8321040" cy="4023360"/>
          </a:xfrm>
          <a:noFill/>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A64F6D30-F3B7-4A6C-8382-F63CB1A1F426}"/>
              </a:ext>
            </a:extLst>
          </p:cNvPr>
          <p:cNvSpPr>
            <a:spLocks noGrp="1"/>
          </p:cNvSpPr>
          <p:nvPr>
            <p:ph sz="quarter" idx="16" hasCustomPrompt="1"/>
          </p:nvPr>
        </p:nvSpPr>
        <p:spPr>
          <a:xfrm>
            <a:off x="8961120" y="2194560"/>
            <a:ext cx="2743200" cy="3374136"/>
          </a:xfrm>
        </p:spPr>
        <p:txBody>
          <a:bodyPr/>
          <a:lstStyle>
            <a:lvl1pPr marL="0" indent="0">
              <a:buNone/>
              <a:defRPr/>
            </a:lvl1pPr>
          </a:lstStyle>
          <a:p>
            <a:pPr lvl="0"/>
            <a:r>
              <a:rPr lang="en-US" dirty="0"/>
              <a:t>Edit Master text styles</a:t>
            </a:r>
          </a:p>
        </p:txBody>
      </p:sp>
      <p:sp>
        <p:nvSpPr>
          <p:cNvPr id="8" name="Content Placeholder 3">
            <a:extLst>
              <a:ext uri="{FF2B5EF4-FFF2-40B4-BE49-F238E27FC236}">
                <a16:creationId xmlns:a16="http://schemas.microsoft.com/office/drawing/2014/main" id="{FAB9D1A8-4826-4730-8739-CA51B9B970D9}"/>
              </a:ext>
            </a:extLst>
          </p:cNvPr>
          <p:cNvSpPr>
            <a:spLocks noGrp="1"/>
          </p:cNvSpPr>
          <p:nvPr>
            <p:ph sz="quarter" idx="17" hasCustomPrompt="1"/>
          </p:nvPr>
        </p:nvSpPr>
        <p:spPr>
          <a:xfrm>
            <a:off x="8961438" y="5669280"/>
            <a:ext cx="2743200" cy="457200"/>
          </a:xfrm>
        </p:spPr>
        <p:txBody>
          <a:bodyPr>
            <a:normAutofit/>
          </a:bodyPr>
          <a:lstStyle>
            <a:lvl1pPr marL="0" indent="0" algn="ctr">
              <a:buNone/>
              <a:defRPr sz="2800" b="1">
                <a:solidFill>
                  <a:schemeClr val="tx2"/>
                </a:solidFill>
              </a:defRPr>
            </a:lvl1pPr>
          </a:lstStyle>
          <a:p>
            <a:pPr lvl="0"/>
            <a:r>
              <a:rPr lang="en-US" dirty="0"/>
              <a:t>Questions?</a:t>
            </a:r>
          </a:p>
        </p:txBody>
      </p:sp>
      <p:sp>
        <p:nvSpPr>
          <p:cNvPr id="4" name="Date Placeholder"/>
          <p:cNvSpPr>
            <a:spLocks noGrp="1"/>
          </p:cNvSpPr>
          <p:nvPr>
            <p:ph type="dt" sz="half" idx="10"/>
          </p:nvPr>
        </p:nvSpPr>
        <p:spPr>
          <a:xfrm>
            <a:off x="457200" y="6311899"/>
            <a:ext cx="2103120" cy="365125"/>
          </a:xfrm>
        </p:spPr>
        <p:txBody>
          <a:bodyPr/>
          <a:lstStyle>
            <a:lvl1pPr>
              <a:defRPr>
                <a:solidFill>
                  <a:srgbClr val="022151"/>
                </a:solidFill>
              </a:defRPr>
            </a:lvl1pPr>
          </a:lstStyle>
          <a:p>
            <a:endParaRPr lang="en-US" dirty="0"/>
          </a:p>
        </p:txBody>
      </p:sp>
      <p:sp>
        <p:nvSpPr>
          <p:cNvPr id="5" name="Footer Placeholder"/>
          <p:cNvSpPr>
            <a:spLocks noGrp="1"/>
          </p:cNvSpPr>
          <p:nvPr>
            <p:ph type="ftr" sz="quarter" idx="11"/>
          </p:nvPr>
        </p:nvSpPr>
        <p:spPr>
          <a:xfrm>
            <a:off x="2743200" y="6309360"/>
            <a:ext cx="7863840" cy="365125"/>
          </a:xfrm>
        </p:spPr>
        <p:txBody>
          <a:bodyPr/>
          <a:lstStyle/>
          <a:p>
            <a:endParaRPr lang="en-US" dirty="0"/>
          </a:p>
        </p:txBody>
      </p:sp>
      <p:sp>
        <p:nvSpPr>
          <p:cNvPr id="6"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2650246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828800" y="2651760"/>
            <a:ext cx="8412480" cy="1371600"/>
          </a:xfrm>
        </p:spPr>
        <p:txBody>
          <a:bodyPr anchor="b" anchorCtr="1">
            <a:noAutofit/>
          </a:bodyPr>
          <a:lstStyle>
            <a:lvl1pPr algn="l">
              <a:defRPr sz="4800" b="1" baseline="0">
                <a:solidFill>
                  <a:schemeClr val="tx2"/>
                </a:solidFill>
              </a:defRPr>
            </a:lvl1pPr>
          </a:lstStyle>
          <a:p>
            <a:r>
              <a:rPr lang="en-US" dirty="0"/>
              <a:t>Thank you</a:t>
            </a:r>
          </a:p>
        </p:txBody>
      </p:sp>
      <p:sp>
        <p:nvSpPr>
          <p:cNvPr id="7" name="Text Placeholder"/>
          <p:cNvSpPr>
            <a:spLocks noGrp="1"/>
          </p:cNvSpPr>
          <p:nvPr>
            <p:ph type="body" sz="quarter" idx="13"/>
          </p:nvPr>
        </p:nvSpPr>
        <p:spPr>
          <a:xfrm>
            <a:off x="1828800" y="4480560"/>
            <a:ext cx="8412480" cy="1554480"/>
          </a:xfrm>
        </p:spPr>
        <p:txBody>
          <a:bodyPr>
            <a:noAutofit/>
          </a:bodyPr>
          <a:lstStyle>
            <a:lvl1pPr marL="0" indent="0" algn="ctr">
              <a:buNone/>
              <a:defRPr sz="2400" b="1">
                <a:solidFill>
                  <a:schemeClr val="tx1"/>
                </a:solidFill>
              </a:defRPr>
            </a:lvl1pPr>
          </a:lstStyle>
          <a:p>
            <a:pPr lvl="0"/>
            <a:r>
              <a:rPr lang="en-US" dirty="0"/>
              <a:t>Click to edit Master text styles</a:t>
            </a:r>
          </a:p>
        </p:txBody>
      </p:sp>
      <p:sp>
        <p:nvSpPr>
          <p:cNvPr id="3" name="Date Placeholder"/>
          <p:cNvSpPr>
            <a:spLocks noGrp="1"/>
          </p:cNvSpPr>
          <p:nvPr>
            <p:ph type="dt" sz="half" idx="10"/>
          </p:nvPr>
        </p:nvSpPr>
        <p:spPr>
          <a:xfrm>
            <a:off x="457200" y="6311899"/>
            <a:ext cx="2103120" cy="365125"/>
          </a:xfrm>
        </p:spPr>
        <p:txBody>
          <a:bodyPr/>
          <a:lstStyle>
            <a:lvl1pPr>
              <a:defRPr>
                <a:solidFill>
                  <a:srgbClr val="182450"/>
                </a:solidFill>
              </a:defRPr>
            </a:lvl1pPr>
          </a:lstStyle>
          <a:p>
            <a:endParaRPr lang="en-US" dirty="0"/>
          </a:p>
        </p:txBody>
      </p:sp>
      <p:sp>
        <p:nvSpPr>
          <p:cNvPr id="4" name="Footer Placeholder"/>
          <p:cNvSpPr>
            <a:spLocks noGrp="1"/>
          </p:cNvSpPr>
          <p:nvPr>
            <p:ph type="ftr" sz="quarter" idx="11"/>
          </p:nvPr>
        </p:nvSpPr>
        <p:spPr>
          <a:xfrm>
            <a:off x="2743200" y="6309360"/>
            <a:ext cx="78638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3" name="Line"/>
          <p:cNvCxnSpPr/>
          <p:nvPr userDrawn="1"/>
        </p:nvCxnSpPr>
        <p:spPr>
          <a:xfrm>
            <a:off x="1828800" y="4277571"/>
            <a:ext cx="8412480" cy="2625"/>
          </a:xfrm>
          <a:prstGeom prst="line">
            <a:avLst/>
          </a:prstGeom>
          <a:ln w="38100">
            <a:solidFill>
              <a:srgbClr val="FFC600"/>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694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a:extLst>
              <a:ext uri="{FF2B5EF4-FFF2-40B4-BE49-F238E27FC236}">
                <a16:creationId xmlns:a16="http://schemas.microsoft.com/office/drawing/2014/main" id="{9FC9BD2F-33E0-464D-873C-2EF10B70F4CC}"/>
              </a:ext>
            </a:extLst>
          </p:cNvPr>
          <p:cNvSpPr>
            <a:spLocks noGrp="1"/>
          </p:cNvSpPr>
          <p:nvPr>
            <p:ph sz="quarter" idx="13"/>
          </p:nvPr>
        </p:nvSpPr>
        <p:spPr>
          <a:xfrm>
            <a:off x="2194560" y="1737360"/>
            <a:ext cx="95097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914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9" y="1737360"/>
            <a:ext cx="466344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7040880" y="1739899"/>
            <a:ext cx="466344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96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194560" y="274320"/>
            <a:ext cx="9509760" cy="1097280"/>
          </a:xfrm>
          <a:effectLst/>
        </p:spPr>
        <p:txBody>
          <a:bodyPr anchor="b" anchorCtr="0">
            <a:noAutofit/>
          </a:bodyPr>
          <a:lstStyle>
            <a:lvl1pPr>
              <a:defRPr sz="3600" b="1">
                <a:solidFill>
                  <a:schemeClr val="tx2"/>
                </a:solidFill>
              </a:defRPr>
            </a:lvl1pPr>
          </a:lstStyle>
          <a:p>
            <a:r>
              <a:rPr lang="en-US"/>
              <a:t>Click to edit Master title style</a:t>
            </a:r>
            <a:endParaRPr lang="en-US" dirty="0"/>
          </a:p>
        </p:txBody>
      </p:sp>
      <p:sp>
        <p:nvSpPr>
          <p:cNvPr id="8" name="Content Placeholder 1">
            <a:extLst>
              <a:ext uri="{FF2B5EF4-FFF2-40B4-BE49-F238E27FC236}">
                <a16:creationId xmlns:a16="http://schemas.microsoft.com/office/drawing/2014/main" id="{9FC9BD2F-33E0-464D-873C-2EF10B70F4CC}"/>
              </a:ext>
            </a:extLst>
          </p:cNvPr>
          <p:cNvSpPr>
            <a:spLocks noGrp="1"/>
          </p:cNvSpPr>
          <p:nvPr>
            <p:ph sz="quarter" idx="13"/>
          </p:nvPr>
        </p:nvSpPr>
        <p:spPr>
          <a:xfrm>
            <a:off x="2194558" y="1735572"/>
            <a:ext cx="3108960" cy="4389120"/>
          </a:xfrm>
        </p:spPr>
        <p:txBody>
          <a:bodyPr/>
          <a:lstStyle/>
          <a:p>
            <a:pPr lvl="0"/>
            <a:r>
              <a:rPr lang="en-US"/>
              <a:t>Click to edit Master text styles</a:t>
            </a:r>
          </a:p>
        </p:txBody>
      </p:sp>
      <p:sp>
        <p:nvSpPr>
          <p:cNvPr id="4" name="Content Placeholder 2">
            <a:extLst>
              <a:ext uri="{FF2B5EF4-FFF2-40B4-BE49-F238E27FC236}">
                <a16:creationId xmlns:a16="http://schemas.microsoft.com/office/drawing/2014/main" id="{E8AE6335-D237-42A1-A81B-3B7AEA6D2265}"/>
              </a:ext>
            </a:extLst>
          </p:cNvPr>
          <p:cNvSpPr>
            <a:spLocks noGrp="1"/>
          </p:cNvSpPr>
          <p:nvPr>
            <p:ph sz="quarter" idx="14"/>
          </p:nvPr>
        </p:nvSpPr>
        <p:spPr>
          <a:xfrm>
            <a:off x="5399416" y="1735572"/>
            <a:ext cx="3108960" cy="4389120"/>
          </a:xfrm>
        </p:spPr>
        <p:txBody>
          <a:bodyPr/>
          <a:lstStyle/>
          <a:p>
            <a:pPr lvl="0"/>
            <a:r>
              <a:rPr lang="en-US"/>
              <a:t>Click to edit Master text styles</a:t>
            </a:r>
          </a:p>
        </p:txBody>
      </p:sp>
      <p:sp>
        <p:nvSpPr>
          <p:cNvPr id="9" name="Content Placeholder 3">
            <a:extLst>
              <a:ext uri="{FF2B5EF4-FFF2-40B4-BE49-F238E27FC236}">
                <a16:creationId xmlns:a16="http://schemas.microsoft.com/office/drawing/2014/main" id="{0264A26B-4209-47AC-9AD7-1F0557FDB204}"/>
              </a:ext>
            </a:extLst>
          </p:cNvPr>
          <p:cNvSpPr>
            <a:spLocks noGrp="1"/>
          </p:cNvSpPr>
          <p:nvPr>
            <p:ph sz="quarter" idx="15"/>
          </p:nvPr>
        </p:nvSpPr>
        <p:spPr>
          <a:xfrm>
            <a:off x="8595360" y="1731244"/>
            <a:ext cx="3108960" cy="4389120"/>
          </a:xfrm>
        </p:spPr>
        <p:txBody>
          <a:bodyPr/>
          <a:lstStyle/>
          <a:p>
            <a:pPr lvl="0"/>
            <a:r>
              <a:rPr lang="en-US"/>
              <a:t>Click to edit Master text styles</a:t>
            </a:r>
          </a:p>
        </p:txBody>
      </p:sp>
      <p:sp>
        <p:nvSpPr>
          <p:cNvPr id="5" name="Date Placeholder"/>
          <p:cNvSpPr>
            <a:spLocks noGrp="1"/>
          </p:cNvSpPr>
          <p:nvPr>
            <p:ph type="dt" sz="half" idx="10"/>
          </p:nvPr>
        </p:nvSpPr>
        <p:spPr>
          <a:xfrm>
            <a:off x="1554480" y="6311899"/>
            <a:ext cx="2103120" cy="365125"/>
          </a:xfrm>
        </p:spPr>
        <p:txBody>
          <a:bodyPr/>
          <a:lstStyle>
            <a:lvl1pPr algn="l">
              <a:defRPr>
                <a:solidFill>
                  <a:srgbClr val="022151"/>
                </a:solidFill>
              </a:defRPr>
            </a:lvl1pPr>
          </a:lstStyle>
          <a:p>
            <a:endParaRPr lang="en-US" dirty="0"/>
          </a:p>
        </p:txBody>
      </p:sp>
      <p:sp>
        <p:nvSpPr>
          <p:cNvPr id="6" name="Footer Placeholder"/>
          <p:cNvSpPr>
            <a:spLocks noGrp="1"/>
          </p:cNvSpPr>
          <p:nvPr>
            <p:ph type="ftr" sz="quarter" idx="11"/>
          </p:nvPr>
        </p:nvSpPr>
        <p:spPr>
          <a:xfrm>
            <a:off x="3840480" y="6309360"/>
            <a:ext cx="6766560" cy="365125"/>
          </a:xfrm>
        </p:spPr>
        <p:txBody>
          <a:bodyPr/>
          <a:lstStyle/>
          <a:p>
            <a:endParaRPr lang="en-US" dirty="0"/>
          </a:p>
        </p:txBody>
      </p:sp>
      <p:sp>
        <p:nvSpPr>
          <p:cNvPr id="7" name="Slide Number Placeholder"/>
          <p:cNvSpPr>
            <a:spLocks noGrp="1"/>
          </p:cNvSpPr>
          <p:nvPr>
            <p:ph type="sldNum" sz="quarter" idx="12"/>
          </p:nvPr>
        </p:nvSpPr>
        <p:spPr>
          <a:xfrm>
            <a:off x="10789920" y="6309360"/>
            <a:ext cx="914400" cy="365125"/>
          </a:xfrm>
        </p:spPr>
        <p:txBody>
          <a:bodyPr/>
          <a:lstStyle/>
          <a:p>
            <a:fld id="{3264D530-B60B-4A5A-91C0-C766C58A4783}" type="slidenum">
              <a:rPr lang="en-US" smtClean="0"/>
              <a:t>‹#›</a:t>
            </a:fld>
            <a:endParaRPr lang="en-US" dirty="0"/>
          </a:p>
        </p:txBody>
      </p:sp>
      <p:cxnSp>
        <p:nvCxnSpPr>
          <p:cNvPr id="10" name="Line"/>
          <p:cNvCxnSpPr/>
          <p:nvPr userDrawn="1"/>
        </p:nvCxnSpPr>
        <p:spPr>
          <a:xfrm flipV="1">
            <a:off x="2194560" y="1554480"/>
            <a:ext cx="9509760" cy="1788"/>
          </a:xfrm>
          <a:prstGeom prst="line">
            <a:avLst/>
          </a:prstGeom>
          <a:ln w="38100">
            <a:solidFill>
              <a:srgbClr val="FFC6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427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cNvSpPr>
            <a:spLocks noGrp="1"/>
          </p:cNvSpPr>
          <p:nvPr>
            <p:ph type="title"/>
          </p:nvPr>
        </p:nvSpPr>
        <p:spPr>
          <a:xfrm>
            <a:off x="1371600" y="274320"/>
            <a:ext cx="10332720" cy="1097280"/>
          </a:xfrm>
        </p:spPr>
        <p:txBody>
          <a:bodyPr/>
          <a:lstStyle>
            <a:lvl1pPr>
              <a:defRPr sz="3600" b="1">
                <a:solidFill>
                  <a:schemeClr val="tx2"/>
                </a:solidFill>
              </a:defRPr>
            </a:lvl1pPr>
          </a:lstStyle>
          <a:p>
            <a:r>
              <a:rPr lang="en-US"/>
              <a:t>Click to edit Master title style</a:t>
            </a:r>
            <a:endParaRPr lang="en-US" dirty="0"/>
          </a:p>
        </p:txBody>
      </p:sp>
      <p:sp>
        <p:nvSpPr>
          <p:cNvPr id="7" name="Chart Placeholder"/>
          <p:cNvSpPr>
            <a:spLocks noGrp="1"/>
          </p:cNvSpPr>
          <p:nvPr>
            <p:ph type="chart" sz="quarter" idx="13" hasCustomPrompt="1"/>
          </p:nvPr>
        </p:nvSpPr>
        <p:spPr>
          <a:xfrm>
            <a:off x="1371600" y="1463040"/>
            <a:ext cx="10332720" cy="4754880"/>
          </a:xfrm>
        </p:spPr>
        <p:txBody>
          <a:bodyPr anchor="ctr"/>
          <a:lstStyle>
            <a:lvl1pPr algn="ctr">
              <a:defRPr/>
            </a:lvl1pPr>
          </a:lstStyle>
          <a:p>
            <a:r>
              <a:rPr lang="en-US" dirty="0"/>
              <a:t> </a:t>
            </a:r>
          </a:p>
        </p:txBody>
      </p:sp>
      <p:sp>
        <p:nvSpPr>
          <p:cNvPr id="3" name="Date Placeholder"/>
          <p:cNvSpPr>
            <a:spLocks noGrp="1"/>
          </p:cNvSpPr>
          <p:nvPr>
            <p:ph type="dt" sz="half" idx="10"/>
          </p:nvPr>
        </p:nvSpPr>
        <p:spPr>
          <a:xfrm>
            <a:off x="1371600" y="6309360"/>
            <a:ext cx="2103120" cy="365125"/>
          </a:xfrm>
        </p:spPr>
        <p:txBody>
          <a:bodyPr/>
          <a:lstStyle/>
          <a:p>
            <a:endParaRPr lang="en-US" dirty="0"/>
          </a:p>
        </p:txBody>
      </p:sp>
      <p:sp>
        <p:nvSpPr>
          <p:cNvPr id="4" name="Footer Placeholder"/>
          <p:cNvSpPr>
            <a:spLocks noGrp="1"/>
          </p:cNvSpPr>
          <p:nvPr>
            <p:ph type="ftr" sz="quarter" idx="11"/>
          </p:nvPr>
        </p:nvSpPr>
        <p:spPr>
          <a:xfrm>
            <a:off x="3657600" y="6309360"/>
            <a:ext cx="6949440" cy="365125"/>
          </a:xfrm>
        </p:spPr>
        <p:txBody>
          <a:bodyPr/>
          <a:lstStyle/>
          <a:p>
            <a:endParaRPr lang="en-US" dirty="0"/>
          </a:p>
        </p:txBody>
      </p:sp>
      <p:sp>
        <p:nvSpPr>
          <p:cNvPr id="5" name="Slide Number Placeholder"/>
          <p:cNvSpPr>
            <a:spLocks noGrp="1"/>
          </p:cNvSpPr>
          <p:nvPr>
            <p:ph type="sldNum" sz="quarter" idx="12"/>
          </p:nvPr>
        </p:nvSpPr>
        <p:spPr>
          <a:xfrm>
            <a:off x="10789920" y="6309360"/>
            <a:ext cx="914400" cy="365125"/>
          </a:xfrm>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343257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Click to edit Master text styles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Verdana"/>
                <a:ea typeface="+mn-ea"/>
                <a:cs typeface="+mn-cs"/>
              </a:rPr>
              <a:t>Body text styles slides consist of Verdana (Body) font 24 pt. with 6 pt. space before and after paragraphs and single line spacing.</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7078584"/>
      </p:ext>
    </p:extLst>
  </p:cSld>
  <p:clrMap bg1="lt1" tx1="dk1" bg2="lt2" tx2="dk2" accent1="accent1" accent2="accent2" accent3="accent3" accent4="accent4" accent5="accent5" accent6="accent6" hlink="hlink" folHlink="folHlink"/>
  <p:sldLayoutIdLst>
    <p:sldLayoutId id="2147483702" r:id="rId1"/>
    <p:sldLayoutId id="2147483729" r:id="rId2"/>
    <p:sldLayoutId id="2147483722" r:id="rId3"/>
    <p:sldLayoutId id="2147483723" r:id="rId4"/>
    <p:sldLayoutId id="2147483704" r:id="rId5"/>
    <p:sldLayoutId id="2147483706" r:id="rId6"/>
    <p:sldLayoutId id="2147483718" r:id="rId7"/>
    <p:sldLayoutId id="2147483724" r:id="rId8"/>
    <p:sldLayoutId id="2147483716" r:id="rId9"/>
    <p:sldLayoutId id="2147483719" r:id="rId10"/>
    <p:sldLayoutId id="2147483720" r:id="rId11"/>
    <p:sldLayoutId id="2147483725" r:id="rId12"/>
    <p:sldLayoutId id="2147483726" r:id="rId13"/>
    <p:sldLayoutId id="2147483727" r:id="rId14"/>
    <p:sldLayoutId id="2147483728" r:id="rId15"/>
    <p:sldLayoutId id="2147483721" r:id="rId16"/>
    <p:sldLayoutId id="2147483710"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Bullet List Style - Click to edit Master text styles</a:t>
            </a:r>
          </a:p>
          <a:p>
            <a:pPr lvl="1"/>
            <a:r>
              <a:rPr lang="en-US" dirty="0"/>
              <a:t>Second level</a:t>
            </a:r>
          </a:p>
          <a:p>
            <a:pPr lvl="2"/>
            <a:r>
              <a:rPr lang="en-US" dirty="0"/>
              <a:t>Third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9303750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228600" algn="l" defTabSz="914400" rtl="0" eaLnBrk="1" latinLnBrk="0" hangingPunct="1">
        <a:lnSpc>
          <a:spcPct val="100000"/>
        </a:lnSpc>
        <a:spcBef>
          <a:spcPts val="600"/>
        </a:spcBef>
        <a:spcAft>
          <a:spcPts val="600"/>
        </a:spcAft>
        <a:buFont typeface="Verdana" panose="020B060403050404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SzPct val="85000"/>
        <a:buFont typeface="Wingdings 3" panose="05040102010807070707" pitchFamily="18" charset="2"/>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spcAft>
          <a:spcPts val="600"/>
        </a:spcAft>
        <a:buSzPct val="85000"/>
        <a:buFont typeface="Aleo" panose="00000500000000000000" pitchFamily="2" charset="0"/>
        <a:buChar char="◊"/>
        <a:defRPr sz="24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274320"/>
            <a:ext cx="11247120" cy="13716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p:cNvSpPr>
            <a:spLocks noGrp="1"/>
          </p:cNvSpPr>
          <p:nvPr>
            <p:ph type="body" idx="1"/>
          </p:nvPr>
        </p:nvSpPr>
        <p:spPr>
          <a:xfrm>
            <a:off x="457200" y="1825625"/>
            <a:ext cx="11247120" cy="4389120"/>
          </a:xfrm>
          <a:prstGeom prst="rect">
            <a:avLst/>
          </a:prstGeom>
        </p:spPr>
        <p:txBody>
          <a:bodyPr vert="horz" lIns="91440" tIns="45720" rIns="91440" bIns="45720" rtlCol="0">
            <a:noAutofit/>
          </a:bodyPr>
          <a:lstStyle/>
          <a:p>
            <a:pPr lvl="0"/>
            <a:r>
              <a:rPr lang="en-US" dirty="0"/>
              <a:t>Numbered List Style -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p:cNvSpPr>
            <a:spLocks noGrp="1"/>
          </p:cNvSpPr>
          <p:nvPr>
            <p:ph type="dt" sz="half" idx="2"/>
          </p:nvPr>
        </p:nvSpPr>
        <p:spPr>
          <a:xfrm>
            <a:off x="457200" y="6311899"/>
            <a:ext cx="2103120" cy="365125"/>
          </a:xfrm>
          <a:prstGeom prst="rect">
            <a:avLst/>
          </a:prstGeom>
        </p:spPr>
        <p:txBody>
          <a:bodyPr vert="horz" lIns="91440" tIns="45720" rIns="91440" bIns="45720" rtlCol="0" anchor="ctr"/>
          <a:lstStyle>
            <a:lvl1pPr algn="l">
              <a:defRPr sz="1200">
                <a:solidFill>
                  <a:srgbClr val="022151"/>
                </a:solidFill>
              </a:defRPr>
            </a:lvl1pPr>
          </a:lstStyle>
          <a:p>
            <a:endParaRPr lang="en-US" dirty="0"/>
          </a:p>
        </p:txBody>
      </p:sp>
      <p:sp>
        <p:nvSpPr>
          <p:cNvPr id="5" name="Footer Placeholder"/>
          <p:cNvSpPr>
            <a:spLocks noGrp="1"/>
          </p:cNvSpPr>
          <p:nvPr>
            <p:ph type="ftr" sz="quarter" idx="3"/>
          </p:nvPr>
        </p:nvSpPr>
        <p:spPr>
          <a:xfrm>
            <a:off x="2743200" y="6309360"/>
            <a:ext cx="7863840" cy="365125"/>
          </a:xfrm>
          <a:prstGeom prst="rect">
            <a:avLst/>
          </a:prstGeom>
        </p:spPr>
        <p:txBody>
          <a:bodyPr vert="horz" lIns="91440" tIns="45720" rIns="91440" bIns="45720" rtlCol="0" anchor="ctr"/>
          <a:lstStyle>
            <a:lvl1pPr algn="ctr">
              <a:defRPr sz="1200">
                <a:solidFill>
                  <a:srgbClr val="022151"/>
                </a:solidFill>
              </a:defRPr>
            </a:lvl1pPr>
          </a:lstStyle>
          <a:p>
            <a:endParaRPr lang="en-US" dirty="0"/>
          </a:p>
        </p:txBody>
      </p:sp>
      <p:sp>
        <p:nvSpPr>
          <p:cNvPr id="6" name="Slide Number Placeholder"/>
          <p:cNvSpPr>
            <a:spLocks noGrp="1"/>
          </p:cNvSpPr>
          <p:nvPr>
            <p:ph type="sldNum" sz="quarter" idx="4"/>
          </p:nvPr>
        </p:nvSpPr>
        <p:spPr>
          <a:xfrm>
            <a:off x="10789920" y="6309360"/>
            <a:ext cx="914400" cy="365125"/>
          </a:xfrm>
          <a:prstGeom prst="rect">
            <a:avLst/>
          </a:prstGeom>
        </p:spPr>
        <p:txBody>
          <a:bodyPr vert="horz" lIns="91440" tIns="45720" rIns="91440" bIns="45720" rtlCol="0" anchor="ctr"/>
          <a:lstStyle>
            <a:lvl1pPr algn="r">
              <a:defRPr sz="1200" baseline="0">
                <a:solidFill>
                  <a:srgbClr val="022151"/>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22698965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hdr="0"/>
  <p:txStyles>
    <p:titleStyle>
      <a:lvl1pPr algn="l" defTabSz="914400" rtl="0" eaLnBrk="1" latinLnBrk="0" hangingPunct="1">
        <a:lnSpc>
          <a:spcPct val="100000"/>
        </a:lnSpc>
        <a:spcBef>
          <a:spcPct val="0"/>
        </a:spcBef>
        <a:buNone/>
        <a:defRPr sz="3600" b="1" kern="1200">
          <a:solidFill>
            <a:schemeClr val="tx2"/>
          </a:solidFill>
          <a:latin typeface="Rockwell" panose="02060603020205020403" pitchFamily="18" charset="0"/>
          <a:ea typeface="+mj-ea"/>
          <a:cs typeface="+mj-cs"/>
        </a:defRPr>
      </a:lvl1pPr>
    </p:titleStyle>
    <p:bodyStyle>
      <a:lvl1pPr marL="457200" indent="-365760" algn="l" defTabSz="914400" rtl="0" eaLnBrk="1" latinLnBrk="0" hangingPunct="1">
        <a:lnSpc>
          <a:spcPct val="100000"/>
        </a:lnSpc>
        <a:spcBef>
          <a:spcPts val="600"/>
        </a:spcBef>
        <a:spcAft>
          <a:spcPts val="600"/>
        </a:spcAft>
        <a:buFont typeface="+mj-lt"/>
        <a:buAutoNum type="arabicPeriod"/>
        <a:defRPr sz="2400" kern="1200">
          <a:solidFill>
            <a:schemeClr val="tx1"/>
          </a:solidFill>
          <a:latin typeface="+mn-lt"/>
          <a:ea typeface="+mn-ea"/>
          <a:cs typeface="+mn-cs"/>
        </a:defRPr>
      </a:lvl1pPr>
      <a:lvl2pPr marL="822960" indent="-365760" algn="l" defTabSz="914400" rtl="0" eaLnBrk="1" latinLnBrk="0" hangingPunct="1">
        <a:lnSpc>
          <a:spcPct val="100000"/>
        </a:lnSpc>
        <a:spcBef>
          <a:spcPts val="600"/>
        </a:spcBef>
        <a:spcAft>
          <a:spcPts val="600"/>
        </a:spcAft>
        <a:buFont typeface="+mj-lt"/>
        <a:buAutoNum type="alphaUcPeriod"/>
        <a:defRPr sz="2400" kern="1200">
          <a:solidFill>
            <a:schemeClr val="tx1"/>
          </a:solidFill>
          <a:latin typeface="+mn-lt"/>
          <a:ea typeface="+mn-ea"/>
          <a:cs typeface="+mn-cs"/>
        </a:defRPr>
      </a:lvl2pPr>
      <a:lvl3pPr marL="1188720" indent="-365760" algn="l" defTabSz="914400" rtl="0" eaLnBrk="1" latinLnBrk="0" hangingPunct="1">
        <a:lnSpc>
          <a:spcPct val="100000"/>
        </a:lnSpc>
        <a:spcBef>
          <a:spcPts val="600"/>
        </a:spcBef>
        <a:spcAft>
          <a:spcPts val="600"/>
        </a:spcAft>
        <a:buFont typeface="+mj-lt"/>
        <a:buAutoNum type="alphaLcPeriod"/>
        <a:defRPr sz="2400" kern="1200">
          <a:solidFill>
            <a:schemeClr val="tx1"/>
          </a:solidFill>
          <a:latin typeface="+mn-lt"/>
          <a:ea typeface="+mn-ea"/>
          <a:cs typeface="+mn-cs"/>
        </a:defRPr>
      </a:lvl3pPr>
      <a:lvl4pPr marL="1554480" indent="-365760" algn="l" defTabSz="914400" rtl="0" eaLnBrk="1" latinLnBrk="0" hangingPunct="1">
        <a:lnSpc>
          <a:spcPct val="100000"/>
        </a:lnSpc>
        <a:spcBef>
          <a:spcPts val="600"/>
        </a:spcBef>
        <a:spcAft>
          <a:spcPts val="600"/>
        </a:spcAft>
        <a:buFont typeface="+mj-lt"/>
        <a:buAutoNum type="arabicParenR"/>
        <a:defRPr sz="2400" kern="1200">
          <a:solidFill>
            <a:schemeClr val="tx1"/>
          </a:solidFill>
          <a:latin typeface="+mn-lt"/>
          <a:ea typeface="+mn-ea"/>
          <a:cs typeface="+mn-cs"/>
        </a:defRPr>
      </a:lvl4pPr>
      <a:lvl5pPr marL="1920240" indent="-365760" algn="l" defTabSz="914400" rtl="0" eaLnBrk="1" latinLnBrk="0" hangingPunct="1">
        <a:lnSpc>
          <a:spcPct val="100000"/>
        </a:lnSpc>
        <a:spcBef>
          <a:spcPts val="600"/>
        </a:spcBef>
        <a:spcAft>
          <a:spcPts val="600"/>
        </a:spcAft>
        <a:buFont typeface="+mj-lt"/>
        <a:buAutoNum type="alphaLcParen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hyperlink" Target="http://www.pngall.com/community-png/download/2445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hhs.texas.gov/sites/default/files/documents/services/mental-health-substance-use/local-mental-health-authority-service-areas.pdf" TargetMode="External"/><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hs.texas.gov/sites/default/files/documents/trr-um-guidelines-child.pdf" TargetMode="External"/><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hyperlink" Target="https://etss.hhs.texas.gov/t/IDDBHS-ODS/views/MHFA-OW-MAP/Introduction_1?%3Aembed=y&amp;%3Aiid=1&amp;%3AisGuestRedirectFromVizportal=y" TargetMode="Externa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hyperlink" Target="https://tea.texas.gov/about-tea/other-services/education-service-centers/education-service-centers-map"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hyperlink" Target="https://resources.hhs.texas.gov/pages/find-services"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hyperlink" Target="mailto:Childrens_MH@hhs.texas.gov"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hyperlink" Target="mailto:MentalHealthFirstAid@hhsc.state.tx.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statutes.capitol.texas.gov/Docs/GV/htm/GV.531.htm#G-1" TargetMode="External"/><Relationship Id="rId2" Type="http://schemas.openxmlformats.org/officeDocument/2006/relationships/hyperlink" Target="https://statutes.capitol.texas.gov/Docs/GV/htm/GV.531.htm"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ctrTitle"/>
          </p:nvPr>
        </p:nvSpPr>
        <p:spPr/>
        <p:txBody>
          <a:bodyPr/>
          <a:lstStyle/>
          <a:p>
            <a:pPr algn="ctr"/>
            <a:r>
              <a:rPr lang="en-US" sz="4400" dirty="0">
                <a:latin typeface="+mj-lt"/>
              </a:rPr>
              <a:t>A Framework and Resources</a:t>
            </a:r>
            <a:r>
              <a:rPr lang="en-US" sz="4400" dirty="0">
                <a:solidFill>
                  <a:schemeClr val="tx1"/>
                </a:solidFill>
                <a:latin typeface="+mj-lt"/>
              </a:rPr>
              <a:t>:</a:t>
            </a:r>
            <a:r>
              <a:rPr lang="en-US" sz="4400" dirty="0">
                <a:latin typeface="+mj-lt"/>
              </a:rPr>
              <a:t> Strengthening School Mental Health</a:t>
            </a:r>
          </a:p>
        </p:txBody>
      </p:sp>
      <p:sp>
        <p:nvSpPr>
          <p:cNvPr id="6" name="Subtitle"/>
          <p:cNvSpPr>
            <a:spLocks noGrp="1"/>
          </p:cNvSpPr>
          <p:nvPr>
            <p:ph type="subTitle" idx="1"/>
          </p:nvPr>
        </p:nvSpPr>
        <p:spPr>
          <a:xfrm>
            <a:off x="1554480" y="4852026"/>
            <a:ext cx="9144000" cy="1188720"/>
          </a:xfrm>
        </p:spPr>
        <p:txBody>
          <a:bodyPr/>
          <a:lstStyle/>
          <a:p>
            <a:pPr>
              <a:spcAft>
                <a:spcPts val="0"/>
              </a:spcAft>
            </a:pPr>
            <a:r>
              <a:rPr lang="en-US" sz="1600" dirty="0"/>
              <a:t>Sarah </a:t>
            </a:r>
            <a:r>
              <a:rPr lang="en-US" sz="1600" dirty="0" err="1"/>
              <a:t>Fiorenza</a:t>
            </a:r>
            <a:r>
              <a:rPr lang="en-US" sz="1600" dirty="0"/>
              <a:t>, System of Care Director; Yvonne Rivas, Children's Mental Health Services Program Specialist; and Jondell Lafont-Garcia, Mental Health First Aid Coordinator​</a:t>
            </a:r>
          </a:p>
          <a:p>
            <a:pPr>
              <a:spcAft>
                <a:spcPts val="0"/>
              </a:spcAft>
            </a:pPr>
            <a:r>
              <a:rPr lang="en-US" sz="1600" dirty="0"/>
              <a:t>Behavioral Health Services​</a:t>
            </a:r>
          </a:p>
          <a:p>
            <a:pPr>
              <a:spcAft>
                <a:spcPts val="0"/>
              </a:spcAft>
            </a:pPr>
            <a:r>
              <a:rPr lang="en-US" sz="1600" dirty="0"/>
              <a:t>Texas Health and Human Services​</a:t>
            </a:r>
          </a:p>
          <a:p>
            <a:pPr>
              <a:spcBef>
                <a:spcPts val="1200"/>
              </a:spcBef>
              <a:spcAft>
                <a:spcPts val="0"/>
              </a:spcAft>
            </a:pPr>
            <a:r>
              <a:rPr lang="en-US" sz="1600" dirty="0"/>
              <a:t>March 13, 2025</a:t>
            </a:r>
          </a:p>
        </p:txBody>
      </p:sp>
    </p:spTree>
    <p:extLst>
      <p:ext uri="{BB962C8B-B14F-4D97-AF65-F5344CB8AC3E}">
        <p14:creationId xmlns:p14="http://schemas.microsoft.com/office/powerpoint/2010/main" val="327954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5B92-51E7-3440-7711-98EAF60C1FB7}"/>
              </a:ext>
            </a:extLst>
          </p:cNvPr>
          <p:cNvSpPr>
            <a:spLocks noGrp="1"/>
          </p:cNvSpPr>
          <p:nvPr>
            <p:ph type="title"/>
          </p:nvPr>
        </p:nvSpPr>
        <p:spPr/>
        <p:txBody>
          <a:bodyPr/>
          <a:lstStyle/>
          <a:p>
            <a:pPr algn="ctr"/>
            <a:r>
              <a:rPr lang="en-US" sz="4000" dirty="0">
                <a:latin typeface="+mj-lt"/>
              </a:rPr>
              <a:t>Advancing the System of Care (3 of 3)</a:t>
            </a:r>
            <a:endParaRPr lang="en-US" sz="4000" b="0" dirty="0">
              <a:latin typeface="+mj-lt"/>
            </a:endParaRPr>
          </a:p>
        </p:txBody>
      </p:sp>
      <p:sp>
        <p:nvSpPr>
          <p:cNvPr id="4" name="TextBox 3">
            <a:extLst>
              <a:ext uri="{FF2B5EF4-FFF2-40B4-BE49-F238E27FC236}">
                <a16:creationId xmlns:a16="http://schemas.microsoft.com/office/drawing/2014/main" id="{296065FC-F705-24D1-C086-87D378ADC95A}"/>
              </a:ext>
            </a:extLst>
          </p:cNvPr>
          <p:cNvSpPr txBox="1"/>
          <p:nvPr/>
        </p:nvSpPr>
        <p:spPr>
          <a:xfrm>
            <a:off x="1789560" y="1371600"/>
            <a:ext cx="67535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solidFill>
                <a:latin typeface="Rockwell"/>
              </a:rPr>
              <a:t>Peer Support Services in Schools</a:t>
            </a:r>
            <a:r>
              <a:rPr lang="en-US" sz="2800" dirty="0">
                <a:solidFill>
                  <a:schemeClr val="accent1"/>
                </a:solidFill>
                <a:latin typeface="Rockwell"/>
              </a:rPr>
              <a:t>​</a:t>
            </a:r>
            <a:endParaRPr lang="en-US" sz="2800" dirty="0">
              <a:solidFill>
                <a:schemeClr val="accent1"/>
              </a:solidFill>
            </a:endParaRPr>
          </a:p>
        </p:txBody>
      </p:sp>
      <p:sp>
        <p:nvSpPr>
          <p:cNvPr id="245" name="Content Placeholder 244">
            <a:extLst>
              <a:ext uri="{FF2B5EF4-FFF2-40B4-BE49-F238E27FC236}">
                <a16:creationId xmlns:a16="http://schemas.microsoft.com/office/drawing/2014/main" id="{E17347E0-F377-91CD-BA36-870BCAAA2E75}"/>
              </a:ext>
            </a:extLst>
          </p:cNvPr>
          <p:cNvSpPr>
            <a:spLocks noGrp="1"/>
          </p:cNvSpPr>
          <p:nvPr>
            <p:ph sz="quarter" idx="13"/>
          </p:nvPr>
        </p:nvSpPr>
        <p:spPr>
          <a:xfrm>
            <a:off x="1430094" y="2016034"/>
            <a:ext cx="5029200" cy="4572000"/>
          </a:xfrm>
        </p:spPr>
        <p:txBody>
          <a:bodyPr vert="horz" lIns="91440" tIns="45720" rIns="91440" bIns="45720" rtlCol="0" anchor="t">
            <a:noAutofit/>
          </a:bodyPr>
          <a:lstStyle/>
          <a:p>
            <a:pPr marL="0" indent="0">
              <a:lnSpc>
                <a:spcPct val="100000"/>
              </a:lnSpc>
              <a:spcBef>
                <a:spcPts val="0"/>
              </a:spcBef>
              <a:buNone/>
            </a:pPr>
            <a:r>
              <a:rPr lang="en-US" sz="1800" b="1" u="sng" dirty="0">
                <a:latin typeface="Verdana"/>
                <a:ea typeface="Calibri"/>
                <a:cs typeface="Calibri"/>
              </a:rPr>
              <a:t>Certified Family Partner</a:t>
            </a:r>
            <a:r>
              <a:rPr lang="en-US" sz="1800" b="1" dirty="0">
                <a:latin typeface="Verdana"/>
                <a:ea typeface="Calibri"/>
                <a:cs typeface="Calibri"/>
              </a:rPr>
              <a:t>:</a:t>
            </a:r>
            <a:endParaRPr lang="en-US" sz="1800" dirty="0">
              <a:latin typeface="Verdana"/>
              <a:ea typeface="Calibri"/>
              <a:cs typeface="Calibri"/>
            </a:endParaRPr>
          </a:p>
          <a:p>
            <a:pPr marL="285750" indent="-285750">
              <a:spcBef>
                <a:spcPts val="0"/>
              </a:spcBef>
            </a:pPr>
            <a:r>
              <a:rPr lang="en-US" sz="1800" dirty="0">
                <a:latin typeface="Verdana"/>
                <a:ea typeface="Calibri"/>
                <a:cs typeface="Calibri"/>
              </a:rPr>
              <a:t>Connect directly with caregivers in the community.</a:t>
            </a:r>
          </a:p>
          <a:p>
            <a:pPr marL="285750" indent="-285750">
              <a:spcBef>
                <a:spcPts val="0"/>
              </a:spcBef>
            </a:pPr>
            <a:r>
              <a:rPr lang="en-US" sz="1800" dirty="0">
                <a:latin typeface="Verdana"/>
                <a:ea typeface="Calibri"/>
                <a:cs typeface="Calibri"/>
              </a:rPr>
              <a:t>Encourage school-to-home collaboration. </a:t>
            </a:r>
            <a:endParaRPr lang="en-US" sz="1800" dirty="0"/>
          </a:p>
          <a:p>
            <a:pPr marL="285750" indent="-285750">
              <a:spcBef>
                <a:spcPts val="0"/>
              </a:spcBef>
            </a:pPr>
            <a:r>
              <a:rPr lang="en-US" sz="1800" dirty="0">
                <a:latin typeface="Verdana"/>
                <a:ea typeface="Calibri"/>
                <a:cs typeface="Calibri"/>
              </a:rPr>
              <a:t>Contribute to meet families' basic needs through resource connection.</a:t>
            </a:r>
            <a:endParaRPr lang="en-US" sz="1800" dirty="0">
              <a:latin typeface="Verdana"/>
              <a:ea typeface="Verdana"/>
              <a:cs typeface="Calibri"/>
            </a:endParaRPr>
          </a:p>
          <a:p>
            <a:pPr marL="285750" indent="-285750">
              <a:spcBef>
                <a:spcPts val="0"/>
              </a:spcBef>
            </a:pPr>
            <a:r>
              <a:rPr lang="en-US" sz="1800" dirty="0">
                <a:latin typeface="Verdana"/>
                <a:ea typeface="Calibri"/>
                <a:cs typeface="Calibri"/>
              </a:rPr>
              <a:t>Lead to lower rates of mobility for families.</a:t>
            </a:r>
            <a:endParaRPr lang="en-US" sz="1800" dirty="0">
              <a:latin typeface="Verdana"/>
              <a:ea typeface="Verdana"/>
              <a:cs typeface="Calibri"/>
            </a:endParaRPr>
          </a:p>
          <a:p>
            <a:pPr marL="285750" indent="-285750">
              <a:spcBef>
                <a:spcPts val="0"/>
              </a:spcBef>
            </a:pPr>
            <a:r>
              <a:rPr lang="en-US" sz="1800" dirty="0">
                <a:latin typeface="Verdana"/>
                <a:ea typeface="Calibri"/>
                <a:cs typeface="Calibri"/>
              </a:rPr>
              <a:t>Increase engagement in mental health services for children.</a:t>
            </a:r>
            <a:endParaRPr lang="en-US" sz="1800" dirty="0">
              <a:latin typeface="Verdana"/>
              <a:ea typeface="Verdana"/>
              <a:cs typeface="Calibri"/>
            </a:endParaRPr>
          </a:p>
          <a:p>
            <a:pPr marL="285750" indent="-285750">
              <a:spcBef>
                <a:spcPts val="0"/>
              </a:spcBef>
            </a:pPr>
            <a:r>
              <a:rPr lang="en-US" sz="1800" dirty="0">
                <a:latin typeface="Verdana"/>
                <a:ea typeface="Calibri"/>
                <a:cs typeface="Calibri"/>
              </a:rPr>
              <a:t>Decrease removal of students from the  classroom.</a:t>
            </a:r>
            <a:endParaRPr lang="en-US" sz="1800" dirty="0">
              <a:latin typeface="Verdana"/>
              <a:ea typeface="Verdana"/>
              <a:cs typeface="Calibri"/>
            </a:endParaRPr>
          </a:p>
          <a:p>
            <a:pPr marL="285750" indent="-285750">
              <a:spcBef>
                <a:spcPts val="0"/>
              </a:spcBef>
            </a:pPr>
            <a:r>
              <a:rPr lang="en-US" sz="1800" dirty="0">
                <a:latin typeface="Verdana"/>
                <a:ea typeface="Calibri"/>
                <a:cs typeface="Calibri"/>
              </a:rPr>
              <a:t>Increase capacity for school staff.</a:t>
            </a:r>
            <a:endParaRPr lang="en-US" sz="1800" dirty="0">
              <a:latin typeface="Verdana"/>
              <a:ea typeface="Verdana"/>
              <a:cs typeface="Calibri"/>
            </a:endParaRPr>
          </a:p>
        </p:txBody>
      </p:sp>
      <p:sp>
        <p:nvSpPr>
          <p:cNvPr id="5" name="Content Placeholder 4">
            <a:extLst>
              <a:ext uri="{FF2B5EF4-FFF2-40B4-BE49-F238E27FC236}">
                <a16:creationId xmlns:a16="http://schemas.microsoft.com/office/drawing/2014/main" id="{CA4E2E22-8977-ED83-84C5-1A2C0DD317E3}"/>
              </a:ext>
            </a:extLst>
          </p:cNvPr>
          <p:cNvSpPr>
            <a:spLocks noGrp="1"/>
          </p:cNvSpPr>
          <p:nvPr>
            <p:ph sz="quarter" idx="14"/>
          </p:nvPr>
        </p:nvSpPr>
        <p:spPr>
          <a:xfrm>
            <a:off x="6675120" y="2016034"/>
            <a:ext cx="5029200" cy="4572000"/>
          </a:xfrm>
        </p:spPr>
        <p:txBody>
          <a:bodyPr/>
          <a:lstStyle/>
          <a:p>
            <a:pPr marL="228600" indent="0">
              <a:buNone/>
            </a:pPr>
            <a:r>
              <a:rPr lang="en-US" sz="1800" b="1" u="sng" dirty="0">
                <a:latin typeface="Verdana"/>
                <a:ea typeface="Calibri"/>
                <a:cs typeface="Calibri"/>
              </a:rPr>
              <a:t>Youth Peer Support Specialist</a:t>
            </a:r>
            <a:r>
              <a:rPr lang="en-US" sz="1800" b="1" dirty="0">
                <a:latin typeface="Verdana"/>
                <a:ea typeface="Calibri"/>
                <a:cs typeface="Calibri"/>
              </a:rPr>
              <a:t>:</a:t>
            </a:r>
          </a:p>
          <a:p>
            <a:r>
              <a:rPr lang="en-US" sz="1800" dirty="0">
                <a:latin typeface="Verdana"/>
                <a:ea typeface="Calibri"/>
                <a:cs typeface="Calibri"/>
              </a:rPr>
              <a:t>Connect directly with youth to provide peer-to-peer support on campus.</a:t>
            </a:r>
          </a:p>
          <a:p>
            <a:r>
              <a:rPr lang="en-US" sz="1800" dirty="0">
                <a:latin typeface="Verdana"/>
                <a:ea typeface="Calibri"/>
                <a:cs typeface="Calibri"/>
              </a:rPr>
              <a:t>Support students to better understand mental health.</a:t>
            </a:r>
          </a:p>
          <a:p>
            <a:r>
              <a:rPr lang="en-US" sz="1800" dirty="0">
                <a:latin typeface="Verdana"/>
                <a:ea typeface="Calibri"/>
                <a:cs typeface="Calibri"/>
              </a:rPr>
              <a:t>Assist students to increase resilience.</a:t>
            </a:r>
          </a:p>
          <a:p>
            <a:r>
              <a:rPr lang="en-US" sz="1800" dirty="0">
                <a:latin typeface="Verdana"/>
                <a:ea typeface="Calibri"/>
                <a:cs typeface="Calibri"/>
              </a:rPr>
              <a:t>Increase student’s feeling of connectedness and belonging at school.</a:t>
            </a:r>
          </a:p>
          <a:p>
            <a:r>
              <a:rPr lang="en-US" sz="1800" dirty="0">
                <a:latin typeface="Verdana"/>
                <a:ea typeface="Calibri"/>
                <a:cs typeface="Calibri"/>
              </a:rPr>
              <a:t>Contribute to a positive campus culture and feeling of school safety.</a:t>
            </a:r>
          </a:p>
          <a:p>
            <a:r>
              <a:rPr lang="en-US" sz="1800" dirty="0">
                <a:latin typeface="Verdana"/>
                <a:ea typeface="Calibri"/>
                <a:cs typeface="Calibri"/>
              </a:rPr>
              <a:t>Increase capacity of campus staff.</a:t>
            </a:r>
          </a:p>
        </p:txBody>
      </p:sp>
      <p:sp>
        <p:nvSpPr>
          <p:cNvPr id="6" name="Slide Number Placeholder 5">
            <a:extLst>
              <a:ext uri="{FF2B5EF4-FFF2-40B4-BE49-F238E27FC236}">
                <a16:creationId xmlns:a16="http://schemas.microsoft.com/office/drawing/2014/main" id="{83DAF809-883C-A5B5-5B49-B58202FEF0EB}"/>
              </a:ext>
            </a:extLst>
          </p:cNvPr>
          <p:cNvSpPr>
            <a:spLocks noGrp="1"/>
          </p:cNvSpPr>
          <p:nvPr>
            <p:ph type="sldNum" sz="quarter" idx="12"/>
          </p:nvPr>
        </p:nvSpPr>
        <p:spPr/>
        <p:txBody>
          <a:bodyPr/>
          <a:lstStyle/>
          <a:p>
            <a:fld id="{3264D530-B60B-4A5A-91C0-C766C58A4783}" type="slidenum">
              <a:rPr lang="en-US" smtClean="0"/>
              <a:t>10</a:t>
            </a:fld>
            <a:endParaRPr lang="en-US" dirty="0"/>
          </a:p>
        </p:txBody>
      </p:sp>
    </p:spTree>
    <p:extLst>
      <p:ext uri="{BB962C8B-B14F-4D97-AF65-F5344CB8AC3E}">
        <p14:creationId xmlns:p14="http://schemas.microsoft.com/office/powerpoint/2010/main" val="178043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3D15-BF2A-0322-8667-7E066A35753C}"/>
              </a:ext>
            </a:extLst>
          </p:cNvPr>
          <p:cNvSpPr>
            <a:spLocks noGrp="1"/>
          </p:cNvSpPr>
          <p:nvPr>
            <p:ph type="title"/>
          </p:nvPr>
        </p:nvSpPr>
        <p:spPr/>
        <p:txBody>
          <a:bodyPr/>
          <a:lstStyle/>
          <a:p>
            <a:pPr algn="ctr"/>
            <a:r>
              <a:rPr lang="en-US" sz="4400" dirty="0">
                <a:latin typeface="+mj-lt"/>
              </a:rPr>
              <a:t>Mental Health Awareness</a:t>
            </a:r>
            <a:endParaRPr lang="en-US" sz="4400" dirty="0"/>
          </a:p>
        </p:txBody>
      </p:sp>
      <p:pic>
        <p:nvPicPr>
          <p:cNvPr id="7" name="Content Placeholder 6" descr="Thrive Fest logo that reads &quot;A Showcase Celebrating Youth Well-Being&quot;.">
            <a:extLst>
              <a:ext uri="{FF2B5EF4-FFF2-40B4-BE49-F238E27FC236}">
                <a16:creationId xmlns:a16="http://schemas.microsoft.com/office/drawing/2014/main" id="{19908FE7-4C1E-0F01-1ED1-6556C4C47CE3}"/>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07689" y="1713506"/>
            <a:ext cx="2306415" cy="2461754"/>
          </a:xfrm>
          <a:prstGeom prst="rect">
            <a:avLst/>
          </a:prstGeom>
        </p:spPr>
      </p:pic>
      <p:sp>
        <p:nvSpPr>
          <p:cNvPr id="10" name="TextBox 9">
            <a:extLst>
              <a:ext uri="{FF2B5EF4-FFF2-40B4-BE49-F238E27FC236}">
                <a16:creationId xmlns:a16="http://schemas.microsoft.com/office/drawing/2014/main" id="{5362C08C-B762-7365-1E27-7CBA9B857D70}"/>
              </a:ext>
            </a:extLst>
          </p:cNvPr>
          <p:cNvSpPr txBox="1"/>
          <p:nvPr/>
        </p:nvSpPr>
        <p:spPr>
          <a:xfrm>
            <a:off x="5464568" y="2186367"/>
            <a:ext cx="6096000" cy="1508105"/>
          </a:xfrm>
          <a:prstGeom prst="rect">
            <a:avLst/>
          </a:prstGeom>
          <a:noFill/>
        </p:spPr>
        <p:txBody>
          <a:bodyPr wrap="square" lIns="91440" tIns="45720" rIns="91440" bIns="45720" anchor="t">
            <a:spAutoFit/>
          </a:bodyPr>
          <a:lstStyle/>
          <a:p>
            <a:r>
              <a:rPr lang="en-US" sz="2000" b="1" dirty="0"/>
              <a:t>Children’s Mental Health Acceptance Day</a:t>
            </a:r>
            <a:endParaRPr lang="en-US" sz="2000" b="0" i="0" dirty="0">
              <a:effectLst/>
              <a:ea typeface="Verdana"/>
            </a:endParaRPr>
          </a:p>
          <a:p>
            <a:pPr marL="285750" indent="-285750">
              <a:buFont typeface="Arial" panose="020B0604020202020204" pitchFamily="34" charset="0"/>
              <a:buChar char="•"/>
            </a:pPr>
            <a:r>
              <a:rPr lang="en-US" b="0" i="0" dirty="0">
                <a:effectLst/>
              </a:rPr>
              <a:t>Annual event hosted by Texas System of Care aimed to reduce harmful attitudes that prevent people from seeking help while creating a space to speak openly about mental health. </a:t>
            </a:r>
            <a:endParaRPr lang="en-US" dirty="0">
              <a:ea typeface="Verdana"/>
            </a:endParaRPr>
          </a:p>
        </p:txBody>
      </p:sp>
      <p:sp>
        <p:nvSpPr>
          <p:cNvPr id="13" name="TextBox 12">
            <a:extLst>
              <a:ext uri="{FF2B5EF4-FFF2-40B4-BE49-F238E27FC236}">
                <a16:creationId xmlns:a16="http://schemas.microsoft.com/office/drawing/2014/main" id="{B876AF83-D036-6CE2-2F7C-8D6BB941F964}"/>
              </a:ext>
            </a:extLst>
          </p:cNvPr>
          <p:cNvSpPr txBox="1"/>
          <p:nvPr/>
        </p:nvSpPr>
        <p:spPr>
          <a:xfrm>
            <a:off x="2263476" y="4173278"/>
            <a:ext cx="6346926" cy="400110"/>
          </a:xfrm>
          <a:prstGeom prst="rect">
            <a:avLst/>
          </a:prstGeom>
          <a:noFill/>
        </p:spPr>
        <p:txBody>
          <a:bodyPr wrap="square" lIns="91440" tIns="45720" rIns="91440" bIns="45720" anchor="t">
            <a:spAutoFit/>
          </a:bodyPr>
          <a:lstStyle/>
          <a:p>
            <a:r>
              <a:rPr lang="en-US" sz="2000" b="1" dirty="0"/>
              <a:t>Texas Mental Health Creative Arts Contest</a:t>
            </a:r>
            <a:endParaRPr lang="en-US" sz="2000" b="1" dirty="0">
              <a:ea typeface="Verdana"/>
            </a:endParaRPr>
          </a:p>
        </p:txBody>
      </p:sp>
      <p:sp>
        <p:nvSpPr>
          <p:cNvPr id="12" name="TextBox 11">
            <a:extLst>
              <a:ext uri="{FF2B5EF4-FFF2-40B4-BE49-F238E27FC236}">
                <a16:creationId xmlns:a16="http://schemas.microsoft.com/office/drawing/2014/main" id="{7802B22D-01E5-DD7C-8767-34360094169E}"/>
              </a:ext>
            </a:extLst>
          </p:cNvPr>
          <p:cNvSpPr txBox="1"/>
          <p:nvPr/>
        </p:nvSpPr>
        <p:spPr>
          <a:xfrm>
            <a:off x="2297344" y="4508849"/>
            <a:ext cx="6096000" cy="175432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800" dirty="0"/>
              <a:t>Partnership between HHSC, Texas System of Care and TIEMH to </a:t>
            </a:r>
            <a:r>
              <a:rPr lang="en-US" sz="1800" b="0" i="0" dirty="0">
                <a:effectLst/>
              </a:rPr>
              <a:t>educate people about how common mental illnesses are and to encourage Texans to seek help when they need it.</a:t>
            </a:r>
            <a:endParaRPr lang="en-US" sz="1800" b="0" i="0" dirty="0">
              <a:effectLst/>
              <a:ea typeface="Verdana"/>
            </a:endParaRPr>
          </a:p>
          <a:p>
            <a:pPr marL="285750" indent="-285750">
              <a:buFont typeface="Arial" panose="020B0604020202020204" pitchFamily="34" charset="0"/>
              <a:buChar char="•"/>
            </a:pPr>
            <a:r>
              <a:rPr lang="en-US" sz="1800" dirty="0"/>
              <a:t>Hosted annually along with a reception to highlight the artwork and winners.</a:t>
            </a:r>
            <a:endParaRPr lang="en-US" sz="1800" dirty="0">
              <a:ea typeface="Verdana"/>
            </a:endParaRPr>
          </a:p>
        </p:txBody>
      </p:sp>
      <p:pic>
        <p:nvPicPr>
          <p:cNvPr id="8" name="Picture 7" descr="Artwork that was selected as one of the winners of the Texas Mental Health Creative Arts Contest. It is a painting of a woman.">
            <a:extLst>
              <a:ext uri="{FF2B5EF4-FFF2-40B4-BE49-F238E27FC236}">
                <a16:creationId xmlns:a16="http://schemas.microsoft.com/office/drawing/2014/main" id="{E3BAC291-746D-AF08-D1AF-5CD8412C75DF}"/>
              </a:ext>
            </a:extLst>
          </p:cNvPr>
          <p:cNvPicPr>
            <a:picLocks noChangeAspect="1"/>
          </p:cNvPicPr>
          <p:nvPr/>
        </p:nvPicPr>
        <p:blipFill>
          <a:blip r:embed="rId3"/>
          <a:stretch>
            <a:fillRect/>
          </a:stretch>
        </p:blipFill>
        <p:spPr>
          <a:xfrm>
            <a:off x="9157760" y="4105156"/>
            <a:ext cx="1928871" cy="2369209"/>
          </a:xfrm>
          <a:prstGeom prst="rect">
            <a:avLst/>
          </a:prstGeom>
        </p:spPr>
      </p:pic>
      <p:sp>
        <p:nvSpPr>
          <p:cNvPr id="6" name="Slide Number Placeholder 5">
            <a:extLst>
              <a:ext uri="{FF2B5EF4-FFF2-40B4-BE49-F238E27FC236}">
                <a16:creationId xmlns:a16="http://schemas.microsoft.com/office/drawing/2014/main" id="{6D9903D7-B812-3897-CE3A-1B974E756965}"/>
              </a:ext>
            </a:extLst>
          </p:cNvPr>
          <p:cNvSpPr>
            <a:spLocks noGrp="1"/>
          </p:cNvSpPr>
          <p:nvPr>
            <p:ph type="sldNum" sz="quarter" idx="12"/>
          </p:nvPr>
        </p:nvSpPr>
        <p:spPr/>
        <p:txBody>
          <a:bodyPr/>
          <a:lstStyle/>
          <a:p>
            <a:fld id="{3264D530-B60B-4A5A-91C0-C766C58A4783}" type="slidenum">
              <a:rPr lang="en-US" smtClean="0"/>
              <a:t>11</a:t>
            </a:fld>
            <a:endParaRPr lang="en-US"/>
          </a:p>
        </p:txBody>
      </p:sp>
    </p:spTree>
    <p:extLst>
      <p:ext uri="{BB962C8B-B14F-4D97-AF65-F5344CB8AC3E}">
        <p14:creationId xmlns:p14="http://schemas.microsoft.com/office/powerpoint/2010/main" val="253016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0C74-32B3-1A34-1274-EE5481C42595}"/>
              </a:ext>
            </a:extLst>
          </p:cNvPr>
          <p:cNvSpPr>
            <a:spLocks noGrp="1"/>
          </p:cNvSpPr>
          <p:nvPr>
            <p:ph type="title"/>
          </p:nvPr>
        </p:nvSpPr>
        <p:spPr/>
        <p:txBody>
          <a:bodyPr/>
          <a:lstStyle/>
          <a:p>
            <a:pPr algn="ctr"/>
            <a:r>
              <a:rPr lang="en-US" sz="4000" dirty="0">
                <a:latin typeface="+mj-lt"/>
              </a:rPr>
              <a:t>LMHA and LBHA Overview (1 of 2)</a:t>
            </a:r>
          </a:p>
        </p:txBody>
      </p:sp>
      <p:sp>
        <p:nvSpPr>
          <p:cNvPr id="3" name="Content Placeholder 2">
            <a:extLst>
              <a:ext uri="{FF2B5EF4-FFF2-40B4-BE49-F238E27FC236}">
                <a16:creationId xmlns:a16="http://schemas.microsoft.com/office/drawing/2014/main" id="{AD0F8CBB-A839-D4B1-1430-DE8D1FED372E}"/>
              </a:ext>
            </a:extLst>
          </p:cNvPr>
          <p:cNvSpPr>
            <a:spLocks noGrp="1"/>
          </p:cNvSpPr>
          <p:nvPr>
            <p:ph sz="quarter" idx="13"/>
          </p:nvPr>
        </p:nvSpPr>
        <p:spPr>
          <a:xfrm>
            <a:off x="2194560" y="1737360"/>
            <a:ext cx="5577840" cy="4389120"/>
          </a:xfrm>
        </p:spPr>
        <p:txBody>
          <a:bodyPr/>
          <a:lstStyle/>
          <a:p>
            <a:pPr marL="228600" indent="0">
              <a:spcBef>
                <a:spcPts val="1200"/>
              </a:spcBef>
              <a:buNone/>
            </a:pPr>
            <a:r>
              <a:rPr lang="en-US" sz="2800" b="1" dirty="0">
                <a:solidFill>
                  <a:schemeClr val="accent1"/>
                </a:solidFill>
                <a:latin typeface="+mj-lt"/>
              </a:rPr>
              <a:t>Purpose​</a:t>
            </a:r>
          </a:p>
          <a:p>
            <a:pPr>
              <a:spcBef>
                <a:spcPts val="1200"/>
              </a:spcBef>
            </a:pPr>
            <a:r>
              <a:rPr lang="en-US" dirty="0"/>
              <a:t>Serve as a point of entry for mental health services for Texans who have a mental illness. ​</a:t>
            </a:r>
          </a:p>
          <a:p>
            <a:pPr>
              <a:spcBef>
                <a:spcPts val="1200"/>
              </a:spcBef>
            </a:pPr>
            <a:r>
              <a:rPr lang="en-US" dirty="0"/>
              <a:t>People served may be publicly or privately funded or unfunded.​</a:t>
            </a:r>
          </a:p>
          <a:p>
            <a:pPr>
              <a:spcBef>
                <a:spcPts val="1200"/>
              </a:spcBef>
            </a:pPr>
            <a:r>
              <a:rPr lang="en-US" dirty="0"/>
              <a:t>Provide services for people within designated areas.</a:t>
            </a:r>
          </a:p>
        </p:txBody>
      </p:sp>
      <p:pic>
        <p:nvPicPr>
          <p:cNvPr id="2050" name="Picture 2">
            <a:extLst>
              <a:ext uri="{FF2B5EF4-FFF2-40B4-BE49-F238E27FC236}">
                <a16:creationId xmlns:a16="http://schemas.microsoft.com/office/drawing/2014/main" id="{239577BB-2BB7-7ABB-9E3F-3E682911406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730" y="2006917"/>
            <a:ext cx="3667125" cy="36671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CB8087B-1328-31E9-2216-814B7D8B956D}"/>
              </a:ext>
            </a:extLst>
          </p:cNvPr>
          <p:cNvSpPr>
            <a:spLocks noGrp="1"/>
          </p:cNvSpPr>
          <p:nvPr>
            <p:ph type="sldNum" sz="quarter" idx="12"/>
          </p:nvPr>
        </p:nvSpPr>
        <p:spPr/>
        <p:txBody>
          <a:bodyPr/>
          <a:lstStyle/>
          <a:p>
            <a:fld id="{3264D530-B60B-4A5A-91C0-C766C58A4783}" type="slidenum">
              <a:rPr lang="en-US" smtClean="0"/>
              <a:t>12</a:t>
            </a:fld>
            <a:endParaRPr lang="en-US" dirty="0"/>
          </a:p>
        </p:txBody>
      </p:sp>
    </p:spTree>
    <p:extLst>
      <p:ext uri="{BB962C8B-B14F-4D97-AF65-F5344CB8AC3E}">
        <p14:creationId xmlns:p14="http://schemas.microsoft.com/office/powerpoint/2010/main" val="878909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ADE8-C6B4-654D-8F9C-719568969667}"/>
              </a:ext>
            </a:extLst>
          </p:cNvPr>
          <p:cNvSpPr>
            <a:spLocks noGrp="1"/>
          </p:cNvSpPr>
          <p:nvPr>
            <p:ph type="title"/>
          </p:nvPr>
        </p:nvSpPr>
        <p:spPr/>
        <p:txBody>
          <a:bodyPr/>
          <a:lstStyle/>
          <a:p>
            <a:pPr algn="ctr"/>
            <a:r>
              <a:rPr lang="en-US" sz="4000" dirty="0">
                <a:latin typeface="+mj-lt"/>
              </a:rPr>
              <a:t>LMHA and LBHA Overview (2 of 2)</a:t>
            </a:r>
          </a:p>
        </p:txBody>
      </p:sp>
      <p:sp>
        <p:nvSpPr>
          <p:cNvPr id="3" name="Content Placeholder 2">
            <a:extLst>
              <a:ext uri="{FF2B5EF4-FFF2-40B4-BE49-F238E27FC236}">
                <a16:creationId xmlns:a16="http://schemas.microsoft.com/office/drawing/2014/main" id="{D1EBA3CE-6EE9-E731-83E2-36FBF6D4685F}"/>
              </a:ext>
            </a:extLst>
          </p:cNvPr>
          <p:cNvSpPr>
            <a:spLocks noGrp="1"/>
          </p:cNvSpPr>
          <p:nvPr>
            <p:ph sz="quarter" idx="13"/>
          </p:nvPr>
        </p:nvSpPr>
        <p:spPr/>
        <p:txBody>
          <a:bodyPr/>
          <a:lstStyle/>
          <a:p>
            <a:pPr marL="228600" indent="0">
              <a:spcBef>
                <a:spcPts val="3000"/>
              </a:spcBef>
              <a:buNone/>
            </a:pPr>
            <a:r>
              <a:rPr lang="en-US" sz="2800" b="1" i="0" u="none" strike="noStrike" baseline="0" dirty="0">
                <a:solidFill>
                  <a:schemeClr val="accent1"/>
                </a:solidFill>
                <a:latin typeface="+mj-lt"/>
              </a:rPr>
              <a:t>Eligibility</a:t>
            </a:r>
          </a:p>
          <a:p>
            <a:pPr>
              <a:spcBef>
                <a:spcPts val="1200"/>
              </a:spcBef>
              <a:buFont typeface="Arial" panose="020B0604020202020204" pitchFamily="34" charset="0"/>
              <a:buChar char="•"/>
            </a:pPr>
            <a:r>
              <a:rPr lang="en-US" b="0" i="0" u="none" strike="noStrike" baseline="0" dirty="0"/>
              <a:t>Texas resident</a:t>
            </a:r>
          </a:p>
          <a:p>
            <a:pPr>
              <a:spcBef>
                <a:spcPts val="1200"/>
              </a:spcBef>
              <a:buFont typeface="Arial" panose="020B0604020202020204" pitchFamily="34" charset="0"/>
              <a:buChar char="•"/>
            </a:pPr>
            <a:r>
              <a:rPr lang="en-US" dirty="0"/>
              <a:t>M</a:t>
            </a:r>
            <a:r>
              <a:rPr lang="en-US" b="0" i="0" u="none" strike="noStrike" baseline="0" dirty="0"/>
              <a:t>eet financial criteria </a:t>
            </a:r>
          </a:p>
          <a:p>
            <a:pPr>
              <a:spcBef>
                <a:spcPts val="1200"/>
              </a:spcBef>
              <a:buFont typeface="Arial" panose="020B0604020202020204" pitchFamily="34" charset="0"/>
              <a:buChar char="•"/>
            </a:pPr>
            <a:r>
              <a:rPr lang="en-US" b="0" i="0" u="none" strike="noStrike" baseline="0" dirty="0"/>
              <a:t>Qualify for mental health services as determined by a uniform assessment</a:t>
            </a:r>
          </a:p>
        </p:txBody>
      </p:sp>
      <p:pic>
        <p:nvPicPr>
          <p:cNvPr id="8" name="Content Placeholder 7">
            <a:extLst>
              <a:ext uri="{FF2B5EF4-FFF2-40B4-BE49-F238E27FC236}">
                <a16:creationId xmlns:a16="http://schemas.microsoft.com/office/drawing/2014/main" id="{F725FE52-42BA-0DD6-384C-9DA84D2F7BF4}"/>
              </a:ext>
              <a:ext uri="{C183D7F6-B498-43B3-948B-1728B52AA6E4}">
                <adec:decorative xmlns:adec="http://schemas.microsoft.com/office/drawing/2017/decorative" val="1"/>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2877" y="2389280"/>
            <a:ext cx="3139446" cy="3090678"/>
          </a:xfrm>
          <a:prstGeom prst="rect">
            <a:avLst/>
          </a:prstGeom>
          <a:noFill/>
        </p:spPr>
      </p:pic>
      <p:sp>
        <p:nvSpPr>
          <p:cNvPr id="7" name="Slide Number Placeholder 6">
            <a:extLst>
              <a:ext uri="{FF2B5EF4-FFF2-40B4-BE49-F238E27FC236}">
                <a16:creationId xmlns:a16="http://schemas.microsoft.com/office/drawing/2014/main" id="{7CFB96FA-50E1-EFCC-E67D-F2EE61EC7952}"/>
              </a:ext>
            </a:extLst>
          </p:cNvPr>
          <p:cNvSpPr>
            <a:spLocks noGrp="1"/>
          </p:cNvSpPr>
          <p:nvPr>
            <p:ph type="sldNum" sz="quarter" idx="12"/>
          </p:nvPr>
        </p:nvSpPr>
        <p:spPr/>
        <p:txBody>
          <a:bodyPr/>
          <a:lstStyle/>
          <a:p>
            <a:fld id="{3264D530-B60B-4A5A-91C0-C766C58A4783}" type="slidenum">
              <a:rPr lang="en-US" smtClean="0"/>
              <a:t>13</a:t>
            </a:fld>
            <a:endParaRPr lang="en-US"/>
          </a:p>
        </p:txBody>
      </p:sp>
    </p:spTree>
    <p:extLst>
      <p:ext uri="{BB962C8B-B14F-4D97-AF65-F5344CB8AC3E}">
        <p14:creationId xmlns:p14="http://schemas.microsoft.com/office/powerpoint/2010/main" val="152426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DC99-FB1E-EED6-300D-5B2731270D56}"/>
              </a:ext>
            </a:extLst>
          </p:cNvPr>
          <p:cNvSpPr>
            <a:spLocks noGrp="1"/>
          </p:cNvSpPr>
          <p:nvPr>
            <p:ph type="title"/>
          </p:nvPr>
        </p:nvSpPr>
        <p:spPr/>
        <p:txBody>
          <a:bodyPr/>
          <a:lstStyle/>
          <a:p>
            <a:pPr algn="ctr"/>
            <a:r>
              <a:rPr lang="en-US" sz="4400" dirty="0">
                <a:latin typeface="+mj-lt"/>
              </a:rPr>
              <a:t>LMHA and LBHA Map</a:t>
            </a:r>
          </a:p>
        </p:txBody>
      </p:sp>
      <p:pic>
        <p:nvPicPr>
          <p:cNvPr id="3074" name="Picture 2" descr="Texas Health and Human Services Local Authority Service Areas. For full details, see link below.">
            <a:extLst>
              <a:ext uri="{FF2B5EF4-FFF2-40B4-BE49-F238E27FC236}">
                <a16:creationId xmlns:a16="http://schemas.microsoft.com/office/drawing/2014/main" id="{19410268-EBEA-76C8-FB86-4B4BFEBA702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342414" y="1559220"/>
            <a:ext cx="7507171" cy="483853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2B5FD1EE-736F-AB8F-CD42-5A8F0E013CE5}"/>
              </a:ext>
            </a:extLst>
          </p:cNvPr>
          <p:cNvSpPr>
            <a:spLocks noGrp="1"/>
          </p:cNvSpPr>
          <p:nvPr>
            <p:ph type="sldNum" sz="quarter" idx="12"/>
          </p:nvPr>
        </p:nvSpPr>
        <p:spPr/>
        <p:txBody>
          <a:bodyPr/>
          <a:lstStyle/>
          <a:p>
            <a:fld id="{3264D530-B60B-4A5A-91C0-C766C58A4783}" type="slidenum">
              <a:rPr lang="en-US" smtClean="0"/>
              <a:t>14</a:t>
            </a:fld>
            <a:endParaRPr lang="en-US" dirty="0"/>
          </a:p>
        </p:txBody>
      </p:sp>
      <p:sp>
        <p:nvSpPr>
          <p:cNvPr id="3" name="Footer Placeholder 2">
            <a:extLst>
              <a:ext uri="{FF2B5EF4-FFF2-40B4-BE49-F238E27FC236}">
                <a16:creationId xmlns:a16="http://schemas.microsoft.com/office/drawing/2014/main" id="{F21CC0C5-D1F8-2AFE-9E60-BB1815385E7A}"/>
              </a:ext>
            </a:extLst>
          </p:cNvPr>
          <p:cNvSpPr>
            <a:spLocks noGrp="1"/>
          </p:cNvSpPr>
          <p:nvPr>
            <p:ph type="ftr" sz="quarter" idx="11"/>
          </p:nvPr>
        </p:nvSpPr>
        <p:spPr>
          <a:xfrm>
            <a:off x="2239441" y="6401117"/>
            <a:ext cx="7713115" cy="365125"/>
          </a:xfrm>
        </p:spPr>
        <p:txBody>
          <a:bodyPr/>
          <a:lstStyle/>
          <a:p>
            <a:r>
              <a:rPr lang="en-US" dirty="0">
                <a:hlinkClick r:id="rId3"/>
              </a:rPr>
              <a:t>hhs.texas.gov/sites/default/files/documents/services/mental-health-substance-use/local-mental-health-authority-service-areas.pdf</a:t>
            </a:r>
            <a:endParaRPr lang="en-US" dirty="0"/>
          </a:p>
        </p:txBody>
      </p:sp>
    </p:spTree>
    <p:extLst>
      <p:ext uri="{BB962C8B-B14F-4D97-AF65-F5344CB8AC3E}">
        <p14:creationId xmlns:p14="http://schemas.microsoft.com/office/powerpoint/2010/main" val="119421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3095-02E1-7D24-CEB6-8BA9E3E03443}"/>
              </a:ext>
            </a:extLst>
          </p:cNvPr>
          <p:cNvSpPr>
            <a:spLocks noGrp="1"/>
          </p:cNvSpPr>
          <p:nvPr>
            <p:ph type="title"/>
          </p:nvPr>
        </p:nvSpPr>
        <p:spPr/>
        <p:txBody>
          <a:bodyPr/>
          <a:lstStyle/>
          <a:p>
            <a:pPr algn="ctr"/>
            <a:r>
              <a:rPr lang="en-US" sz="4400" dirty="0">
                <a:latin typeface="+mj-lt"/>
              </a:rPr>
              <a:t>TRR Model (1 of 2)</a:t>
            </a:r>
          </a:p>
        </p:txBody>
      </p:sp>
      <p:sp>
        <p:nvSpPr>
          <p:cNvPr id="3" name="Content Placeholder 2">
            <a:extLst>
              <a:ext uri="{FF2B5EF4-FFF2-40B4-BE49-F238E27FC236}">
                <a16:creationId xmlns:a16="http://schemas.microsoft.com/office/drawing/2014/main" id="{2DADB517-27C6-3320-DB9C-D45CE31CFECC}"/>
              </a:ext>
            </a:extLst>
          </p:cNvPr>
          <p:cNvSpPr>
            <a:spLocks noGrp="1"/>
          </p:cNvSpPr>
          <p:nvPr>
            <p:ph sz="quarter" idx="13"/>
          </p:nvPr>
        </p:nvSpPr>
        <p:spPr>
          <a:xfrm>
            <a:off x="2194559" y="1737360"/>
            <a:ext cx="9509760" cy="4846320"/>
          </a:xfrm>
        </p:spPr>
        <p:txBody>
          <a:bodyPr/>
          <a:lstStyle/>
          <a:p>
            <a:pPr marL="228600" indent="0">
              <a:spcBef>
                <a:spcPts val="1200"/>
              </a:spcBef>
              <a:spcAft>
                <a:spcPts val="0"/>
              </a:spcAft>
              <a:buNone/>
            </a:pPr>
            <a:r>
              <a:rPr lang="en-US" sz="1800" dirty="0"/>
              <a:t>The TRR model is the service delivery system for community-based mental health services:​</a:t>
            </a:r>
          </a:p>
          <a:p>
            <a:pPr>
              <a:spcBef>
                <a:spcPts val="1200"/>
              </a:spcBef>
              <a:spcAft>
                <a:spcPts val="0"/>
              </a:spcAft>
            </a:pPr>
            <a:r>
              <a:rPr lang="en-US" sz="1800" dirty="0"/>
              <a:t>Establishes eligibility for receiving mental health services​</a:t>
            </a:r>
          </a:p>
          <a:p>
            <a:pPr>
              <a:spcBef>
                <a:spcPts val="1200"/>
              </a:spcBef>
              <a:spcAft>
                <a:spcPts val="0"/>
              </a:spcAft>
            </a:pPr>
            <a:r>
              <a:rPr lang="en-US" sz="1800" dirty="0"/>
              <a:t>Determines a recommended level of care (LOC) ​</a:t>
            </a:r>
          </a:p>
          <a:p>
            <a:pPr>
              <a:spcBef>
                <a:spcPts val="1200"/>
              </a:spcBef>
              <a:spcAft>
                <a:spcPts val="1800"/>
              </a:spcAft>
            </a:pPr>
            <a:r>
              <a:rPr lang="en-US" sz="1800" dirty="0"/>
              <a:t>Provides guidance about LOC authorization​</a:t>
            </a:r>
          </a:p>
          <a:p>
            <a:pPr marL="228600" indent="0">
              <a:spcBef>
                <a:spcPts val="1200"/>
              </a:spcBef>
              <a:spcAft>
                <a:spcPts val="0"/>
              </a:spcAft>
              <a:buNone/>
            </a:pPr>
            <a:r>
              <a:rPr lang="en-US" sz="1800" dirty="0"/>
              <a:t>Child and Adolescent Needs and Strengths Assessment:​</a:t>
            </a:r>
          </a:p>
          <a:p>
            <a:pPr>
              <a:spcBef>
                <a:spcPts val="1200"/>
              </a:spcBef>
              <a:spcAft>
                <a:spcPts val="0"/>
              </a:spcAft>
            </a:pPr>
            <a:r>
              <a:rPr lang="en-US" sz="1800" dirty="0"/>
              <a:t>Completed at intake for services and every 90 days thereafter​</a:t>
            </a:r>
          </a:p>
          <a:p>
            <a:pPr>
              <a:spcBef>
                <a:spcPts val="1200"/>
              </a:spcBef>
              <a:spcAft>
                <a:spcPts val="0"/>
              </a:spcAft>
            </a:pPr>
            <a:r>
              <a:rPr lang="en-US" sz="1800" dirty="0"/>
              <a:t>Supports decision making on eligibility for community mental health services​</a:t>
            </a:r>
            <a:endParaRPr lang="en-US" dirty="0"/>
          </a:p>
          <a:p>
            <a:pPr>
              <a:spcBef>
                <a:spcPts val="1200"/>
              </a:spcBef>
              <a:spcAft>
                <a:spcPts val="0"/>
              </a:spcAft>
            </a:pPr>
            <a:r>
              <a:rPr lang="en-US" sz="1800" dirty="0"/>
              <a:t>Guides selection of the LOC, and recovery and treatment planning​</a:t>
            </a:r>
          </a:p>
          <a:p>
            <a:pPr>
              <a:spcBef>
                <a:spcPts val="1200"/>
              </a:spcBef>
              <a:spcAft>
                <a:spcPts val="0"/>
              </a:spcAft>
            </a:pPr>
            <a:r>
              <a:rPr lang="en-US" sz="1800" dirty="0"/>
              <a:t>Requires standardized training and certification to administer</a:t>
            </a:r>
          </a:p>
        </p:txBody>
      </p:sp>
      <p:sp>
        <p:nvSpPr>
          <p:cNvPr id="7" name="Slide Number Placeholder 6">
            <a:extLst>
              <a:ext uri="{FF2B5EF4-FFF2-40B4-BE49-F238E27FC236}">
                <a16:creationId xmlns:a16="http://schemas.microsoft.com/office/drawing/2014/main" id="{329457A2-70B3-CF3D-FE97-735B7AA1041F}"/>
              </a:ext>
            </a:extLst>
          </p:cNvPr>
          <p:cNvSpPr>
            <a:spLocks noGrp="1"/>
          </p:cNvSpPr>
          <p:nvPr>
            <p:ph type="sldNum" sz="quarter" idx="12"/>
          </p:nvPr>
        </p:nvSpPr>
        <p:spPr/>
        <p:txBody>
          <a:bodyPr/>
          <a:lstStyle/>
          <a:p>
            <a:fld id="{3264D530-B60B-4A5A-91C0-C766C58A4783}" type="slidenum">
              <a:rPr lang="en-US" smtClean="0"/>
              <a:t>15</a:t>
            </a:fld>
            <a:endParaRPr lang="en-US" dirty="0"/>
          </a:p>
        </p:txBody>
      </p:sp>
    </p:spTree>
    <p:extLst>
      <p:ext uri="{BB962C8B-B14F-4D97-AF65-F5344CB8AC3E}">
        <p14:creationId xmlns:p14="http://schemas.microsoft.com/office/powerpoint/2010/main" val="3068100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1664-4B2A-0F44-AA8B-1924357EA871}"/>
              </a:ext>
            </a:extLst>
          </p:cNvPr>
          <p:cNvSpPr>
            <a:spLocks noGrp="1"/>
          </p:cNvSpPr>
          <p:nvPr>
            <p:ph type="title"/>
          </p:nvPr>
        </p:nvSpPr>
        <p:spPr/>
        <p:txBody>
          <a:bodyPr/>
          <a:lstStyle/>
          <a:p>
            <a:pPr algn="ctr"/>
            <a:r>
              <a:rPr lang="en-US" sz="4400" dirty="0">
                <a:latin typeface="+mj-lt"/>
              </a:rPr>
              <a:t>TRR Model (2 of 2)</a:t>
            </a:r>
          </a:p>
        </p:txBody>
      </p:sp>
      <p:pic>
        <p:nvPicPr>
          <p:cNvPr id="4098" name="Picture 2" descr="Texas Health and Human Services Local Authority Service Areas. For full details, see link below.&#10;&#10;">
            <a:extLst>
              <a:ext uri="{FF2B5EF4-FFF2-40B4-BE49-F238E27FC236}">
                <a16:creationId xmlns:a16="http://schemas.microsoft.com/office/drawing/2014/main" id="{90DC3EFC-28FE-5D76-E4A5-1C7EB8C4B16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06548" y="1717964"/>
            <a:ext cx="7485784" cy="46889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3E9B4C70-5152-8B7E-31AD-0480D4283FDA}"/>
              </a:ext>
            </a:extLst>
          </p:cNvPr>
          <p:cNvSpPr>
            <a:spLocks noGrp="1"/>
          </p:cNvSpPr>
          <p:nvPr>
            <p:ph type="sldNum" sz="quarter" idx="12"/>
          </p:nvPr>
        </p:nvSpPr>
        <p:spPr/>
        <p:txBody>
          <a:bodyPr/>
          <a:lstStyle/>
          <a:p>
            <a:fld id="{3264D530-B60B-4A5A-91C0-C766C58A4783}" type="slidenum">
              <a:rPr lang="en-US" smtClean="0"/>
              <a:t>16</a:t>
            </a:fld>
            <a:endParaRPr lang="en-US" dirty="0"/>
          </a:p>
        </p:txBody>
      </p:sp>
      <p:sp>
        <p:nvSpPr>
          <p:cNvPr id="3" name="Footer Placeholder 2">
            <a:extLst>
              <a:ext uri="{FF2B5EF4-FFF2-40B4-BE49-F238E27FC236}">
                <a16:creationId xmlns:a16="http://schemas.microsoft.com/office/drawing/2014/main" id="{DB2F3459-C998-C6A1-E9F4-3356AEA96957}"/>
              </a:ext>
            </a:extLst>
          </p:cNvPr>
          <p:cNvSpPr>
            <a:spLocks noGrp="1"/>
          </p:cNvSpPr>
          <p:nvPr>
            <p:ph type="ftr" sz="quarter" idx="11"/>
          </p:nvPr>
        </p:nvSpPr>
        <p:spPr>
          <a:xfrm>
            <a:off x="3092882" y="6406936"/>
            <a:ext cx="7713115" cy="365125"/>
          </a:xfrm>
        </p:spPr>
        <p:txBody>
          <a:bodyPr/>
          <a:lstStyle/>
          <a:p>
            <a:r>
              <a:rPr lang="en-US" dirty="0">
                <a:hlinkClick r:id="rId3"/>
              </a:rPr>
              <a:t>hhs.texas.gov/sites/default/files/documents/trr-um-guidelines-child.pdf</a:t>
            </a:r>
            <a:endParaRPr lang="en-US" dirty="0"/>
          </a:p>
        </p:txBody>
      </p:sp>
    </p:spTree>
    <p:extLst>
      <p:ext uri="{BB962C8B-B14F-4D97-AF65-F5344CB8AC3E}">
        <p14:creationId xmlns:p14="http://schemas.microsoft.com/office/powerpoint/2010/main" val="328348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6DD7-1992-4048-63C5-1E53F92D6C61}"/>
              </a:ext>
            </a:extLst>
          </p:cNvPr>
          <p:cNvSpPr>
            <a:spLocks noGrp="1"/>
          </p:cNvSpPr>
          <p:nvPr>
            <p:ph type="title"/>
          </p:nvPr>
        </p:nvSpPr>
        <p:spPr/>
        <p:txBody>
          <a:bodyPr anchor="b">
            <a:normAutofit/>
          </a:bodyPr>
          <a:lstStyle/>
          <a:p>
            <a:pPr algn="ctr"/>
            <a:r>
              <a:rPr lang="en-US" sz="4400" dirty="0">
                <a:latin typeface="+mj-lt"/>
              </a:rPr>
              <a:t>What is </a:t>
            </a:r>
            <a:r>
              <a:rPr lang="en-US" sz="4400" dirty="0">
                <a:solidFill>
                  <a:schemeClr val="tx1"/>
                </a:solidFill>
                <a:latin typeface="+mj-lt"/>
              </a:rPr>
              <a:t>MHFA? </a:t>
            </a:r>
          </a:p>
        </p:txBody>
      </p:sp>
      <p:sp>
        <p:nvSpPr>
          <p:cNvPr id="3" name="Content Placeholder 2">
            <a:extLst>
              <a:ext uri="{FF2B5EF4-FFF2-40B4-BE49-F238E27FC236}">
                <a16:creationId xmlns:a16="http://schemas.microsoft.com/office/drawing/2014/main" id="{75A901C5-707E-367B-AB52-DD774E75C0A5}"/>
              </a:ext>
            </a:extLst>
          </p:cNvPr>
          <p:cNvSpPr>
            <a:spLocks noGrp="1"/>
          </p:cNvSpPr>
          <p:nvPr>
            <p:ph sz="quarter" idx="13"/>
          </p:nvPr>
        </p:nvSpPr>
        <p:spPr>
          <a:xfrm>
            <a:off x="1371600" y="1554480"/>
            <a:ext cx="7069015" cy="5029200"/>
          </a:xfrm>
        </p:spPr>
        <p:txBody>
          <a:bodyPr vert="horz" lIns="91440" tIns="45720" rIns="91440" bIns="45720" rtlCol="0" anchor="t">
            <a:normAutofit lnSpcReduction="10000"/>
          </a:bodyPr>
          <a:lstStyle/>
          <a:p>
            <a:pPr>
              <a:spcBef>
                <a:spcPts val="1200"/>
              </a:spcBef>
              <a:defRPr/>
            </a:pPr>
            <a:r>
              <a:rPr lang="en-US" dirty="0">
                <a:ea typeface="Verdana"/>
              </a:rPr>
              <a:t>MHFA is a skills-based training course that:</a:t>
            </a:r>
          </a:p>
          <a:p>
            <a:pPr lvl="1">
              <a:spcBef>
                <a:spcPts val="1200"/>
              </a:spcBef>
              <a:defRPr/>
            </a:pPr>
            <a:r>
              <a:rPr lang="en-US" dirty="0">
                <a:ea typeface="Verdana"/>
              </a:rPr>
              <a:t>Teaches signs and symptoms of mental illness and substance use disorders,</a:t>
            </a:r>
          </a:p>
          <a:p>
            <a:pPr lvl="1">
              <a:spcBef>
                <a:spcPts val="1200"/>
              </a:spcBef>
              <a:defRPr/>
            </a:pPr>
            <a:r>
              <a:rPr lang="en-US" dirty="0">
                <a:ea typeface="Verdana"/>
              </a:rPr>
              <a:t>Builds understanding of impact,</a:t>
            </a:r>
          </a:p>
          <a:p>
            <a:pPr lvl="1">
              <a:spcBef>
                <a:spcPts val="1200"/>
              </a:spcBef>
              <a:defRPr/>
            </a:pPr>
            <a:r>
              <a:rPr lang="en-US" dirty="0">
                <a:ea typeface="Verdana"/>
              </a:rPr>
              <a:t>Reviews common treatments, and</a:t>
            </a:r>
          </a:p>
          <a:p>
            <a:pPr lvl="1">
              <a:spcBef>
                <a:spcPts val="1200"/>
              </a:spcBef>
              <a:defRPr/>
            </a:pPr>
            <a:r>
              <a:rPr lang="en-US" dirty="0">
                <a:ea typeface="Verdana"/>
              </a:rPr>
              <a:t>Provides an action plan to follow.</a:t>
            </a:r>
          </a:p>
          <a:p>
            <a:pPr>
              <a:spcBef>
                <a:spcPts val="1200"/>
              </a:spcBef>
              <a:defRPr/>
            </a:pPr>
            <a:r>
              <a:rPr lang="en-US" dirty="0">
                <a:ea typeface="Verdana"/>
              </a:rPr>
              <a:t>MHFA’s goal is to maximize the number of Texans who have direct contact with a fellow Texan who successfully completed an MHFA training program.</a:t>
            </a:r>
            <a:endParaRPr lang="en-US" b="0" i="0" u="none" strike="noStrike" kern="1200" cap="none" spc="0" normalizeH="0" baseline="0" noProof="0" dirty="0">
              <a:ln>
                <a:noFill/>
              </a:ln>
              <a:effectLst/>
              <a:uLnTx/>
              <a:uFillTx/>
            </a:endParaRPr>
          </a:p>
        </p:txBody>
      </p:sp>
      <p:pic>
        <p:nvPicPr>
          <p:cNvPr id="8" name="Picture 7" descr="ALGEE koala wearing a cowboy hat and Texas flag sunglasses">
            <a:extLst>
              <a:ext uri="{FF2B5EF4-FFF2-40B4-BE49-F238E27FC236}">
                <a16:creationId xmlns:a16="http://schemas.microsoft.com/office/drawing/2014/main" id="{4D27E397-909D-F346-AAE7-F5F6CB769418}"/>
              </a:ext>
            </a:extLst>
          </p:cNvPr>
          <p:cNvPicPr>
            <a:picLocks noChangeAspect="1"/>
          </p:cNvPicPr>
          <p:nvPr/>
        </p:nvPicPr>
        <p:blipFill>
          <a:blip r:embed="rId3"/>
          <a:stretch>
            <a:fillRect/>
          </a:stretch>
        </p:blipFill>
        <p:spPr>
          <a:xfrm>
            <a:off x="8760362" y="2191042"/>
            <a:ext cx="2943958" cy="3470031"/>
          </a:xfrm>
          <a:prstGeom prst="rect">
            <a:avLst/>
          </a:prstGeom>
        </p:spPr>
      </p:pic>
      <p:sp>
        <p:nvSpPr>
          <p:cNvPr id="5" name="Slide Number Placeholder 4">
            <a:extLst>
              <a:ext uri="{FF2B5EF4-FFF2-40B4-BE49-F238E27FC236}">
                <a16:creationId xmlns:a16="http://schemas.microsoft.com/office/drawing/2014/main" id="{88AE4B4A-7465-20D8-D983-A4B1C137EBF3}"/>
              </a:ext>
            </a:extLst>
          </p:cNvPr>
          <p:cNvSpPr>
            <a:spLocks noGrp="1"/>
          </p:cNvSpPr>
          <p:nvPr>
            <p:ph type="sldNum" sz="quarter" idx="12"/>
          </p:nvPr>
        </p:nvSpPr>
        <p:spPr/>
        <p:txBody>
          <a:bodyPr anchor="ctr">
            <a:normAutofit/>
          </a:bodyPr>
          <a:lstStyle/>
          <a:p>
            <a:pPr>
              <a:spcAft>
                <a:spcPts val="600"/>
              </a:spcAft>
            </a:pPr>
            <a:fld id="{3264D530-B60B-4A5A-91C0-C766C58A4783}" type="slidenum">
              <a:rPr lang="en-US" smtClean="0"/>
              <a:pPr>
                <a:spcAft>
                  <a:spcPts val="600"/>
                </a:spcAft>
              </a:pPr>
              <a:t>17</a:t>
            </a:fld>
            <a:endParaRPr lang="en-US"/>
          </a:p>
        </p:txBody>
      </p:sp>
    </p:spTree>
    <p:extLst>
      <p:ext uri="{BB962C8B-B14F-4D97-AF65-F5344CB8AC3E}">
        <p14:creationId xmlns:p14="http://schemas.microsoft.com/office/powerpoint/2010/main" val="326674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29A1-BA68-BE1F-FA39-42069D6BBE0B}"/>
              </a:ext>
            </a:extLst>
          </p:cNvPr>
          <p:cNvSpPr>
            <a:spLocks noGrp="1"/>
          </p:cNvSpPr>
          <p:nvPr>
            <p:ph type="title"/>
          </p:nvPr>
        </p:nvSpPr>
        <p:spPr>
          <a:xfrm>
            <a:off x="2194560" y="450166"/>
            <a:ext cx="9509760" cy="1073834"/>
          </a:xfrm>
        </p:spPr>
        <p:txBody>
          <a:bodyPr/>
          <a:lstStyle/>
          <a:p>
            <a:pPr algn="ctr"/>
            <a:r>
              <a:rPr lang="en-US" sz="4400" dirty="0">
                <a:solidFill>
                  <a:schemeClr val="tx1"/>
                </a:solidFill>
                <a:latin typeface="+mj-lt"/>
              </a:rPr>
              <a:t>HHSC </a:t>
            </a:r>
            <a:r>
              <a:rPr lang="en-US" sz="4400" dirty="0">
                <a:latin typeface="+mj-lt"/>
              </a:rPr>
              <a:t>and MHFA</a:t>
            </a:r>
            <a:endParaRPr lang="en-US" dirty="0">
              <a:latin typeface="+mj-lt"/>
            </a:endParaRPr>
          </a:p>
        </p:txBody>
      </p:sp>
      <p:sp>
        <p:nvSpPr>
          <p:cNvPr id="3" name="Content Placeholder 2">
            <a:extLst>
              <a:ext uri="{FF2B5EF4-FFF2-40B4-BE49-F238E27FC236}">
                <a16:creationId xmlns:a16="http://schemas.microsoft.com/office/drawing/2014/main" id="{4767D7EA-31F9-5B3F-7532-9CD6959D1A94}"/>
              </a:ext>
            </a:extLst>
          </p:cNvPr>
          <p:cNvSpPr>
            <a:spLocks noGrp="1"/>
          </p:cNvSpPr>
          <p:nvPr>
            <p:ph sz="quarter" idx="13"/>
          </p:nvPr>
        </p:nvSpPr>
        <p:spPr/>
        <p:txBody>
          <a:bodyPr vert="horz" lIns="91440" tIns="45720" rIns="91440" bIns="45720" rtlCol="0" anchor="t">
            <a:noAutofit/>
          </a:bodyPr>
          <a:lstStyle/>
          <a:p>
            <a:r>
              <a:rPr lang="en-US" dirty="0"/>
              <a:t>Texas Health and Safety Code Sections 1001.201–1001.207 outline MHFA training and reporting requirements.</a:t>
            </a:r>
          </a:p>
          <a:p>
            <a:r>
              <a:rPr lang="en-US" dirty="0">
                <a:ea typeface="Verdana"/>
              </a:rPr>
              <a:t>HHSC contracts with all 39 LMHAs and LBHAs to provide</a:t>
            </a:r>
            <a:r>
              <a:rPr lang="en-US" dirty="0">
                <a:solidFill>
                  <a:srgbClr val="FF0000"/>
                </a:solidFill>
                <a:ea typeface="Verdana"/>
              </a:rPr>
              <a:t> </a:t>
            </a:r>
            <a:r>
              <a:rPr lang="en-US" dirty="0">
                <a:ea typeface="Verdana"/>
              </a:rPr>
              <a:t>three types of MHFA curriculum:</a:t>
            </a:r>
          </a:p>
          <a:p>
            <a:pPr lvl="1"/>
            <a:r>
              <a:rPr lang="en-US" dirty="0">
                <a:effectLst/>
              </a:rPr>
              <a:t>Adult MHFA teaches adults (18 and older) how to support other adults. </a:t>
            </a:r>
            <a:endParaRPr lang="en-US" dirty="0"/>
          </a:p>
          <a:p>
            <a:pPr lvl="1"/>
            <a:r>
              <a:rPr lang="en-US" dirty="0">
                <a:effectLst/>
              </a:rPr>
              <a:t>Youth MHFA teaches adults (18 and older) how to support children and youth. </a:t>
            </a:r>
            <a:endParaRPr lang="en-US" dirty="0"/>
          </a:p>
          <a:p>
            <a:pPr lvl="1"/>
            <a:r>
              <a:rPr lang="en-US" dirty="0">
                <a:effectLst/>
              </a:rPr>
              <a:t>Teen MHFA teaches students in grades 9-12 how to support other teens. </a:t>
            </a:r>
            <a:endParaRPr lang="en-US" dirty="0">
              <a:ea typeface="Verdana"/>
            </a:endParaRPr>
          </a:p>
        </p:txBody>
      </p:sp>
      <p:sp>
        <p:nvSpPr>
          <p:cNvPr id="6" name="Slide Number Placeholder 5">
            <a:extLst>
              <a:ext uri="{FF2B5EF4-FFF2-40B4-BE49-F238E27FC236}">
                <a16:creationId xmlns:a16="http://schemas.microsoft.com/office/drawing/2014/main" id="{DFA974CB-98EE-D8DA-8147-01D6C260B8E5}"/>
              </a:ext>
            </a:extLst>
          </p:cNvPr>
          <p:cNvSpPr>
            <a:spLocks noGrp="1"/>
          </p:cNvSpPr>
          <p:nvPr>
            <p:ph type="sldNum" sz="quarter" idx="12"/>
          </p:nvPr>
        </p:nvSpPr>
        <p:spPr/>
        <p:txBody>
          <a:bodyPr/>
          <a:lstStyle/>
          <a:p>
            <a:fld id="{3264D530-B60B-4A5A-91C0-C766C58A4783}" type="slidenum">
              <a:rPr lang="en-US" smtClean="0"/>
              <a:t>18</a:t>
            </a:fld>
            <a:endParaRPr lang="en-US"/>
          </a:p>
        </p:txBody>
      </p:sp>
    </p:spTree>
    <p:extLst>
      <p:ext uri="{BB962C8B-B14F-4D97-AF65-F5344CB8AC3E}">
        <p14:creationId xmlns:p14="http://schemas.microsoft.com/office/powerpoint/2010/main" val="418265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6ACD-4DD7-AE50-F0F9-3A6BB639B333}"/>
              </a:ext>
            </a:extLst>
          </p:cNvPr>
          <p:cNvSpPr>
            <a:spLocks noGrp="1"/>
          </p:cNvSpPr>
          <p:nvPr>
            <p:ph type="title"/>
          </p:nvPr>
        </p:nvSpPr>
        <p:spPr/>
        <p:txBody>
          <a:bodyPr/>
          <a:lstStyle/>
          <a:p>
            <a:pPr algn="ctr"/>
            <a:r>
              <a:rPr lang="en-US" sz="4400" dirty="0">
                <a:latin typeface="+mj-lt"/>
              </a:rPr>
              <a:t>How is MHFA different?</a:t>
            </a:r>
            <a:endParaRPr lang="en-US" dirty="0">
              <a:latin typeface="+mj-lt"/>
            </a:endParaRPr>
          </a:p>
        </p:txBody>
      </p:sp>
      <p:sp>
        <p:nvSpPr>
          <p:cNvPr id="3" name="Content Placeholder 2">
            <a:extLst>
              <a:ext uri="{FF2B5EF4-FFF2-40B4-BE49-F238E27FC236}">
                <a16:creationId xmlns:a16="http://schemas.microsoft.com/office/drawing/2014/main" id="{E85D352F-E2DE-3A14-A2F8-82BE3E18D3B2}"/>
              </a:ext>
            </a:extLst>
          </p:cNvPr>
          <p:cNvSpPr>
            <a:spLocks noGrp="1"/>
          </p:cNvSpPr>
          <p:nvPr>
            <p:ph sz="quarter" idx="13"/>
          </p:nvPr>
        </p:nvSpPr>
        <p:spPr/>
        <p:txBody>
          <a:bodyPr vert="horz" lIns="91440" tIns="45720" rIns="91440" bIns="45720" rtlCol="0" anchor="t">
            <a:noAutofit/>
          </a:bodyPr>
          <a:lstStyle/>
          <a:p>
            <a:pPr>
              <a:spcBef>
                <a:spcPts val="2400"/>
              </a:spcBef>
            </a:pPr>
            <a:r>
              <a:rPr lang="en-US" dirty="0">
                <a:ea typeface="Verdana"/>
              </a:rPr>
              <a:t>Taught by a live instructor</a:t>
            </a:r>
          </a:p>
          <a:p>
            <a:pPr>
              <a:spcBef>
                <a:spcPts val="2400"/>
              </a:spcBef>
            </a:pPr>
            <a:r>
              <a:rPr lang="en-US" dirty="0">
                <a:ea typeface="Verdana"/>
              </a:rPr>
              <a:t>Provides hands-on experience through real-life scenarios</a:t>
            </a:r>
            <a:endParaRPr lang="en-US" dirty="0"/>
          </a:p>
          <a:p>
            <a:pPr>
              <a:spcBef>
                <a:spcPts val="2400"/>
              </a:spcBef>
            </a:pPr>
            <a:r>
              <a:rPr lang="en-US" dirty="0">
                <a:ea typeface="Verdana"/>
              </a:rPr>
              <a:t>Offers concrete tools</a:t>
            </a:r>
            <a:endParaRPr lang="en-US" dirty="0"/>
          </a:p>
          <a:p>
            <a:pPr>
              <a:spcBef>
                <a:spcPts val="2400"/>
              </a:spcBef>
            </a:pPr>
            <a:r>
              <a:rPr lang="en-US" dirty="0">
                <a:ea typeface="Verdana"/>
              </a:rPr>
              <a:t>Provides resources in local areas</a:t>
            </a:r>
            <a:endParaRPr lang="en-US" dirty="0"/>
          </a:p>
          <a:p>
            <a:pPr>
              <a:spcBef>
                <a:spcPts val="2400"/>
              </a:spcBef>
            </a:pPr>
            <a:r>
              <a:rPr lang="en-US" dirty="0">
                <a:ea typeface="Verdana"/>
              </a:rPr>
              <a:t>Provides a three-year certification with a manual and processing guide to keep upon completion</a:t>
            </a:r>
            <a:endParaRPr lang="en-US" dirty="0"/>
          </a:p>
          <a:p>
            <a:endParaRPr lang="en-US" dirty="0">
              <a:ea typeface="Verdana"/>
            </a:endParaRPr>
          </a:p>
        </p:txBody>
      </p:sp>
      <p:sp>
        <p:nvSpPr>
          <p:cNvPr id="6" name="Slide Number Placeholder 5">
            <a:extLst>
              <a:ext uri="{FF2B5EF4-FFF2-40B4-BE49-F238E27FC236}">
                <a16:creationId xmlns:a16="http://schemas.microsoft.com/office/drawing/2014/main" id="{F74895D8-DD37-67BA-E1F6-0D80CF75616C}"/>
              </a:ext>
            </a:extLst>
          </p:cNvPr>
          <p:cNvSpPr>
            <a:spLocks noGrp="1"/>
          </p:cNvSpPr>
          <p:nvPr>
            <p:ph type="sldNum" sz="quarter" idx="12"/>
          </p:nvPr>
        </p:nvSpPr>
        <p:spPr/>
        <p:txBody>
          <a:bodyPr/>
          <a:lstStyle/>
          <a:p>
            <a:fld id="{3264D530-B60B-4A5A-91C0-C766C58A4783}" type="slidenum">
              <a:rPr lang="en-US" smtClean="0"/>
              <a:t>19</a:t>
            </a:fld>
            <a:endParaRPr lang="en-US"/>
          </a:p>
        </p:txBody>
      </p:sp>
    </p:spTree>
    <p:extLst>
      <p:ext uri="{BB962C8B-B14F-4D97-AF65-F5344CB8AC3E}">
        <p14:creationId xmlns:p14="http://schemas.microsoft.com/office/powerpoint/2010/main" val="121344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B7FA-C6B5-75C0-D5EB-BB087710E219}"/>
              </a:ext>
            </a:extLst>
          </p:cNvPr>
          <p:cNvSpPr>
            <a:spLocks noGrp="1"/>
          </p:cNvSpPr>
          <p:nvPr>
            <p:ph type="title"/>
          </p:nvPr>
        </p:nvSpPr>
        <p:spPr/>
        <p:txBody>
          <a:bodyPr/>
          <a:lstStyle/>
          <a:p>
            <a:pPr algn="ctr"/>
            <a:r>
              <a:rPr lang="en-US" sz="4400" dirty="0">
                <a:solidFill>
                  <a:schemeClr val="bg1"/>
                </a:solidFill>
                <a:latin typeface="+mj-lt"/>
              </a:rPr>
              <a:t>Agenda</a:t>
            </a:r>
          </a:p>
        </p:txBody>
      </p:sp>
      <p:sp>
        <p:nvSpPr>
          <p:cNvPr id="8" name="Content Placeholder 7">
            <a:extLst>
              <a:ext uri="{FF2B5EF4-FFF2-40B4-BE49-F238E27FC236}">
                <a16:creationId xmlns:a16="http://schemas.microsoft.com/office/drawing/2014/main" id="{06806881-C479-FFE9-C63B-311FC3D64947}"/>
              </a:ext>
            </a:extLst>
          </p:cNvPr>
          <p:cNvSpPr>
            <a:spLocks noGrp="1"/>
          </p:cNvSpPr>
          <p:nvPr>
            <p:ph sz="quarter" idx="13"/>
          </p:nvPr>
        </p:nvSpPr>
        <p:spPr/>
        <p:txBody>
          <a:bodyPr/>
          <a:lstStyle/>
          <a:p>
            <a:pPr>
              <a:spcBef>
                <a:spcPts val="1800"/>
              </a:spcBef>
            </a:pPr>
            <a:r>
              <a:rPr lang="en-US" dirty="0"/>
              <a:t>System of Care Overview</a:t>
            </a:r>
          </a:p>
          <a:p>
            <a:pPr>
              <a:spcBef>
                <a:spcPts val="1800"/>
              </a:spcBef>
            </a:pPr>
            <a:r>
              <a:rPr lang="en-US" dirty="0"/>
              <a:t>Local Mental Health Authority (LMHA) and Local Behavioral Health Authority (LBHA) Overview</a:t>
            </a:r>
          </a:p>
          <a:p>
            <a:pPr>
              <a:spcBef>
                <a:spcPts val="1800"/>
              </a:spcBef>
            </a:pPr>
            <a:r>
              <a:rPr lang="en-US" dirty="0"/>
              <a:t>Texas Resiliency and Recovery (TRR) Model</a:t>
            </a:r>
          </a:p>
          <a:p>
            <a:pPr>
              <a:spcBef>
                <a:spcPts val="1800"/>
              </a:spcBef>
            </a:pPr>
            <a:r>
              <a:rPr lang="en-US" dirty="0"/>
              <a:t>Mental Health First Aid (MHFA) Overview</a:t>
            </a:r>
          </a:p>
          <a:p>
            <a:pPr>
              <a:spcBef>
                <a:spcPts val="1800"/>
              </a:spcBef>
            </a:pPr>
            <a:r>
              <a:rPr lang="en-US" dirty="0"/>
              <a:t>Behavioral Health Partnership Program (BHPP) Overview</a:t>
            </a:r>
          </a:p>
        </p:txBody>
      </p:sp>
      <p:sp>
        <p:nvSpPr>
          <p:cNvPr id="7" name="Slide Number Placeholder 6">
            <a:extLst>
              <a:ext uri="{FF2B5EF4-FFF2-40B4-BE49-F238E27FC236}">
                <a16:creationId xmlns:a16="http://schemas.microsoft.com/office/drawing/2014/main" id="{C3A60675-6A2B-C037-CC95-ED47E34BF3DA}"/>
              </a:ext>
            </a:extLst>
          </p:cNvPr>
          <p:cNvSpPr>
            <a:spLocks noGrp="1"/>
          </p:cNvSpPr>
          <p:nvPr>
            <p:ph type="sldNum" sz="quarter" idx="12"/>
          </p:nvPr>
        </p:nvSpPr>
        <p:spPr/>
        <p:txBody>
          <a:bodyPr/>
          <a:lstStyle/>
          <a:p>
            <a:fld id="{3264D530-B60B-4A5A-91C0-C766C58A4783}" type="slidenum">
              <a:rPr lang="en-US" smtClean="0"/>
              <a:t>2</a:t>
            </a:fld>
            <a:endParaRPr lang="en-US" dirty="0"/>
          </a:p>
        </p:txBody>
      </p:sp>
    </p:spTree>
    <p:extLst>
      <p:ext uri="{BB962C8B-B14F-4D97-AF65-F5344CB8AC3E}">
        <p14:creationId xmlns:p14="http://schemas.microsoft.com/office/powerpoint/2010/main" val="299097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FC44-7368-7E43-2568-898603E1576B}"/>
              </a:ext>
            </a:extLst>
          </p:cNvPr>
          <p:cNvSpPr>
            <a:spLocks noGrp="1"/>
          </p:cNvSpPr>
          <p:nvPr>
            <p:ph type="title"/>
          </p:nvPr>
        </p:nvSpPr>
        <p:spPr/>
        <p:txBody>
          <a:bodyPr/>
          <a:lstStyle/>
          <a:p>
            <a:pPr algn="ctr"/>
            <a:r>
              <a:rPr lang="en-US" sz="4400" dirty="0">
                <a:latin typeface="+mj-lt"/>
              </a:rPr>
              <a:t>Why is Youth MHFA important?</a:t>
            </a:r>
          </a:p>
        </p:txBody>
      </p:sp>
      <p:sp>
        <p:nvSpPr>
          <p:cNvPr id="3" name="Content Placeholder 2">
            <a:extLst>
              <a:ext uri="{FF2B5EF4-FFF2-40B4-BE49-F238E27FC236}">
                <a16:creationId xmlns:a16="http://schemas.microsoft.com/office/drawing/2014/main" id="{477EDAC1-8C08-513A-339E-4A23AB66DE8C}"/>
              </a:ext>
            </a:extLst>
          </p:cNvPr>
          <p:cNvSpPr>
            <a:spLocks noGrp="1"/>
          </p:cNvSpPr>
          <p:nvPr>
            <p:ph sz="quarter" idx="13"/>
          </p:nvPr>
        </p:nvSpPr>
        <p:spPr/>
        <p:txBody>
          <a:bodyPr vert="horz" lIns="91440" tIns="45720" rIns="91440" bIns="45720" rtlCol="0" anchor="t">
            <a:noAutofit/>
          </a:bodyPr>
          <a:lstStyle/>
          <a:p>
            <a:r>
              <a:rPr lang="en-US" dirty="0">
                <a:ea typeface="Verdana"/>
              </a:rPr>
              <a:t>Substance use disorders typically begin in adolescence and early adulthood; early intervention is critical.</a:t>
            </a:r>
          </a:p>
          <a:p>
            <a:r>
              <a:rPr lang="en-US" dirty="0">
                <a:ea typeface="Verdana"/>
              </a:rPr>
              <a:t>49.5% of U.S. adolescents ages 13-18 have a mental health disorder.</a:t>
            </a:r>
            <a:endParaRPr lang="en-US" dirty="0"/>
          </a:p>
          <a:p>
            <a:r>
              <a:rPr lang="en-US" dirty="0">
                <a:ea typeface="Verdana"/>
              </a:rPr>
              <a:t>Suicide is the second leading cause of death among adolescents ages 15-18.</a:t>
            </a:r>
            <a:endParaRPr lang="en-US" dirty="0"/>
          </a:p>
          <a:p>
            <a:r>
              <a:rPr lang="en-US" dirty="0">
                <a:ea typeface="Verdana"/>
              </a:rPr>
              <a:t>Youth lack the vocabulary or developmental ability to explain their concerns.</a:t>
            </a:r>
            <a:endParaRPr lang="en-US" dirty="0">
              <a:solidFill>
                <a:srgbClr val="0B1227"/>
              </a:solidFill>
              <a:ea typeface="Verdana"/>
            </a:endParaRPr>
          </a:p>
          <a:p>
            <a:r>
              <a:rPr lang="en-US" dirty="0">
                <a:ea typeface="Verdana"/>
              </a:rPr>
              <a:t>It can sometimes be difficult to distinguish mental health concerns from typical</a:t>
            </a:r>
            <a:r>
              <a:rPr lang="en-US" dirty="0">
                <a:solidFill>
                  <a:srgbClr val="FF0000"/>
                </a:solidFill>
                <a:ea typeface="Verdana"/>
              </a:rPr>
              <a:t> </a:t>
            </a:r>
            <a:r>
              <a:rPr lang="en-US" dirty="0">
                <a:ea typeface="Verdana"/>
              </a:rPr>
              <a:t>childhood behavior.</a:t>
            </a:r>
            <a:endParaRPr lang="en-US" dirty="0"/>
          </a:p>
          <a:p>
            <a:endParaRPr lang="en-US" dirty="0">
              <a:ea typeface="Verdana"/>
            </a:endParaRPr>
          </a:p>
        </p:txBody>
      </p:sp>
      <p:sp>
        <p:nvSpPr>
          <p:cNvPr id="6" name="Slide Number Placeholder 5">
            <a:extLst>
              <a:ext uri="{FF2B5EF4-FFF2-40B4-BE49-F238E27FC236}">
                <a16:creationId xmlns:a16="http://schemas.microsoft.com/office/drawing/2014/main" id="{5876FFA9-457B-2B4C-7182-658881BAAE79}"/>
              </a:ext>
            </a:extLst>
          </p:cNvPr>
          <p:cNvSpPr>
            <a:spLocks noGrp="1"/>
          </p:cNvSpPr>
          <p:nvPr>
            <p:ph type="sldNum" sz="quarter" idx="12"/>
          </p:nvPr>
        </p:nvSpPr>
        <p:spPr/>
        <p:txBody>
          <a:bodyPr/>
          <a:lstStyle/>
          <a:p>
            <a:fld id="{3264D530-B60B-4A5A-91C0-C766C58A4783}" type="slidenum">
              <a:rPr lang="en-US" smtClean="0"/>
              <a:t>20</a:t>
            </a:fld>
            <a:endParaRPr lang="en-US"/>
          </a:p>
        </p:txBody>
      </p:sp>
    </p:spTree>
    <p:extLst>
      <p:ext uri="{BB962C8B-B14F-4D97-AF65-F5344CB8AC3E}">
        <p14:creationId xmlns:p14="http://schemas.microsoft.com/office/powerpoint/2010/main" val="3282554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2724-0FAA-0756-C053-1A906284579A}"/>
              </a:ext>
            </a:extLst>
          </p:cNvPr>
          <p:cNvSpPr>
            <a:spLocks noGrp="1"/>
          </p:cNvSpPr>
          <p:nvPr>
            <p:ph type="title"/>
          </p:nvPr>
        </p:nvSpPr>
        <p:spPr/>
        <p:txBody>
          <a:bodyPr/>
          <a:lstStyle/>
          <a:p>
            <a:pPr algn="ctr"/>
            <a:r>
              <a:rPr lang="en-US" sz="4400" dirty="0">
                <a:latin typeface="+mj-lt"/>
              </a:rPr>
              <a:t>How can I take an</a:t>
            </a:r>
            <a:r>
              <a:rPr lang="en-US" sz="4400" dirty="0">
                <a:solidFill>
                  <a:schemeClr val="tx1"/>
                </a:solidFill>
                <a:latin typeface="+mj-lt"/>
              </a:rPr>
              <a:t> MHFA </a:t>
            </a:r>
            <a:r>
              <a:rPr lang="en-US" sz="4400" dirty="0">
                <a:latin typeface="+mj-lt"/>
              </a:rPr>
              <a:t>class?</a:t>
            </a:r>
            <a:endParaRPr lang="en-US" dirty="0">
              <a:latin typeface="+mj-lt"/>
            </a:endParaRPr>
          </a:p>
        </p:txBody>
      </p:sp>
      <p:sp>
        <p:nvSpPr>
          <p:cNvPr id="3" name="Content Placeholder 2">
            <a:extLst>
              <a:ext uri="{FF2B5EF4-FFF2-40B4-BE49-F238E27FC236}">
                <a16:creationId xmlns:a16="http://schemas.microsoft.com/office/drawing/2014/main" id="{CDB19704-1106-8CA2-3AFC-89C74BDF60A6}"/>
              </a:ext>
            </a:extLst>
          </p:cNvPr>
          <p:cNvSpPr>
            <a:spLocks noGrp="1"/>
          </p:cNvSpPr>
          <p:nvPr>
            <p:ph sz="quarter" idx="13"/>
          </p:nvPr>
        </p:nvSpPr>
        <p:spPr/>
        <p:txBody>
          <a:bodyPr vert="horz" lIns="91440" tIns="45720" rIns="91440" bIns="45720" rtlCol="0" anchor="t">
            <a:noAutofit/>
          </a:bodyPr>
          <a:lstStyle/>
          <a:p>
            <a:pPr marL="228600" indent="0">
              <a:buNone/>
            </a:pPr>
            <a:r>
              <a:rPr lang="en-US" sz="2400" dirty="0"/>
              <a:t>Contact the MHFA Outreach Worker at your LMHA or LBHA: </a:t>
            </a:r>
            <a:r>
              <a:rPr lang="en-US" dirty="0">
                <a:hlinkClick r:id="rId2"/>
              </a:rPr>
              <a:t>Workbook: MHFA-OW-MAP</a:t>
            </a:r>
            <a:r>
              <a:rPr lang="en-US" dirty="0"/>
              <a:t> </a:t>
            </a:r>
            <a:endParaRPr lang="en-US" dirty="0">
              <a:ea typeface="+mn-lt"/>
              <a:cs typeface="+mn-lt"/>
            </a:endParaRPr>
          </a:p>
        </p:txBody>
      </p:sp>
      <p:sp>
        <p:nvSpPr>
          <p:cNvPr id="6" name="Slide Number Placeholder 5">
            <a:extLst>
              <a:ext uri="{FF2B5EF4-FFF2-40B4-BE49-F238E27FC236}">
                <a16:creationId xmlns:a16="http://schemas.microsoft.com/office/drawing/2014/main" id="{63C3EDE1-427B-D271-DE92-6D13A7E40ABC}"/>
              </a:ext>
            </a:extLst>
          </p:cNvPr>
          <p:cNvSpPr>
            <a:spLocks noGrp="1"/>
          </p:cNvSpPr>
          <p:nvPr>
            <p:ph type="sldNum" sz="quarter" idx="12"/>
          </p:nvPr>
        </p:nvSpPr>
        <p:spPr/>
        <p:txBody>
          <a:bodyPr/>
          <a:lstStyle/>
          <a:p>
            <a:fld id="{3264D530-B60B-4A5A-91C0-C766C58A4783}" type="slidenum">
              <a:rPr lang="en-US" smtClean="0"/>
              <a:t>21</a:t>
            </a:fld>
            <a:endParaRPr lang="en-US"/>
          </a:p>
        </p:txBody>
      </p:sp>
    </p:spTree>
    <p:extLst>
      <p:ext uri="{BB962C8B-B14F-4D97-AF65-F5344CB8AC3E}">
        <p14:creationId xmlns:p14="http://schemas.microsoft.com/office/powerpoint/2010/main" val="2503113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E7DECE7-B238-439C-9305-C038D2A5BCFD}"/>
              </a:ext>
            </a:extLst>
          </p:cNvPr>
          <p:cNvSpPr>
            <a:spLocks noGrp="1"/>
          </p:cNvSpPr>
          <p:nvPr>
            <p:ph type="title"/>
          </p:nvPr>
        </p:nvSpPr>
        <p:spPr/>
        <p:txBody>
          <a:bodyPr/>
          <a:lstStyle/>
          <a:p>
            <a:pPr algn="ctr"/>
            <a:r>
              <a:rPr lang="en-US" sz="4400" dirty="0">
                <a:latin typeface="+mj-lt"/>
              </a:rPr>
              <a:t>BHPP Overview </a:t>
            </a:r>
          </a:p>
        </p:txBody>
      </p:sp>
      <p:sp>
        <p:nvSpPr>
          <p:cNvPr id="9" name="Content Placeholder 1">
            <a:extLst>
              <a:ext uri="{FF2B5EF4-FFF2-40B4-BE49-F238E27FC236}">
                <a16:creationId xmlns:a16="http://schemas.microsoft.com/office/drawing/2014/main" id="{F9F730F9-E877-454E-BD5A-FA53076243B6}"/>
              </a:ext>
            </a:extLst>
          </p:cNvPr>
          <p:cNvSpPr>
            <a:spLocks noGrp="1"/>
          </p:cNvSpPr>
          <p:nvPr>
            <p:ph sz="quarter" idx="13"/>
          </p:nvPr>
        </p:nvSpPr>
        <p:spPr>
          <a:xfrm>
            <a:off x="2194560" y="1788291"/>
            <a:ext cx="9509760" cy="4389120"/>
          </a:xfrm>
        </p:spPr>
        <p:txBody>
          <a:bodyPr>
            <a:normAutofit/>
          </a:bodyPr>
          <a:lstStyle/>
          <a:p>
            <a:pPr marL="0" marR="0" indent="0">
              <a:lnSpc>
                <a:spcPct val="115000"/>
              </a:lnSpc>
              <a:spcBef>
                <a:spcPts val="0"/>
              </a:spcBef>
              <a:spcAft>
                <a:spcPts val="0"/>
              </a:spcAft>
              <a:buNone/>
            </a:pPr>
            <a:r>
              <a:rPr lang="en-US" sz="2000" dirty="0"/>
              <a:t>The BHPP delivers mental health and substance use resources to school districts served by a regional education service center (ESC) and in which the LMHA or LBHA also delivers services.</a:t>
            </a:r>
            <a:endParaRPr lang="en-US" dirty="0"/>
          </a:p>
          <a:p>
            <a:endParaRPr lang="en-US" dirty="0"/>
          </a:p>
          <a:p>
            <a:pPr marL="0" indent="0">
              <a:buNone/>
            </a:pPr>
            <a:endParaRPr lang="en-US" dirty="0"/>
          </a:p>
        </p:txBody>
      </p:sp>
      <p:pic>
        <p:nvPicPr>
          <p:cNvPr id="2" name="Content Placeholder 6" descr="Education Service Centers Map. For full details, see link below.">
            <a:extLst>
              <a:ext uri="{FF2B5EF4-FFF2-40B4-BE49-F238E27FC236}">
                <a16:creationId xmlns:a16="http://schemas.microsoft.com/office/drawing/2014/main" id="{69EAA6D0-8839-4B22-32BF-AEEAEF85FCF1}"/>
              </a:ext>
            </a:extLst>
          </p:cNvPr>
          <p:cNvPicPr>
            <a:picLocks noChangeAspect="1"/>
          </p:cNvPicPr>
          <p:nvPr/>
        </p:nvPicPr>
        <p:blipFill>
          <a:blip r:embed="rId3"/>
          <a:stretch>
            <a:fillRect/>
          </a:stretch>
        </p:blipFill>
        <p:spPr>
          <a:xfrm>
            <a:off x="4992400" y="2991466"/>
            <a:ext cx="3914078" cy="3317894"/>
          </a:xfrm>
          <a:prstGeom prst="rect">
            <a:avLst/>
          </a:prstGeom>
        </p:spPr>
      </p:pic>
      <p:sp>
        <p:nvSpPr>
          <p:cNvPr id="4" name="Slide Number Placeholder">
            <a:extLst>
              <a:ext uri="{FF2B5EF4-FFF2-40B4-BE49-F238E27FC236}">
                <a16:creationId xmlns:a16="http://schemas.microsoft.com/office/drawing/2014/main" id="{6F431605-AE1C-4A03-95F9-6F1C094A94D6}"/>
              </a:ext>
            </a:extLst>
          </p:cNvPr>
          <p:cNvSpPr>
            <a:spLocks noGrp="1"/>
          </p:cNvSpPr>
          <p:nvPr>
            <p:ph type="sldNum" sz="quarter" idx="12"/>
          </p:nvPr>
        </p:nvSpPr>
        <p:spPr/>
        <p:txBody>
          <a:bodyPr/>
          <a:lstStyle/>
          <a:p>
            <a:fld id="{3264D530-B60B-4A5A-91C0-C766C58A4783}" type="slidenum">
              <a:rPr lang="en-US" smtClean="0"/>
              <a:pPr/>
              <a:t>22</a:t>
            </a:fld>
            <a:endParaRPr lang="en-US"/>
          </a:p>
        </p:txBody>
      </p:sp>
      <p:sp>
        <p:nvSpPr>
          <p:cNvPr id="3" name="Footer Placeholder 2">
            <a:extLst>
              <a:ext uri="{FF2B5EF4-FFF2-40B4-BE49-F238E27FC236}">
                <a16:creationId xmlns:a16="http://schemas.microsoft.com/office/drawing/2014/main" id="{CEAF9892-5DE8-6710-D75F-39EFAD7A7E6A}"/>
              </a:ext>
            </a:extLst>
          </p:cNvPr>
          <p:cNvSpPr>
            <a:spLocks noGrp="1"/>
          </p:cNvSpPr>
          <p:nvPr>
            <p:ph type="ftr" sz="quarter" idx="11"/>
          </p:nvPr>
        </p:nvSpPr>
        <p:spPr>
          <a:xfrm>
            <a:off x="3092881" y="6309360"/>
            <a:ext cx="7713115" cy="365125"/>
          </a:xfrm>
        </p:spPr>
        <p:txBody>
          <a:bodyPr/>
          <a:lstStyle/>
          <a:p>
            <a:r>
              <a:rPr lang="en-US" dirty="0">
                <a:hlinkClick r:id="rId4"/>
              </a:rPr>
              <a:t>tea.texas.gov/about-tea/other-services/education-service-centers/education-service-centers-map</a:t>
            </a:r>
            <a:r>
              <a:rPr lang="en-US" dirty="0"/>
              <a:t> </a:t>
            </a:r>
          </a:p>
        </p:txBody>
      </p:sp>
    </p:spTree>
    <p:extLst>
      <p:ext uri="{BB962C8B-B14F-4D97-AF65-F5344CB8AC3E}">
        <p14:creationId xmlns:p14="http://schemas.microsoft.com/office/powerpoint/2010/main" val="171623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7742-5A6A-391E-E91F-4C29FDC599E6}"/>
              </a:ext>
            </a:extLst>
          </p:cNvPr>
          <p:cNvSpPr>
            <a:spLocks noGrp="1"/>
          </p:cNvSpPr>
          <p:nvPr>
            <p:ph type="title"/>
          </p:nvPr>
        </p:nvSpPr>
        <p:spPr>
          <a:xfrm>
            <a:off x="2107553" y="274320"/>
            <a:ext cx="6858000" cy="1097280"/>
          </a:xfrm>
        </p:spPr>
        <p:txBody>
          <a:bodyPr/>
          <a:lstStyle/>
          <a:p>
            <a:r>
              <a:rPr lang="en-US" sz="4400"/>
              <a:t>BHPP Program Goals </a:t>
            </a:r>
          </a:p>
        </p:txBody>
      </p:sp>
      <p:graphicFrame>
        <p:nvGraphicFramePr>
          <p:cNvPr id="9" name="Diagram 8">
            <a:extLst>
              <a:ext uri="{FF2B5EF4-FFF2-40B4-BE49-F238E27FC236}">
                <a16:creationId xmlns:a16="http://schemas.microsoft.com/office/drawing/2014/main" id="{A277ABF0-2481-3635-4D11-7FB8001F103F}"/>
              </a:ext>
            </a:extLst>
          </p:cNvPr>
          <p:cNvGraphicFramePr/>
          <p:nvPr>
            <p:extLst>
              <p:ext uri="{D42A27DB-BD31-4B8C-83A1-F6EECF244321}">
                <p14:modId xmlns:p14="http://schemas.microsoft.com/office/powerpoint/2010/main" val="559136242"/>
              </p:ext>
            </p:extLst>
          </p:nvPr>
        </p:nvGraphicFramePr>
        <p:xfrm>
          <a:off x="819232" y="1685058"/>
          <a:ext cx="10553535" cy="5079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87242FF-DF87-7D7F-4A9F-5C22E7A9E7E6}"/>
              </a:ext>
            </a:extLst>
          </p:cNvPr>
          <p:cNvSpPr>
            <a:spLocks noGrp="1"/>
          </p:cNvSpPr>
          <p:nvPr>
            <p:ph type="sldNum" sz="quarter" idx="12"/>
          </p:nvPr>
        </p:nvSpPr>
        <p:spPr/>
        <p:txBody>
          <a:bodyPr/>
          <a:lstStyle/>
          <a:p>
            <a:fld id="{3264D530-B60B-4A5A-91C0-C766C58A4783}" type="slidenum">
              <a:rPr lang="en-US" smtClean="0"/>
              <a:t>23</a:t>
            </a:fld>
            <a:endParaRPr lang="en-US"/>
          </a:p>
        </p:txBody>
      </p:sp>
    </p:spTree>
    <p:extLst>
      <p:ext uri="{BB962C8B-B14F-4D97-AF65-F5344CB8AC3E}">
        <p14:creationId xmlns:p14="http://schemas.microsoft.com/office/powerpoint/2010/main" val="8936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2125802" y="274320"/>
            <a:ext cx="6858000" cy="1097280"/>
          </a:xfrm>
        </p:spPr>
        <p:txBody>
          <a:bodyPr/>
          <a:lstStyle/>
          <a:p>
            <a:pPr algn="ctr"/>
            <a:r>
              <a:rPr lang="en-US" sz="4400" dirty="0">
                <a:latin typeface="+mj-lt"/>
              </a:rPr>
              <a:t>BHPP Locations (1 of 2) </a:t>
            </a:r>
          </a:p>
        </p:txBody>
      </p:sp>
      <p:graphicFrame>
        <p:nvGraphicFramePr>
          <p:cNvPr id="5" name="Content Placeholder 6" descr="Chart of the ESCs, BHPP Employing LMHA or LBHA, and Additionally Served LMHAs or LBHA. ">
            <a:extLst>
              <a:ext uri="{FF2B5EF4-FFF2-40B4-BE49-F238E27FC236}">
                <a16:creationId xmlns:a16="http://schemas.microsoft.com/office/drawing/2014/main" id="{A6D9BEDA-3E39-23CF-A9E2-95A661CAA56A}"/>
              </a:ext>
            </a:extLst>
          </p:cNvPr>
          <p:cNvGraphicFramePr>
            <a:graphicFrameLocks/>
          </p:cNvGraphicFramePr>
          <p:nvPr>
            <p:extLst>
              <p:ext uri="{D42A27DB-BD31-4B8C-83A1-F6EECF244321}">
                <p14:modId xmlns:p14="http://schemas.microsoft.com/office/powerpoint/2010/main" val="1067911359"/>
              </p:ext>
            </p:extLst>
          </p:nvPr>
        </p:nvGraphicFramePr>
        <p:xfrm>
          <a:off x="487680" y="1739368"/>
          <a:ext cx="11216638" cy="4935049"/>
        </p:xfrm>
        <a:graphic>
          <a:graphicData uri="http://schemas.openxmlformats.org/drawingml/2006/table">
            <a:tbl>
              <a:tblPr firstRow="1" bandRow="1">
                <a:tableStyleId>{B301B821-A1FF-4177-AEE7-76D212191A09}</a:tableStyleId>
              </a:tblPr>
              <a:tblGrid>
                <a:gridCol w="1419778">
                  <a:extLst>
                    <a:ext uri="{9D8B030D-6E8A-4147-A177-3AD203B41FA5}">
                      <a16:colId xmlns:a16="http://schemas.microsoft.com/office/drawing/2014/main" val="723663352"/>
                    </a:ext>
                  </a:extLst>
                </a:gridCol>
                <a:gridCol w="5842639">
                  <a:extLst>
                    <a:ext uri="{9D8B030D-6E8A-4147-A177-3AD203B41FA5}">
                      <a16:colId xmlns:a16="http://schemas.microsoft.com/office/drawing/2014/main" val="1670111236"/>
                    </a:ext>
                  </a:extLst>
                </a:gridCol>
                <a:gridCol w="3954221">
                  <a:extLst>
                    <a:ext uri="{9D8B030D-6E8A-4147-A177-3AD203B41FA5}">
                      <a16:colId xmlns:a16="http://schemas.microsoft.com/office/drawing/2014/main" val="2676641999"/>
                    </a:ext>
                  </a:extLst>
                </a:gridCol>
              </a:tblGrid>
              <a:tr h="281341">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fontAlgn="base"/>
                      <a:r>
                        <a:rPr lang="en-US" sz="1400" dirty="0">
                          <a:effectLst/>
                        </a:rPr>
                        <a:t>ESC</a:t>
                      </a:r>
                      <a:r>
                        <a:rPr lang="en-US" sz="1400" strike="noStrike" baseline="0" dirty="0">
                          <a:solidFill>
                            <a:schemeClr val="tx1"/>
                          </a:solidFill>
                          <a:effectLst/>
                        </a:rPr>
                        <a:t> </a:t>
                      </a:r>
                      <a:r>
                        <a:rPr lang="en-US" sz="1400" strike="noStrike" baseline="0" dirty="0">
                          <a:solidFill>
                            <a:schemeClr val="bg1"/>
                          </a:solidFill>
                          <a:effectLst/>
                        </a:rPr>
                        <a:t>Region</a:t>
                      </a:r>
                      <a:r>
                        <a:rPr lang="en-US" sz="1400" strike="noStrike" baseline="0" dirty="0">
                          <a:solidFill>
                            <a:schemeClr val="tx1"/>
                          </a:solidFill>
                          <a:effectLst/>
                        </a:rPr>
                        <a:t> </a:t>
                      </a:r>
                      <a:endParaRPr lang="en-US" sz="2000" strike="noStrike" baseline="0" dirty="0">
                        <a:solidFill>
                          <a:schemeClr val="tx1"/>
                        </a:solidFill>
                        <a:effectLst/>
                      </a:endParaRPr>
                    </a:p>
                  </a:txBody>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fontAlgn="base"/>
                      <a:r>
                        <a:rPr lang="en-US" sz="1400" u="none" strike="noStrike" dirty="0">
                          <a:effectLst/>
                        </a:rPr>
                        <a:t>BHPP Employing LMHA or LBHA </a:t>
                      </a:r>
                      <a:r>
                        <a:rPr lang="en-US" sz="1400" dirty="0">
                          <a:effectLst/>
                        </a:rPr>
                        <a:t>​</a:t>
                      </a:r>
                      <a:endParaRPr lang="en-US" sz="2000" dirty="0">
                        <a:effectLst/>
                      </a:endParaRPr>
                    </a:p>
                  </a:txBody>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fontAlgn="base"/>
                      <a:r>
                        <a:rPr lang="en-US" sz="1400" dirty="0">
                          <a:effectLst/>
                        </a:rPr>
                        <a:t>Additionally Served LMHAs or LBHAs​</a:t>
                      </a:r>
                      <a:endParaRPr lang="en-US" sz="2000" dirty="0">
                        <a:effectLst/>
                      </a:endParaRPr>
                    </a:p>
                  </a:txBody>
                  <a:tcPr/>
                </a:tc>
                <a:extLst>
                  <a:ext uri="{0D108BD9-81ED-4DB2-BD59-A6C34878D82A}">
                    <a16:rowId xmlns:a16="http://schemas.microsoft.com/office/drawing/2014/main" val="2866200677"/>
                  </a:ext>
                </a:extLst>
              </a:tr>
              <a:tr h="42380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1​</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Tropical Texas Behavioral Health​</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Border Region Behavioral Health Center​</a:t>
                      </a:r>
                    </a:p>
                  </a:txBody>
                  <a:tcPr/>
                </a:tc>
                <a:extLst>
                  <a:ext uri="{0D108BD9-81ED-4DB2-BD59-A6C34878D82A}">
                    <a16:rowId xmlns:a16="http://schemas.microsoft.com/office/drawing/2014/main" val="1272918196"/>
                  </a:ext>
                </a:extLst>
              </a:tr>
              <a:tr h="48053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2​</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Nueces Center for Mental Health and Intellectual Disabilities​</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Camino Real Community Services, Coastal Plains Community Center​</a:t>
                      </a:r>
                    </a:p>
                  </a:txBody>
                  <a:tcPr/>
                </a:tc>
                <a:extLst>
                  <a:ext uri="{0D108BD9-81ED-4DB2-BD59-A6C34878D82A}">
                    <a16:rowId xmlns:a16="http://schemas.microsoft.com/office/drawing/2014/main" val="2763278929"/>
                  </a:ext>
                </a:extLst>
              </a:tr>
              <a:tr h="48053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3​</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Gulf Bend Center​</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Camino Real Community Services, Texana Center​</a:t>
                      </a:r>
                    </a:p>
                  </a:txBody>
                  <a:tcPr/>
                </a:tc>
                <a:extLst>
                  <a:ext uri="{0D108BD9-81ED-4DB2-BD59-A6C34878D82A}">
                    <a16:rowId xmlns:a16="http://schemas.microsoft.com/office/drawing/2014/main" val="9740736"/>
                  </a:ext>
                </a:extLst>
              </a:tr>
              <a:tr h="6784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4​</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dirty="0">
                          <a:effectLst/>
                        </a:rPr>
                        <a:t>The Harris Center</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Gulf Coast Center, Spindletop Center, Texana Center, Tri-County Behavioral Healthcare</a:t>
                      </a:r>
                      <a:r>
                        <a:rPr lang="en-US" sz="1400" dirty="0">
                          <a:effectLst/>
                        </a:rPr>
                        <a:t>​</a:t>
                      </a:r>
                    </a:p>
                  </a:txBody>
                  <a:tcPr/>
                </a:tc>
                <a:extLst>
                  <a:ext uri="{0D108BD9-81ED-4DB2-BD59-A6C34878D82A}">
                    <a16:rowId xmlns:a16="http://schemas.microsoft.com/office/drawing/2014/main" val="3877586057"/>
                  </a:ext>
                </a:extLst>
              </a:tr>
              <a:tr h="28266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5​</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a:effectLst/>
                        </a:rPr>
                        <a:t>Spindletop Center</a:t>
                      </a:r>
                      <a:r>
                        <a:rPr lang="en-US" sz="1400">
                          <a:effectLst/>
                        </a:rPr>
                        <a:t>​</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Burke</a:t>
                      </a:r>
                      <a:r>
                        <a:rPr lang="en-US" sz="1400" dirty="0">
                          <a:effectLst/>
                        </a:rPr>
                        <a:t>​ Center</a:t>
                      </a:r>
                    </a:p>
                  </a:txBody>
                  <a:tcPr/>
                </a:tc>
                <a:extLst>
                  <a:ext uri="{0D108BD9-81ED-4DB2-BD59-A6C34878D82A}">
                    <a16:rowId xmlns:a16="http://schemas.microsoft.com/office/drawing/2014/main" val="216277248"/>
                  </a:ext>
                </a:extLst>
              </a:tr>
              <a:tr h="67840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6​</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Tri-County Behavioral Healthcare</a:t>
                      </a:r>
                      <a:r>
                        <a:rPr lang="en-US" sz="1400" dirty="0">
                          <a:effectLst/>
                        </a:rPr>
                        <a:t>​</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MHMR Authority of Brazos Valley, Burke Center, Central Counties Services</a:t>
                      </a:r>
                      <a:r>
                        <a:rPr lang="en-US" sz="1400" dirty="0">
                          <a:effectLst/>
                        </a:rPr>
                        <a:t>​</a:t>
                      </a:r>
                    </a:p>
                  </a:txBody>
                  <a:tcPr/>
                </a:tc>
                <a:extLst>
                  <a:ext uri="{0D108BD9-81ED-4DB2-BD59-A6C34878D82A}">
                    <a16:rowId xmlns:a16="http://schemas.microsoft.com/office/drawing/2014/main" val="463016170"/>
                  </a:ext>
                </a:extLst>
              </a:tr>
              <a:tr h="32764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7​</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a:effectLst/>
                        </a:rPr>
                        <a:t>Community </a:t>
                      </a:r>
                      <a:r>
                        <a:rPr lang="en-US" sz="1400" u="none" strike="noStrike" err="1">
                          <a:effectLst/>
                        </a:rPr>
                        <a:t>Healthcore</a:t>
                      </a:r>
                      <a:r>
                        <a:rPr lang="en-US" sz="1400">
                          <a:effectLst/>
                        </a:rPr>
                        <a:t>​</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ACCESS, Andrews Center, Burke</a:t>
                      </a:r>
                      <a:r>
                        <a:rPr lang="en-US" sz="1400" dirty="0">
                          <a:effectLst/>
                        </a:rPr>
                        <a:t>​ Center</a:t>
                      </a:r>
                    </a:p>
                  </a:txBody>
                  <a:tcPr/>
                </a:tc>
                <a:extLst>
                  <a:ext uri="{0D108BD9-81ED-4DB2-BD59-A6C34878D82A}">
                    <a16:rowId xmlns:a16="http://schemas.microsoft.com/office/drawing/2014/main" val="2517367981"/>
                  </a:ext>
                </a:extLst>
              </a:tr>
              <a:tr h="28266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8​</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Lakes Regional Community Center</a:t>
                      </a:r>
                      <a:r>
                        <a:rPr lang="en-US" sz="1400" dirty="0">
                          <a:effectLst/>
                        </a:rPr>
                        <a:t>​</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Community Healthcore</a:t>
                      </a:r>
                      <a:r>
                        <a:rPr lang="en-US" sz="1400" dirty="0">
                          <a:effectLst/>
                        </a:rPr>
                        <a:t>​</a:t>
                      </a:r>
                    </a:p>
                  </a:txBody>
                  <a:tcPr/>
                </a:tc>
                <a:extLst>
                  <a:ext uri="{0D108BD9-81ED-4DB2-BD59-A6C34878D82A}">
                    <a16:rowId xmlns:a16="http://schemas.microsoft.com/office/drawing/2014/main" val="630632984"/>
                  </a:ext>
                </a:extLst>
              </a:tr>
              <a:tr h="28266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9​</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Helen </a:t>
                      </a:r>
                      <a:r>
                        <a:rPr lang="en-US" sz="1400" u="none" strike="noStrike" dirty="0" err="1">
                          <a:effectLst/>
                        </a:rPr>
                        <a:t>Farabee</a:t>
                      </a:r>
                      <a:r>
                        <a:rPr lang="en-US" sz="1400" u="none" strike="noStrike" dirty="0">
                          <a:effectLst/>
                        </a:rPr>
                        <a:t> Centers</a:t>
                      </a:r>
                      <a:r>
                        <a:rPr lang="en-US" sz="1400" dirty="0">
                          <a:effectLst/>
                        </a:rPr>
                        <a:t>​</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a:effectLst/>
                        </a:rPr>
                        <a:t>N/A</a:t>
                      </a:r>
                      <a:r>
                        <a:rPr lang="en-US" sz="1400">
                          <a:effectLst/>
                        </a:rPr>
                        <a:t>​</a:t>
                      </a:r>
                    </a:p>
                  </a:txBody>
                  <a:tcPr/>
                </a:tc>
                <a:extLst>
                  <a:ext uri="{0D108BD9-81ED-4DB2-BD59-A6C34878D82A}">
                    <a16:rowId xmlns:a16="http://schemas.microsoft.com/office/drawing/2014/main" val="2069268420"/>
                  </a:ext>
                </a:extLst>
              </a:tr>
              <a:tr h="48053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a:effectLst/>
                        </a:rPr>
                        <a:t>10​</a:t>
                      </a:r>
                    </a:p>
                    <a:p>
                      <a:pPr algn="ctr" fontAlgn="base"/>
                      <a:r>
                        <a:rPr lang="en-US" sz="1400">
                          <a:effectLst/>
                        </a:rPr>
                        <a:t>​</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a:effectLst/>
                        </a:rPr>
                        <a:t>North Texas Behavioral Health Authority</a:t>
                      </a:r>
                      <a:r>
                        <a:rPr lang="en-US" sz="1400" dirty="0">
                          <a:effectLst/>
                        </a:rPr>
                        <a:t>​</a:t>
                      </a:r>
                    </a:p>
                  </a:txBody>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fontAlgn="base"/>
                      <a:r>
                        <a:rPr lang="en-US" sz="1400" u="none" strike="noStrike" dirty="0" err="1">
                          <a:effectLst/>
                        </a:rPr>
                        <a:t>LifePath</a:t>
                      </a:r>
                      <a:r>
                        <a:rPr lang="en-US" sz="1400" u="none" strike="noStrike" dirty="0">
                          <a:effectLst/>
                        </a:rPr>
                        <a:t> Systems, Texoma Community Center</a:t>
                      </a:r>
                      <a:r>
                        <a:rPr lang="en-US" sz="1400" dirty="0">
                          <a:effectLst/>
                        </a:rPr>
                        <a:t>​</a:t>
                      </a:r>
                    </a:p>
                  </a:txBody>
                  <a:tcPr/>
                </a:tc>
                <a:extLst>
                  <a:ext uri="{0D108BD9-81ED-4DB2-BD59-A6C34878D82A}">
                    <a16:rowId xmlns:a16="http://schemas.microsoft.com/office/drawing/2014/main" val="3780531149"/>
                  </a:ext>
                </a:extLst>
              </a:tr>
            </a:tbl>
          </a:graphicData>
        </a:graphic>
      </p:graphicFrame>
      <p:sp>
        <p:nvSpPr>
          <p:cNvPr id="3" name="Slide Number Placeholder"/>
          <p:cNvSpPr>
            <a:spLocks noGrp="1"/>
          </p:cNvSpPr>
          <p:nvPr>
            <p:ph type="sldNum" sz="quarter" idx="12"/>
          </p:nvPr>
        </p:nvSpPr>
        <p:spPr>
          <a:xfrm>
            <a:off x="11247118" y="6309292"/>
            <a:ext cx="914400" cy="365125"/>
          </a:xfrm>
        </p:spPr>
        <p:txBody>
          <a:bodyPr/>
          <a:lstStyle/>
          <a:p>
            <a:fld id="{3264D530-B60B-4A5A-91C0-C766C58A4783}" type="slidenum">
              <a:rPr lang="en-US" smtClean="0"/>
              <a:pPr/>
              <a:t>24</a:t>
            </a:fld>
            <a:endParaRPr lang="en-US" dirty="0"/>
          </a:p>
        </p:txBody>
      </p:sp>
    </p:spTree>
    <p:extLst>
      <p:ext uri="{BB962C8B-B14F-4D97-AF65-F5344CB8AC3E}">
        <p14:creationId xmlns:p14="http://schemas.microsoft.com/office/powerpoint/2010/main" val="139344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2125802" y="274320"/>
            <a:ext cx="6858000" cy="1097280"/>
          </a:xfrm>
        </p:spPr>
        <p:txBody>
          <a:bodyPr/>
          <a:lstStyle/>
          <a:p>
            <a:pPr algn="ctr"/>
            <a:r>
              <a:rPr lang="en-US" sz="4400" dirty="0">
                <a:latin typeface="+mj-lt"/>
              </a:rPr>
              <a:t>BHPP Locations (2 of 2) </a:t>
            </a:r>
          </a:p>
        </p:txBody>
      </p:sp>
      <p:graphicFrame>
        <p:nvGraphicFramePr>
          <p:cNvPr id="2" name="Content Placeholder 6" descr="Chart of the ESCs, BHPP Employing LMHA or LBHA, and Additionally Served LMHAs or LBHA. ">
            <a:extLst>
              <a:ext uri="{FF2B5EF4-FFF2-40B4-BE49-F238E27FC236}">
                <a16:creationId xmlns:a16="http://schemas.microsoft.com/office/drawing/2014/main" id="{90ADBFC2-4DF7-F1AC-7980-127451E8CA05}"/>
              </a:ext>
            </a:extLst>
          </p:cNvPr>
          <p:cNvGraphicFramePr>
            <a:graphicFrameLocks/>
          </p:cNvGraphicFramePr>
          <p:nvPr>
            <p:extLst>
              <p:ext uri="{D42A27DB-BD31-4B8C-83A1-F6EECF244321}">
                <p14:modId xmlns:p14="http://schemas.microsoft.com/office/powerpoint/2010/main" val="3360969986"/>
              </p:ext>
            </p:extLst>
          </p:nvPr>
        </p:nvGraphicFramePr>
        <p:xfrm>
          <a:off x="487681" y="1603203"/>
          <a:ext cx="11216639" cy="4980477"/>
        </p:xfrm>
        <a:graphic>
          <a:graphicData uri="http://schemas.openxmlformats.org/drawingml/2006/table">
            <a:tbl>
              <a:tblPr firstRow="1" bandRow="1">
                <a:tableStyleId>{B301B821-A1FF-4177-AEE7-76D212191A09}</a:tableStyleId>
              </a:tblPr>
              <a:tblGrid>
                <a:gridCol w="1439442">
                  <a:extLst>
                    <a:ext uri="{9D8B030D-6E8A-4147-A177-3AD203B41FA5}">
                      <a16:colId xmlns:a16="http://schemas.microsoft.com/office/drawing/2014/main" val="1082858316"/>
                    </a:ext>
                  </a:extLst>
                </a:gridCol>
                <a:gridCol w="4925372">
                  <a:extLst>
                    <a:ext uri="{9D8B030D-6E8A-4147-A177-3AD203B41FA5}">
                      <a16:colId xmlns:a16="http://schemas.microsoft.com/office/drawing/2014/main" val="2568349118"/>
                    </a:ext>
                  </a:extLst>
                </a:gridCol>
                <a:gridCol w="4851825">
                  <a:extLst>
                    <a:ext uri="{9D8B030D-6E8A-4147-A177-3AD203B41FA5}">
                      <a16:colId xmlns:a16="http://schemas.microsoft.com/office/drawing/2014/main" val="3790935601"/>
                    </a:ext>
                  </a:extLst>
                </a:gridCol>
              </a:tblGrid>
              <a:tr h="300148">
                <a:tc>
                  <a:txBody>
                    <a:bodyPr/>
                    <a:lstStyle/>
                    <a:p>
                      <a:pPr algn="ctr" fontAlgn="base"/>
                      <a:r>
                        <a:rPr lang="en-US" sz="1400" dirty="0">
                          <a:effectLst/>
                        </a:rPr>
                        <a:t>ESC Region</a:t>
                      </a:r>
                      <a:endParaRPr lang="en-US" sz="1400" strike="sngStrike" dirty="0">
                        <a:solidFill>
                          <a:srgbClr val="FF0000"/>
                        </a:solidFill>
                        <a:effectLst/>
                      </a:endParaRPr>
                    </a:p>
                  </a:txBody>
                  <a:tcPr/>
                </a:tc>
                <a:tc>
                  <a:txBody>
                    <a:bodyPr/>
                    <a:lstStyle/>
                    <a:p>
                      <a:pPr algn="ctr" fontAlgn="base"/>
                      <a:r>
                        <a:rPr lang="en-US" sz="1400" u="none" strike="noStrike" dirty="0">
                          <a:solidFill>
                            <a:schemeClr val="bg2"/>
                          </a:solidFill>
                          <a:effectLst/>
                        </a:rPr>
                        <a:t>BHPP</a:t>
                      </a:r>
                      <a:r>
                        <a:rPr lang="en-US" sz="1400" u="none" strike="noStrike" dirty="0">
                          <a:effectLst/>
                        </a:rPr>
                        <a:t> Employing LMHA or LBHA </a:t>
                      </a:r>
                      <a:r>
                        <a:rPr lang="en-US" sz="1400" dirty="0">
                          <a:effectLst/>
                        </a:rPr>
                        <a:t>​</a:t>
                      </a:r>
                    </a:p>
                  </a:txBody>
                  <a:tcPr/>
                </a:tc>
                <a:tc>
                  <a:txBody>
                    <a:bodyPr/>
                    <a:lstStyle/>
                    <a:p>
                      <a:pPr algn="ctr" fontAlgn="base"/>
                      <a:r>
                        <a:rPr lang="en-US" sz="1400" dirty="0">
                          <a:effectLst/>
                        </a:rPr>
                        <a:t>Additionally Served LMHAs or LBHAs​</a:t>
                      </a:r>
                    </a:p>
                  </a:txBody>
                  <a:tcPr/>
                </a:tc>
                <a:extLst>
                  <a:ext uri="{0D108BD9-81ED-4DB2-BD59-A6C34878D82A}">
                    <a16:rowId xmlns:a16="http://schemas.microsoft.com/office/drawing/2014/main" val="1713163569"/>
                  </a:ext>
                </a:extLst>
              </a:tr>
              <a:tr h="561294">
                <a:tc>
                  <a:txBody>
                    <a:bodyPr/>
                    <a:lstStyle/>
                    <a:p>
                      <a:pPr algn="ctr" fontAlgn="base"/>
                      <a:r>
                        <a:rPr lang="en-US" sz="1400" dirty="0">
                          <a:effectLst/>
                        </a:rPr>
                        <a:t>11​</a:t>
                      </a:r>
                    </a:p>
                  </a:txBody>
                  <a:tcPr/>
                </a:tc>
                <a:tc>
                  <a:txBody>
                    <a:bodyPr/>
                    <a:lstStyle/>
                    <a:p>
                      <a:pPr algn="ctr" fontAlgn="base"/>
                      <a:r>
                        <a:rPr lang="en-US" sz="1400" u="none" strike="noStrike">
                          <a:effectLst/>
                        </a:rPr>
                        <a:t>MHMR Tarrant County</a:t>
                      </a:r>
                      <a:r>
                        <a:rPr lang="en-US" sz="1400">
                          <a:effectLst/>
                        </a:rPr>
                        <a:t>​</a:t>
                      </a:r>
                    </a:p>
                  </a:txBody>
                  <a:tcPr/>
                </a:tc>
                <a:tc>
                  <a:txBody>
                    <a:bodyPr/>
                    <a:lstStyle/>
                    <a:p>
                      <a:pPr algn="ctr" fontAlgn="base"/>
                      <a:r>
                        <a:rPr lang="en-US" sz="1400" u="none" strike="noStrike" dirty="0">
                          <a:effectLst/>
                        </a:rPr>
                        <a:t>Denton County MHMR Center, Helen </a:t>
                      </a:r>
                      <a:r>
                        <a:rPr lang="en-US" sz="1400" u="none" strike="noStrike" dirty="0" err="1">
                          <a:effectLst/>
                        </a:rPr>
                        <a:t>Farabee</a:t>
                      </a:r>
                      <a:r>
                        <a:rPr lang="en-US" sz="1400" u="none" strike="noStrike" dirty="0">
                          <a:effectLst/>
                        </a:rPr>
                        <a:t> Centers, Pecan Valley, Texoma Community Center</a:t>
                      </a:r>
                      <a:r>
                        <a:rPr lang="en-US" sz="1400" dirty="0">
                          <a:effectLst/>
                        </a:rPr>
                        <a:t>​</a:t>
                      </a:r>
                    </a:p>
                  </a:txBody>
                  <a:tcPr/>
                </a:tc>
                <a:extLst>
                  <a:ext uri="{0D108BD9-81ED-4DB2-BD59-A6C34878D82A}">
                    <a16:rowId xmlns:a16="http://schemas.microsoft.com/office/drawing/2014/main" val="4122195764"/>
                  </a:ext>
                </a:extLst>
              </a:tr>
              <a:tr h="301701">
                <a:tc>
                  <a:txBody>
                    <a:bodyPr/>
                    <a:lstStyle/>
                    <a:p>
                      <a:pPr algn="ctr" fontAlgn="base"/>
                      <a:r>
                        <a:rPr lang="en-US" sz="1400" dirty="0">
                          <a:effectLst/>
                        </a:rPr>
                        <a:t>12​</a:t>
                      </a:r>
                    </a:p>
                  </a:txBody>
                  <a:tcPr/>
                </a:tc>
                <a:tc>
                  <a:txBody>
                    <a:bodyPr/>
                    <a:lstStyle/>
                    <a:p>
                      <a:pPr algn="ctr" fontAlgn="base"/>
                      <a:r>
                        <a:rPr lang="en-US" sz="1400" u="none" strike="noStrike">
                          <a:effectLst/>
                        </a:rPr>
                        <a:t>Heart of Texas Behavioral Health Network</a:t>
                      </a:r>
                      <a:r>
                        <a:rPr lang="en-US" sz="1400">
                          <a:effectLst/>
                        </a:rPr>
                        <a:t>​</a:t>
                      </a:r>
                    </a:p>
                  </a:txBody>
                  <a:tcPr/>
                </a:tc>
                <a:tc>
                  <a:txBody>
                    <a:bodyPr/>
                    <a:lstStyle/>
                    <a:p>
                      <a:pPr algn="ctr" fontAlgn="base"/>
                      <a:r>
                        <a:rPr lang="en-US" sz="1400" u="none" strike="noStrike" dirty="0">
                          <a:effectLst/>
                        </a:rPr>
                        <a:t>Center for Life Resources</a:t>
                      </a:r>
                      <a:r>
                        <a:rPr lang="en-US" sz="1400" dirty="0">
                          <a:effectLst/>
                        </a:rPr>
                        <a:t>​</a:t>
                      </a:r>
                    </a:p>
                  </a:txBody>
                  <a:tcPr/>
                </a:tc>
                <a:extLst>
                  <a:ext uri="{0D108BD9-81ED-4DB2-BD59-A6C34878D82A}">
                    <a16:rowId xmlns:a16="http://schemas.microsoft.com/office/drawing/2014/main" val="663687071"/>
                  </a:ext>
                </a:extLst>
              </a:tr>
              <a:tr h="512892">
                <a:tc>
                  <a:txBody>
                    <a:bodyPr/>
                    <a:lstStyle/>
                    <a:p>
                      <a:pPr algn="ctr" fontAlgn="base"/>
                      <a:r>
                        <a:rPr lang="en-US" sz="1400" dirty="0">
                          <a:effectLst/>
                        </a:rPr>
                        <a:t>13​</a:t>
                      </a:r>
                    </a:p>
                  </a:txBody>
                  <a:tcPr/>
                </a:tc>
                <a:tc>
                  <a:txBody>
                    <a:bodyPr/>
                    <a:lstStyle/>
                    <a:p>
                      <a:pPr algn="ctr" fontAlgn="base"/>
                      <a:r>
                        <a:rPr lang="en-US" sz="1400" u="none" strike="noStrike" dirty="0">
                          <a:effectLst/>
                        </a:rPr>
                        <a:t>Integral Care</a:t>
                      </a:r>
                      <a:r>
                        <a:rPr lang="en-US" sz="1400" dirty="0">
                          <a:effectLst/>
                        </a:rPr>
                        <a:t>​</a:t>
                      </a:r>
                    </a:p>
                  </a:txBody>
                  <a:tcPr/>
                </a:tc>
                <a:tc>
                  <a:txBody>
                    <a:bodyPr/>
                    <a:lstStyle/>
                    <a:p>
                      <a:pPr algn="ctr" fontAlgn="base"/>
                      <a:r>
                        <a:rPr lang="en-US" sz="1400" u="none" strike="noStrike" dirty="0">
                          <a:effectLst/>
                        </a:rPr>
                        <a:t>Bluebonnet Trails Community Services, Hill Country MHDD Centers</a:t>
                      </a:r>
                      <a:r>
                        <a:rPr lang="en-US" sz="1400" dirty="0">
                          <a:effectLst/>
                        </a:rPr>
                        <a:t>​</a:t>
                      </a:r>
                    </a:p>
                  </a:txBody>
                  <a:tcPr/>
                </a:tc>
                <a:extLst>
                  <a:ext uri="{0D108BD9-81ED-4DB2-BD59-A6C34878D82A}">
                    <a16:rowId xmlns:a16="http://schemas.microsoft.com/office/drawing/2014/main" val="275816320"/>
                  </a:ext>
                </a:extLst>
              </a:tr>
              <a:tr h="512892">
                <a:tc>
                  <a:txBody>
                    <a:bodyPr/>
                    <a:lstStyle/>
                    <a:p>
                      <a:pPr algn="ctr" fontAlgn="base"/>
                      <a:r>
                        <a:rPr lang="en-US" sz="1400" dirty="0">
                          <a:effectLst/>
                        </a:rPr>
                        <a:t>14​</a:t>
                      </a:r>
                    </a:p>
                  </a:txBody>
                  <a:tcPr/>
                </a:tc>
                <a:tc>
                  <a:txBody>
                    <a:bodyPr/>
                    <a:lstStyle/>
                    <a:p>
                      <a:pPr algn="ctr" fontAlgn="base"/>
                      <a:r>
                        <a:rPr lang="en-US" sz="1400" u="none" strike="noStrike">
                          <a:effectLst/>
                        </a:rPr>
                        <a:t>Betty Hardwick Center</a:t>
                      </a:r>
                      <a:r>
                        <a:rPr lang="en-US" sz="1400">
                          <a:effectLst/>
                        </a:rPr>
                        <a:t>​</a:t>
                      </a:r>
                    </a:p>
                  </a:txBody>
                  <a:tcPr/>
                </a:tc>
                <a:tc>
                  <a:txBody>
                    <a:bodyPr/>
                    <a:lstStyle/>
                    <a:p>
                      <a:pPr algn="ctr" fontAlgn="base"/>
                      <a:r>
                        <a:rPr lang="en-US" sz="1400" u="none" strike="noStrike">
                          <a:effectLst/>
                        </a:rPr>
                        <a:t>Center for Life Resources, Helen Farabee Centers, West Texas Centers</a:t>
                      </a:r>
                      <a:r>
                        <a:rPr lang="en-US" sz="1400">
                          <a:effectLst/>
                        </a:rPr>
                        <a:t>​</a:t>
                      </a:r>
                    </a:p>
                  </a:txBody>
                  <a:tcPr/>
                </a:tc>
                <a:extLst>
                  <a:ext uri="{0D108BD9-81ED-4DB2-BD59-A6C34878D82A}">
                    <a16:rowId xmlns:a16="http://schemas.microsoft.com/office/drawing/2014/main" val="3263966156"/>
                  </a:ext>
                </a:extLst>
              </a:tr>
              <a:tr h="512892">
                <a:tc>
                  <a:txBody>
                    <a:bodyPr/>
                    <a:lstStyle/>
                    <a:p>
                      <a:pPr algn="ctr" fontAlgn="base"/>
                      <a:r>
                        <a:rPr lang="en-US" sz="1400" dirty="0">
                          <a:effectLst/>
                        </a:rPr>
                        <a:t>15​</a:t>
                      </a:r>
                    </a:p>
                  </a:txBody>
                  <a:tcPr/>
                </a:tc>
                <a:tc>
                  <a:txBody>
                    <a:bodyPr/>
                    <a:lstStyle/>
                    <a:p>
                      <a:pPr algn="ctr" fontAlgn="base"/>
                      <a:r>
                        <a:rPr lang="en-US" sz="1400" u="none" strike="noStrike">
                          <a:effectLst/>
                        </a:rPr>
                        <a:t>MHMR Concho Valley</a:t>
                      </a:r>
                      <a:r>
                        <a:rPr lang="en-US" sz="1400">
                          <a:effectLst/>
                        </a:rPr>
                        <a:t>​</a:t>
                      </a:r>
                    </a:p>
                  </a:txBody>
                  <a:tcPr/>
                </a:tc>
                <a:tc>
                  <a:txBody>
                    <a:bodyPr/>
                    <a:lstStyle/>
                    <a:p>
                      <a:pPr algn="ctr" fontAlgn="base"/>
                      <a:r>
                        <a:rPr lang="en-US" sz="1400" u="none" strike="noStrike">
                          <a:effectLst/>
                        </a:rPr>
                        <a:t>Center for Life Resources, Hill Country MHDD Centers, West Texas Centers</a:t>
                      </a:r>
                      <a:r>
                        <a:rPr lang="en-US" sz="1400">
                          <a:effectLst/>
                        </a:rPr>
                        <a:t>​</a:t>
                      </a:r>
                    </a:p>
                  </a:txBody>
                  <a:tcPr/>
                </a:tc>
                <a:extLst>
                  <a:ext uri="{0D108BD9-81ED-4DB2-BD59-A6C34878D82A}">
                    <a16:rowId xmlns:a16="http://schemas.microsoft.com/office/drawing/2014/main" val="1552755452"/>
                  </a:ext>
                </a:extLst>
              </a:tr>
              <a:tr h="349341">
                <a:tc>
                  <a:txBody>
                    <a:bodyPr/>
                    <a:lstStyle/>
                    <a:p>
                      <a:pPr algn="ctr" fontAlgn="base"/>
                      <a:r>
                        <a:rPr lang="en-US" sz="1400" dirty="0">
                          <a:effectLst/>
                        </a:rPr>
                        <a:t>16​</a:t>
                      </a:r>
                    </a:p>
                  </a:txBody>
                  <a:tcPr/>
                </a:tc>
                <a:tc>
                  <a:txBody>
                    <a:bodyPr/>
                    <a:lstStyle/>
                    <a:p>
                      <a:pPr algn="ctr" fontAlgn="base"/>
                      <a:r>
                        <a:rPr lang="en-US" sz="1400" u="none" strike="noStrike">
                          <a:effectLst/>
                        </a:rPr>
                        <a:t>Texas Panhandle Centers</a:t>
                      </a:r>
                      <a:r>
                        <a:rPr lang="en-US" sz="1400">
                          <a:effectLst/>
                        </a:rPr>
                        <a:t>​</a:t>
                      </a:r>
                    </a:p>
                  </a:txBody>
                  <a:tcPr/>
                </a:tc>
                <a:tc>
                  <a:txBody>
                    <a:bodyPr/>
                    <a:lstStyle/>
                    <a:p>
                      <a:pPr algn="ctr" fontAlgn="base"/>
                      <a:r>
                        <a:rPr lang="en-US" sz="1400" u="none" strike="noStrike">
                          <a:effectLst/>
                        </a:rPr>
                        <a:t>Central Plains Center, Helen Farabee Centers</a:t>
                      </a:r>
                      <a:r>
                        <a:rPr lang="en-US" sz="1400">
                          <a:effectLst/>
                        </a:rPr>
                        <a:t>​</a:t>
                      </a:r>
                    </a:p>
                  </a:txBody>
                  <a:tcPr/>
                </a:tc>
                <a:extLst>
                  <a:ext uri="{0D108BD9-81ED-4DB2-BD59-A6C34878D82A}">
                    <a16:rowId xmlns:a16="http://schemas.microsoft.com/office/drawing/2014/main" val="3969677266"/>
                  </a:ext>
                </a:extLst>
              </a:tr>
              <a:tr h="512892">
                <a:tc>
                  <a:txBody>
                    <a:bodyPr/>
                    <a:lstStyle/>
                    <a:p>
                      <a:pPr algn="ctr" fontAlgn="base"/>
                      <a:r>
                        <a:rPr lang="en-US" sz="1400">
                          <a:effectLst/>
                        </a:rPr>
                        <a:t>17​</a:t>
                      </a:r>
                    </a:p>
                  </a:txBody>
                  <a:tcPr/>
                </a:tc>
                <a:tc>
                  <a:txBody>
                    <a:bodyPr/>
                    <a:lstStyle/>
                    <a:p>
                      <a:pPr algn="ctr" fontAlgn="base"/>
                      <a:r>
                        <a:rPr lang="en-US" sz="1400" u="none" strike="noStrike" err="1">
                          <a:effectLst/>
                        </a:rPr>
                        <a:t>StarCare</a:t>
                      </a:r>
                      <a:r>
                        <a:rPr lang="en-US" sz="1400" u="none" strike="noStrike">
                          <a:effectLst/>
                        </a:rPr>
                        <a:t> Specialty Health System</a:t>
                      </a:r>
                      <a:r>
                        <a:rPr lang="en-US" sz="1400">
                          <a:effectLst/>
                        </a:rPr>
                        <a:t>​</a:t>
                      </a:r>
                    </a:p>
                  </a:txBody>
                  <a:tcPr/>
                </a:tc>
                <a:tc>
                  <a:txBody>
                    <a:bodyPr/>
                    <a:lstStyle/>
                    <a:p>
                      <a:pPr algn="ctr" fontAlgn="base"/>
                      <a:r>
                        <a:rPr lang="en-US" sz="1400" u="none" strike="noStrike">
                          <a:effectLst/>
                        </a:rPr>
                        <a:t>Central Plains Center, Helen Farabee Centers, West Texas Centers</a:t>
                      </a:r>
                      <a:r>
                        <a:rPr lang="en-US" sz="1400">
                          <a:effectLst/>
                        </a:rPr>
                        <a:t>​</a:t>
                      </a:r>
                    </a:p>
                  </a:txBody>
                  <a:tcPr/>
                </a:tc>
                <a:extLst>
                  <a:ext uri="{0D108BD9-81ED-4DB2-BD59-A6C34878D82A}">
                    <a16:rowId xmlns:a16="http://schemas.microsoft.com/office/drawing/2014/main" val="157985818"/>
                  </a:ext>
                </a:extLst>
              </a:tr>
              <a:tr h="351282">
                <a:tc>
                  <a:txBody>
                    <a:bodyPr/>
                    <a:lstStyle/>
                    <a:p>
                      <a:pPr algn="ctr" fontAlgn="base"/>
                      <a:r>
                        <a:rPr lang="en-US" sz="1400">
                          <a:effectLst/>
                        </a:rPr>
                        <a:t>18​</a:t>
                      </a:r>
                    </a:p>
                  </a:txBody>
                  <a:tcPr/>
                </a:tc>
                <a:tc>
                  <a:txBody>
                    <a:bodyPr/>
                    <a:lstStyle/>
                    <a:p>
                      <a:pPr algn="ctr" fontAlgn="base"/>
                      <a:r>
                        <a:rPr lang="en-US" sz="1400" u="none" strike="noStrike" err="1">
                          <a:effectLst/>
                        </a:rPr>
                        <a:t>PermiaCare</a:t>
                      </a:r>
                      <a:r>
                        <a:rPr lang="en-US" sz="1400">
                          <a:effectLst/>
                        </a:rPr>
                        <a:t>​</a:t>
                      </a:r>
                    </a:p>
                  </a:txBody>
                  <a:tcPr/>
                </a:tc>
                <a:tc>
                  <a:txBody>
                    <a:bodyPr/>
                    <a:lstStyle/>
                    <a:p>
                      <a:pPr algn="ctr" fontAlgn="base"/>
                      <a:r>
                        <a:rPr lang="en-US" sz="1400" u="none" strike="noStrike">
                          <a:effectLst/>
                        </a:rPr>
                        <a:t>MHMR Concho Valley, West Texas Centers</a:t>
                      </a:r>
                      <a:r>
                        <a:rPr lang="en-US" sz="1400">
                          <a:effectLst/>
                        </a:rPr>
                        <a:t>​</a:t>
                      </a:r>
                    </a:p>
                  </a:txBody>
                  <a:tcPr/>
                </a:tc>
                <a:extLst>
                  <a:ext uri="{0D108BD9-81ED-4DB2-BD59-A6C34878D82A}">
                    <a16:rowId xmlns:a16="http://schemas.microsoft.com/office/drawing/2014/main" val="1637485253"/>
                  </a:ext>
                </a:extLst>
              </a:tr>
              <a:tr h="301701">
                <a:tc>
                  <a:txBody>
                    <a:bodyPr/>
                    <a:lstStyle/>
                    <a:p>
                      <a:pPr algn="ctr" fontAlgn="base"/>
                      <a:r>
                        <a:rPr lang="en-US" sz="1400">
                          <a:effectLst/>
                        </a:rPr>
                        <a:t>19​</a:t>
                      </a:r>
                    </a:p>
                  </a:txBody>
                  <a:tcPr/>
                </a:tc>
                <a:tc>
                  <a:txBody>
                    <a:bodyPr/>
                    <a:lstStyle/>
                    <a:p>
                      <a:pPr algn="ctr" fontAlgn="base"/>
                      <a:r>
                        <a:rPr lang="en-US" sz="1400" u="none" strike="noStrike">
                          <a:effectLst/>
                        </a:rPr>
                        <a:t>Emergence Health Network</a:t>
                      </a:r>
                      <a:r>
                        <a:rPr lang="en-US" sz="1400">
                          <a:effectLst/>
                        </a:rPr>
                        <a:t>​</a:t>
                      </a:r>
                    </a:p>
                  </a:txBody>
                  <a:tcPr/>
                </a:tc>
                <a:tc>
                  <a:txBody>
                    <a:bodyPr/>
                    <a:lstStyle/>
                    <a:p>
                      <a:pPr algn="ctr" fontAlgn="base"/>
                      <a:r>
                        <a:rPr lang="en-US" sz="1400" u="none" strike="noStrike">
                          <a:effectLst/>
                        </a:rPr>
                        <a:t>PermiaCare</a:t>
                      </a:r>
                      <a:r>
                        <a:rPr lang="en-US" sz="1400">
                          <a:effectLst/>
                        </a:rPr>
                        <a:t>​</a:t>
                      </a:r>
                    </a:p>
                  </a:txBody>
                  <a:tcPr/>
                </a:tc>
                <a:extLst>
                  <a:ext uri="{0D108BD9-81ED-4DB2-BD59-A6C34878D82A}">
                    <a16:rowId xmlns:a16="http://schemas.microsoft.com/office/drawing/2014/main" val="1000124504"/>
                  </a:ext>
                </a:extLst>
              </a:tr>
              <a:tr h="724084">
                <a:tc>
                  <a:txBody>
                    <a:bodyPr/>
                    <a:lstStyle/>
                    <a:p>
                      <a:pPr algn="ctr" fontAlgn="base"/>
                      <a:r>
                        <a:rPr lang="en-US" sz="1400">
                          <a:effectLst/>
                        </a:rPr>
                        <a:t>20​</a:t>
                      </a:r>
                    </a:p>
                    <a:p>
                      <a:pPr algn="ctr" fontAlgn="base"/>
                      <a:r>
                        <a:rPr lang="en-US" sz="1400">
                          <a:effectLst/>
                        </a:rPr>
                        <a:t>​</a:t>
                      </a:r>
                    </a:p>
                  </a:txBody>
                  <a:tcPr/>
                </a:tc>
                <a:tc>
                  <a:txBody>
                    <a:bodyPr/>
                    <a:lstStyle/>
                    <a:p>
                      <a:pPr algn="ctr" fontAlgn="base"/>
                      <a:r>
                        <a:rPr lang="en-US" sz="1400" u="none" strike="noStrike" dirty="0">
                          <a:effectLst/>
                        </a:rPr>
                        <a:t>Center for Health Care Services</a:t>
                      </a:r>
                      <a:r>
                        <a:rPr lang="en-US" sz="1400" dirty="0">
                          <a:effectLst/>
                        </a:rPr>
                        <a:t>​</a:t>
                      </a:r>
                    </a:p>
                  </a:txBody>
                  <a:tcPr/>
                </a:tc>
                <a:tc>
                  <a:txBody>
                    <a:bodyPr/>
                    <a:lstStyle/>
                    <a:p>
                      <a:pPr algn="ctr" fontAlgn="base"/>
                      <a:r>
                        <a:rPr lang="en-US" sz="1400" u="none" strike="noStrike" dirty="0">
                          <a:effectLst/>
                        </a:rPr>
                        <a:t>Camino Real Community Services, Hill Country MHDD Centers, Bluebonnet Trails Community Services</a:t>
                      </a:r>
                      <a:r>
                        <a:rPr lang="en-US" sz="1400" dirty="0">
                          <a:effectLst/>
                        </a:rPr>
                        <a:t>​</a:t>
                      </a:r>
                    </a:p>
                  </a:txBody>
                  <a:tcPr/>
                </a:tc>
                <a:extLst>
                  <a:ext uri="{0D108BD9-81ED-4DB2-BD59-A6C34878D82A}">
                    <a16:rowId xmlns:a16="http://schemas.microsoft.com/office/drawing/2014/main" val="3414514204"/>
                  </a:ext>
                </a:extLst>
              </a:tr>
            </a:tbl>
          </a:graphicData>
        </a:graphic>
      </p:graphicFrame>
      <p:sp>
        <p:nvSpPr>
          <p:cNvPr id="3" name="Slide Number Placeholder"/>
          <p:cNvSpPr>
            <a:spLocks noGrp="1"/>
          </p:cNvSpPr>
          <p:nvPr>
            <p:ph type="sldNum" sz="quarter" idx="12"/>
          </p:nvPr>
        </p:nvSpPr>
        <p:spPr>
          <a:xfrm>
            <a:off x="11247119" y="6401117"/>
            <a:ext cx="914400" cy="365125"/>
          </a:xfrm>
        </p:spPr>
        <p:txBody>
          <a:bodyPr/>
          <a:lstStyle/>
          <a:p>
            <a:fld id="{3264D530-B60B-4A5A-91C0-C766C58A4783}" type="slidenum">
              <a:rPr lang="en-US" smtClean="0"/>
              <a:pPr/>
              <a:t>25</a:t>
            </a:fld>
            <a:endParaRPr lang="en-US" dirty="0"/>
          </a:p>
        </p:txBody>
      </p:sp>
    </p:spTree>
    <p:extLst>
      <p:ext uri="{BB962C8B-B14F-4D97-AF65-F5344CB8AC3E}">
        <p14:creationId xmlns:p14="http://schemas.microsoft.com/office/powerpoint/2010/main" val="36117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7538-ACC6-3510-D543-6C1B1FBECA19}"/>
              </a:ext>
            </a:extLst>
          </p:cNvPr>
          <p:cNvSpPr>
            <a:spLocks noGrp="1"/>
          </p:cNvSpPr>
          <p:nvPr>
            <p:ph type="title"/>
          </p:nvPr>
        </p:nvSpPr>
        <p:spPr/>
        <p:txBody>
          <a:bodyPr/>
          <a:lstStyle/>
          <a:p>
            <a:pPr algn="ctr"/>
            <a:r>
              <a:rPr lang="en-US" sz="4400" dirty="0">
                <a:solidFill>
                  <a:schemeClr val="tx1"/>
                </a:solidFill>
                <a:latin typeface="+mj-lt"/>
              </a:rPr>
              <a:t>Resources</a:t>
            </a:r>
            <a:endParaRPr lang="en-US" sz="4400" strike="sngStrike" dirty="0">
              <a:solidFill>
                <a:schemeClr val="tx1"/>
              </a:solidFill>
              <a:latin typeface="+mj-lt"/>
            </a:endParaRPr>
          </a:p>
        </p:txBody>
      </p:sp>
      <p:sp>
        <p:nvSpPr>
          <p:cNvPr id="3" name="Content Placeholder 2">
            <a:extLst>
              <a:ext uri="{FF2B5EF4-FFF2-40B4-BE49-F238E27FC236}">
                <a16:creationId xmlns:a16="http://schemas.microsoft.com/office/drawing/2014/main" id="{2DF96159-B06D-E049-457B-A4A22D6B8434}"/>
              </a:ext>
            </a:extLst>
          </p:cNvPr>
          <p:cNvSpPr>
            <a:spLocks noGrp="1"/>
          </p:cNvSpPr>
          <p:nvPr>
            <p:ph sz="quarter" idx="13"/>
          </p:nvPr>
        </p:nvSpPr>
        <p:spPr>
          <a:xfrm>
            <a:off x="2194560" y="1737360"/>
            <a:ext cx="9509760" cy="4846320"/>
          </a:xfrm>
        </p:spPr>
        <p:txBody>
          <a:bodyPr/>
          <a:lstStyle/>
          <a:p>
            <a:pPr marL="228600" indent="0">
              <a:buNone/>
            </a:pPr>
            <a:r>
              <a:rPr lang="en-US" sz="2800" b="1" dirty="0">
                <a:solidFill>
                  <a:schemeClr val="accent1"/>
                </a:solidFill>
                <a:latin typeface="+mj-lt"/>
              </a:rPr>
              <a:t>Find Your LMHA or LBHA</a:t>
            </a:r>
          </a:p>
          <a:p>
            <a:pPr marL="228600" indent="0">
              <a:buNone/>
            </a:pPr>
            <a:r>
              <a:rPr lang="en-US" dirty="0"/>
              <a:t>Online:</a:t>
            </a:r>
          </a:p>
          <a:p>
            <a:pPr>
              <a:spcBef>
                <a:spcPts val="1800"/>
              </a:spcBef>
              <a:spcAft>
                <a:spcPts val="1200"/>
              </a:spcAft>
            </a:pPr>
            <a:r>
              <a:rPr lang="en-US" dirty="0">
                <a:solidFill>
                  <a:srgbClr val="1058FA"/>
                </a:solidFill>
                <a:hlinkClick r:id="rId3"/>
              </a:rPr>
              <a:t>Where Can I Find Services? </a:t>
            </a:r>
            <a:endParaRPr lang="en-US" strike="sngStrike" dirty="0">
              <a:solidFill>
                <a:srgbClr val="FF0000"/>
              </a:solidFill>
            </a:endParaRPr>
          </a:p>
          <a:p>
            <a:pPr marL="228600" indent="0">
              <a:buNone/>
            </a:pPr>
            <a:r>
              <a:rPr lang="en-US" dirty="0"/>
              <a:t>By Phone:</a:t>
            </a:r>
          </a:p>
          <a:p>
            <a:pPr>
              <a:lnSpc>
                <a:spcPct val="150000"/>
              </a:lnSpc>
            </a:pPr>
            <a:r>
              <a:rPr lang="en-US" dirty="0"/>
              <a:t>Call 2-1-1, select option 8</a:t>
            </a:r>
          </a:p>
        </p:txBody>
      </p:sp>
      <p:sp>
        <p:nvSpPr>
          <p:cNvPr id="7" name="Slide Number Placeholder 6">
            <a:extLst>
              <a:ext uri="{FF2B5EF4-FFF2-40B4-BE49-F238E27FC236}">
                <a16:creationId xmlns:a16="http://schemas.microsoft.com/office/drawing/2014/main" id="{8EA717CF-F297-A033-D019-1ABE52B77FE5}"/>
              </a:ext>
            </a:extLst>
          </p:cNvPr>
          <p:cNvSpPr>
            <a:spLocks noGrp="1"/>
          </p:cNvSpPr>
          <p:nvPr>
            <p:ph type="sldNum" sz="quarter" idx="12"/>
          </p:nvPr>
        </p:nvSpPr>
        <p:spPr/>
        <p:txBody>
          <a:bodyPr/>
          <a:lstStyle/>
          <a:p>
            <a:fld id="{3264D530-B60B-4A5A-91C0-C766C58A4783}" type="slidenum">
              <a:rPr lang="en-US" smtClean="0"/>
              <a:t>26</a:t>
            </a:fld>
            <a:endParaRPr lang="en-US"/>
          </a:p>
        </p:txBody>
      </p:sp>
    </p:spTree>
    <p:extLst>
      <p:ext uri="{BB962C8B-B14F-4D97-AF65-F5344CB8AC3E}">
        <p14:creationId xmlns:p14="http://schemas.microsoft.com/office/powerpoint/2010/main" val="511420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0EA1-4675-FEE8-89DB-38B150E00CDB}"/>
              </a:ext>
            </a:extLst>
          </p:cNvPr>
          <p:cNvSpPr>
            <a:spLocks noGrp="1"/>
          </p:cNvSpPr>
          <p:nvPr>
            <p:ph type="title"/>
          </p:nvPr>
        </p:nvSpPr>
        <p:spPr/>
        <p:txBody>
          <a:bodyPr/>
          <a:lstStyle/>
          <a:p>
            <a:r>
              <a:rPr lang="en-US" dirty="0">
                <a:latin typeface="+mj-lt"/>
              </a:rPr>
              <a:t>Questions?</a:t>
            </a:r>
          </a:p>
        </p:txBody>
      </p:sp>
      <p:sp>
        <p:nvSpPr>
          <p:cNvPr id="6" name="Slide Number Placeholder 5">
            <a:extLst>
              <a:ext uri="{FF2B5EF4-FFF2-40B4-BE49-F238E27FC236}">
                <a16:creationId xmlns:a16="http://schemas.microsoft.com/office/drawing/2014/main" id="{956D454C-FFAF-C591-A29A-8766A7A6B71C}"/>
              </a:ext>
            </a:extLst>
          </p:cNvPr>
          <p:cNvSpPr>
            <a:spLocks noGrp="1"/>
          </p:cNvSpPr>
          <p:nvPr>
            <p:ph type="sldNum" sz="quarter" idx="12"/>
          </p:nvPr>
        </p:nvSpPr>
        <p:spPr/>
        <p:txBody>
          <a:bodyPr/>
          <a:lstStyle/>
          <a:p>
            <a:fld id="{3264D530-B60B-4A5A-91C0-C766C58A4783}" type="slidenum">
              <a:rPr lang="en-US" smtClean="0"/>
              <a:t>27</a:t>
            </a:fld>
            <a:endParaRPr lang="en-US" dirty="0"/>
          </a:p>
        </p:txBody>
      </p:sp>
    </p:spTree>
    <p:extLst>
      <p:ext uri="{BB962C8B-B14F-4D97-AF65-F5344CB8AC3E}">
        <p14:creationId xmlns:p14="http://schemas.microsoft.com/office/powerpoint/2010/main" val="3486921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pPr algn="ctr"/>
            <a:r>
              <a:rPr lang="en-US">
                <a:latin typeface="Rockwell"/>
              </a:rPr>
              <a:t>Thank You</a:t>
            </a:r>
            <a:endParaRPr lang="en-US"/>
          </a:p>
        </p:txBody>
      </p:sp>
      <p:sp>
        <p:nvSpPr>
          <p:cNvPr id="7" name="Text Placeholder"/>
          <p:cNvSpPr>
            <a:spLocks noGrp="1"/>
          </p:cNvSpPr>
          <p:nvPr>
            <p:ph type="body" sz="quarter" idx="13"/>
          </p:nvPr>
        </p:nvSpPr>
        <p:spPr/>
        <p:txBody>
          <a:bodyPr vert="horz" lIns="91440" tIns="45720" rIns="91440" bIns="45720" rtlCol="0" anchor="t">
            <a:noAutofit/>
          </a:bodyPr>
          <a:lstStyle/>
          <a:p>
            <a:r>
              <a:rPr lang="en-US" dirty="0">
                <a:ea typeface="+mn-lt"/>
                <a:cs typeface="+mn-lt"/>
                <a:hlinkClick r:id="rId3"/>
              </a:rPr>
              <a:t>Childrens_MH@hhs.texas.gov</a:t>
            </a:r>
            <a:endParaRPr lang="en-US" dirty="0"/>
          </a:p>
          <a:p>
            <a:r>
              <a:rPr lang="en-US" dirty="0">
                <a:solidFill>
                  <a:srgbClr val="26457C"/>
                </a:solidFill>
                <a:hlinkClick r:id="rId4"/>
              </a:rPr>
              <a:t>MentalHealthFirstAid@hhsc.state.tx.us</a:t>
            </a:r>
            <a:endParaRPr lang="en-US" u="sng" dirty="0">
              <a:ea typeface="Verdana"/>
              <a:hlinkClick r:id="rId4"/>
            </a:endParaRPr>
          </a:p>
        </p:txBody>
      </p:sp>
      <p:sp>
        <p:nvSpPr>
          <p:cNvPr id="3" name="Slide Number Placeholder"/>
          <p:cNvSpPr>
            <a:spLocks noGrp="1"/>
          </p:cNvSpPr>
          <p:nvPr>
            <p:ph type="sldNum" sz="quarter" idx="12"/>
          </p:nvPr>
        </p:nvSpPr>
        <p:spPr/>
        <p:txBody>
          <a:bodyPr/>
          <a:lstStyle/>
          <a:p>
            <a:fld id="{3264D530-B60B-4A5A-91C0-C766C58A4783}" type="slidenum">
              <a:rPr lang="en-US" smtClean="0"/>
              <a:pPr/>
              <a:t>28</a:t>
            </a:fld>
            <a:endParaRPr lang="en-US"/>
          </a:p>
        </p:txBody>
      </p:sp>
    </p:spTree>
    <p:extLst>
      <p:ext uri="{BB962C8B-B14F-4D97-AF65-F5344CB8AC3E}">
        <p14:creationId xmlns:p14="http://schemas.microsoft.com/office/powerpoint/2010/main" val="374245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CFB65-4C13-D4D0-1169-CC35F098321C}"/>
              </a:ext>
            </a:extLst>
          </p:cNvPr>
          <p:cNvSpPr>
            <a:spLocks noGrp="1"/>
          </p:cNvSpPr>
          <p:nvPr>
            <p:ph type="title"/>
          </p:nvPr>
        </p:nvSpPr>
        <p:spPr/>
        <p:txBody>
          <a:bodyPr/>
          <a:lstStyle/>
          <a:p>
            <a:pPr algn="ctr"/>
            <a:r>
              <a:rPr lang="en-US" sz="4400" dirty="0">
                <a:latin typeface="+mj-lt"/>
              </a:rPr>
              <a:t>System of Care Framework</a:t>
            </a:r>
          </a:p>
        </p:txBody>
      </p:sp>
      <p:sp>
        <p:nvSpPr>
          <p:cNvPr id="3" name="Content Placeholder 2">
            <a:extLst>
              <a:ext uri="{FF2B5EF4-FFF2-40B4-BE49-F238E27FC236}">
                <a16:creationId xmlns:a16="http://schemas.microsoft.com/office/drawing/2014/main" id="{5AE198C1-29FC-5929-26B2-E27EBD248043}"/>
              </a:ext>
            </a:extLst>
          </p:cNvPr>
          <p:cNvSpPr>
            <a:spLocks noGrp="1"/>
          </p:cNvSpPr>
          <p:nvPr>
            <p:ph sz="quarter" idx="13"/>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Verdana" panose="020B0604030504040204" pitchFamily="34" charset="0"/>
              <a:buNone/>
              <a:tabLst/>
              <a:defRPr/>
            </a:pPr>
            <a:r>
              <a:rPr kumimoji="0" lang="en-US" sz="1800" b="1" i="0" u="none" strike="noStrike" kern="1200" cap="none" spc="0" normalizeH="0" baseline="0" noProof="0" dirty="0">
                <a:ln>
                  <a:noFill/>
                </a:ln>
                <a:solidFill>
                  <a:srgbClr val="000000"/>
                </a:solidFill>
                <a:effectLst/>
                <a:uLnTx/>
                <a:uFillTx/>
                <a:latin typeface="Verdana"/>
                <a:ea typeface="+mn-ea"/>
                <a:cs typeface="+mn-cs"/>
              </a:rPr>
              <a:t>System of</a:t>
            </a:r>
            <a:r>
              <a:rPr kumimoji="0" lang="en-US" sz="1800" b="1" i="0" u="none" strike="noStrike" kern="1200" cap="none" spc="0" normalizeH="0" baseline="0" noProof="0" dirty="0">
                <a:ln>
                  <a:noFill/>
                </a:ln>
                <a:effectLst/>
                <a:uLnTx/>
                <a:uFillTx/>
                <a:latin typeface="Verdana"/>
                <a:ea typeface="+mn-ea"/>
                <a:cs typeface="+mn-cs"/>
              </a:rPr>
              <a:t> Care </a:t>
            </a:r>
            <a:r>
              <a:rPr kumimoji="0" lang="en-US" sz="1800" b="1" i="0" u="none" strike="noStrike" kern="1200" cap="none" spc="0" normalizeH="0" baseline="0" noProof="0" dirty="0">
                <a:ln>
                  <a:noFill/>
                </a:ln>
                <a:solidFill>
                  <a:srgbClr val="000000"/>
                </a:solidFill>
                <a:effectLst/>
                <a:uLnTx/>
                <a:uFillTx/>
                <a:latin typeface="Verdana"/>
                <a:ea typeface="+mn-ea"/>
                <a:cs typeface="+mn-cs"/>
              </a:rPr>
              <a:t>is a national framework and philosophy established over 25 years ago for the transformation of child and youth-serving* systems.​</a:t>
            </a: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a:p>
            <a:pPr marL="285750" indent="-285750">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Mental health challenges do not impact only one part of a person's life, but the whole of their life and family.​</a:t>
            </a:r>
          </a:p>
          <a:p>
            <a:pPr marL="285750" indent="-285750">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Comprehensive individual or family support cannot be obtained from one place or source.​</a:t>
            </a:r>
            <a:endParaRPr kumimoji="0" lang="en-US" sz="2400" b="0" i="0" u="none" strike="noStrike" kern="1200" cap="none" spc="0" normalizeH="0" baseline="0" noProof="0" dirty="0">
              <a:ln>
                <a:noFill/>
              </a:ln>
              <a:solidFill>
                <a:srgbClr val="000000"/>
              </a:solidFill>
              <a:effectLst/>
              <a:uLnTx/>
              <a:uFillTx/>
              <a:latin typeface="Verdana"/>
              <a:ea typeface="+mn-ea"/>
              <a:cs typeface="+mn-cs"/>
            </a:endParaRPr>
          </a:p>
          <a:p>
            <a:pPr marL="285750" indent="-285750">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A system of care is an approach to coordinate efforts by agencies, organizations, families, children and youth in a community so that services and supports are accessible, appropriate and lead to positive outcomes for everyone.​</a:t>
            </a:r>
          </a:p>
          <a:p>
            <a:pPr marL="285750" indent="-285750">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Systems of care are emergent, dynamic and adapt to local environments.​</a:t>
            </a:r>
          </a:p>
          <a:p>
            <a:pPr marL="0" marR="0" lvl="0" indent="0" algn="l" defTabSz="914400" rtl="0" eaLnBrk="1" fontAlgn="auto" latinLnBrk="0" hangingPunct="1">
              <a:lnSpc>
                <a:spcPct val="100000"/>
              </a:lnSpc>
              <a:spcBef>
                <a:spcPts val="1800"/>
              </a:spcBef>
              <a:spcAft>
                <a:spcPts val="600"/>
              </a:spcAft>
              <a:buClrTx/>
              <a:buSzTx/>
              <a:buFont typeface="Verdana" panose="020B0604030504040204" pitchFamily="34" charset="0"/>
              <a:buNone/>
              <a:tabLst/>
              <a:defRPr/>
            </a:pPr>
            <a:r>
              <a:rPr kumimoji="0" lang="en-US" sz="1800" b="0" i="0" u="none" strike="noStrike" kern="1200" cap="none" spc="0" normalizeH="0" baseline="0" noProof="0" dirty="0">
                <a:ln>
                  <a:noFill/>
                </a:ln>
                <a:solidFill>
                  <a:srgbClr val="000000"/>
                </a:solidFill>
                <a:effectLst/>
                <a:uLnTx/>
                <a:uFillTx/>
                <a:latin typeface="Verdana"/>
                <a:ea typeface="+mn-ea"/>
                <a:cs typeface="+mn-cs"/>
              </a:rPr>
              <a:t>*Children and youth include people younger than 21 years old, as defined by the Texas System of Care Memorandum of Understanding (MOU).</a:t>
            </a:r>
          </a:p>
        </p:txBody>
      </p:sp>
      <p:sp>
        <p:nvSpPr>
          <p:cNvPr id="5" name="Slide Number Placeholder 4">
            <a:extLst>
              <a:ext uri="{FF2B5EF4-FFF2-40B4-BE49-F238E27FC236}">
                <a16:creationId xmlns:a16="http://schemas.microsoft.com/office/drawing/2014/main" id="{D9007EF5-9FFA-B23A-D1C9-61C84DF37961}"/>
              </a:ext>
            </a:extLst>
          </p:cNvPr>
          <p:cNvSpPr>
            <a:spLocks noGrp="1"/>
          </p:cNvSpPr>
          <p:nvPr>
            <p:ph type="sldNum" sz="quarter" idx="12"/>
          </p:nvPr>
        </p:nvSpPr>
        <p:spPr/>
        <p:txBody>
          <a:bodyPr/>
          <a:lstStyle/>
          <a:p>
            <a:fld id="{3264D530-B60B-4A5A-91C0-C766C58A4783}" type="slidenum">
              <a:rPr lang="en-US" smtClean="0"/>
              <a:t>3</a:t>
            </a:fld>
            <a:endParaRPr lang="en-US" dirty="0"/>
          </a:p>
        </p:txBody>
      </p:sp>
    </p:spTree>
    <p:extLst>
      <p:ext uri="{BB962C8B-B14F-4D97-AF65-F5344CB8AC3E}">
        <p14:creationId xmlns:p14="http://schemas.microsoft.com/office/powerpoint/2010/main" val="339766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7A8C-A763-EDF9-DC4A-E65A203E2A3C}"/>
              </a:ext>
            </a:extLst>
          </p:cNvPr>
          <p:cNvSpPr>
            <a:spLocks noGrp="1"/>
          </p:cNvSpPr>
          <p:nvPr>
            <p:ph type="title"/>
          </p:nvPr>
        </p:nvSpPr>
        <p:spPr/>
        <p:txBody>
          <a:bodyPr/>
          <a:lstStyle/>
          <a:p>
            <a:pPr algn="ctr"/>
            <a:r>
              <a:rPr lang="en-US" sz="4400" dirty="0">
                <a:latin typeface="+mj-lt"/>
              </a:rPr>
              <a:t>System of Care Values</a:t>
            </a:r>
            <a:endParaRPr lang="en-US" sz="4400" dirty="0"/>
          </a:p>
        </p:txBody>
      </p:sp>
      <p:sp>
        <p:nvSpPr>
          <p:cNvPr id="3" name="Content Placeholder 2">
            <a:extLst>
              <a:ext uri="{FF2B5EF4-FFF2-40B4-BE49-F238E27FC236}">
                <a16:creationId xmlns:a16="http://schemas.microsoft.com/office/drawing/2014/main" id="{CC98DD4A-916F-7AFE-2F7D-A5F5168C77C5}"/>
              </a:ext>
            </a:extLst>
          </p:cNvPr>
          <p:cNvSpPr>
            <a:spLocks noGrp="1"/>
          </p:cNvSpPr>
          <p:nvPr>
            <p:ph sz="quarter" idx="13"/>
          </p:nvPr>
        </p:nvSpPr>
        <p:spPr/>
        <p:txBody>
          <a:bodyPr vert="horz" lIns="91440" tIns="45720" rIns="91440" bIns="45720" rtlCol="0" anchor="t">
            <a:noAutofit/>
          </a:bodyPr>
          <a:lstStyle/>
          <a:p>
            <a:pPr marL="342900" indent="-342900">
              <a:spcBef>
                <a:spcPts val="2400"/>
              </a:spcBef>
              <a:buChar char="•"/>
            </a:pPr>
            <a:r>
              <a:rPr lang="en-US" b="1" i="0" dirty="0">
                <a:effectLst/>
              </a:rPr>
              <a:t>Family-driven</a:t>
            </a:r>
            <a:r>
              <a:rPr lang="en-US" b="0" i="0" dirty="0">
                <a:effectLst/>
              </a:rPr>
              <a:t> and </a:t>
            </a:r>
            <a:r>
              <a:rPr lang="en-US" b="1" i="0" dirty="0">
                <a:effectLst/>
              </a:rPr>
              <a:t>youth-guided</a:t>
            </a:r>
            <a:r>
              <a:rPr lang="en-US" b="0" i="0" dirty="0">
                <a:effectLst/>
              </a:rPr>
              <a:t> with the strengths and needs of the child and family determining the various services and supports provided. </a:t>
            </a:r>
            <a:endParaRPr lang="en-US" dirty="0"/>
          </a:p>
          <a:p>
            <a:pPr marL="342900" indent="-342900">
              <a:spcBef>
                <a:spcPts val="2400"/>
              </a:spcBef>
              <a:buChar char="•"/>
            </a:pPr>
            <a:r>
              <a:rPr lang="en-US" b="1" i="0" dirty="0">
                <a:effectLst/>
              </a:rPr>
              <a:t>Community-based</a:t>
            </a:r>
            <a:r>
              <a:rPr lang="en-US" b="0" i="0" dirty="0">
                <a:effectLst/>
              </a:rPr>
              <a:t> with the focus of services and system management </a:t>
            </a:r>
            <a:r>
              <a:rPr lang="en-US" dirty="0"/>
              <a:t>set</a:t>
            </a:r>
            <a:r>
              <a:rPr lang="en-US" b="0" i="0" dirty="0">
                <a:effectLst/>
              </a:rPr>
              <a:t> within a supportive, adaptive infrastructure of structures, processes and relationships at the community level.</a:t>
            </a:r>
            <a:endParaRPr lang="en-US" dirty="0"/>
          </a:p>
        </p:txBody>
      </p:sp>
      <p:sp>
        <p:nvSpPr>
          <p:cNvPr id="6" name="Slide Number Placeholder 5">
            <a:extLst>
              <a:ext uri="{FF2B5EF4-FFF2-40B4-BE49-F238E27FC236}">
                <a16:creationId xmlns:a16="http://schemas.microsoft.com/office/drawing/2014/main" id="{6E52FD3F-3E21-04EF-66F3-F64D447C1FBB}"/>
              </a:ext>
            </a:extLst>
          </p:cNvPr>
          <p:cNvSpPr>
            <a:spLocks noGrp="1"/>
          </p:cNvSpPr>
          <p:nvPr>
            <p:ph type="sldNum" sz="quarter" idx="12"/>
          </p:nvPr>
        </p:nvSpPr>
        <p:spPr/>
        <p:txBody>
          <a:bodyPr/>
          <a:lstStyle/>
          <a:p>
            <a:fld id="{3264D530-B60B-4A5A-91C0-C766C58A4783}" type="slidenum">
              <a:rPr lang="en-US" smtClean="0"/>
              <a:t>4</a:t>
            </a:fld>
            <a:endParaRPr lang="en-US"/>
          </a:p>
        </p:txBody>
      </p:sp>
    </p:spTree>
    <p:extLst>
      <p:ext uri="{BB962C8B-B14F-4D97-AF65-F5344CB8AC3E}">
        <p14:creationId xmlns:p14="http://schemas.microsoft.com/office/powerpoint/2010/main" val="392314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E0DA-BEA5-A352-6002-F2162835119A}"/>
              </a:ext>
            </a:extLst>
          </p:cNvPr>
          <p:cNvSpPr>
            <a:spLocks noGrp="1"/>
          </p:cNvSpPr>
          <p:nvPr>
            <p:ph type="title"/>
          </p:nvPr>
        </p:nvSpPr>
        <p:spPr/>
        <p:txBody>
          <a:bodyPr/>
          <a:lstStyle/>
          <a:p>
            <a:pPr algn="ctr"/>
            <a:r>
              <a:rPr lang="en-US" sz="4400" dirty="0">
                <a:latin typeface="+mj-lt"/>
              </a:rPr>
              <a:t>Texas System of Care (1 of 3)</a:t>
            </a:r>
            <a:endParaRPr lang="en-US" sz="4400" dirty="0"/>
          </a:p>
        </p:txBody>
      </p:sp>
      <p:sp>
        <p:nvSpPr>
          <p:cNvPr id="3" name="Content Placeholder 2">
            <a:extLst>
              <a:ext uri="{FF2B5EF4-FFF2-40B4-BE49-F238E27FC236}">
                <a16:creationId xmlns:a16="http://schemas.microsoft.com/office/drawing/2014/main" id="{27E103EC-FD19-7665-D7F8-4801AD32D46B}"/>
              </a:ext>
            </a:extLst>
          </p:cNvPr>
          <p:cNvSpPr>
            <a:spLocks noGrp="1"/>
          </p:cNvSpPr>
          <p:nvPr>
            <p:ph sz="quarter" idx="13"/>
          </p:nvPr>
        </p:nvSpPr>
        <p:spPr/>
        <p:txBody>
          <a:bodyPr vert="horz" lIns="91440" tIns="45720" rIns="91440" bIns="45720" rtlCol="0" anchor="t">
            <a:noAutofit/>
          </a:bodyPr>
          <a:lstStyle/>
          <a:p>
            <a:pPr marL="0" indent="0">
              <a:spcBef>
                <a:spcPts val="3600"/>
              </a:spcBef>
              <a:buNone/>
            </a:pPr>
            <a:r>
              <a:rPr lang="en-US" b="1" dirty="0"/>
              <a:t>Purpose</a:t>
            </a:r>
            <a:r>
              <a:rPr lang="en-US" dirty="0"/>
              <a:t>: All Texas children and youth have access to high quality mental health care that is family-driven, youth-guided, community-based and sustainable.</a:t>
            </a:r>
            <a:endParaRPr lang="en-US" dirty="0">
              <a:ea typeface="Verdana"/>
            </a:endParaRPr>
          </a:p>
          <a:p>
            <a:pPr marL="0" indent="0">
              <a:spcBef>
                <a:spcPts val="3600"/>
              </a:spcBef>
              <a:buNone/>
            </a:pPr>
            <a:r>
              <a:rPr lang="en-US" b="1" dirty="0"/>
              <a:t>Goal</a:t>
            </a:r>
            <a:r>
              <a:rPr lang="en-US" dirty="0"/>
              <a:t>: To strengthen the collaboration of state and local efforts to weave mental health supports and services into seamless systems of care for children, youth and their families. </a:t>
            </a:r>
            <a:endParaRPr lang="en-US" dirty="0">
              <a:ea typeface="Verdana"/>
            </a:endParaRPr>
          </a:p>
          <a:p>
            <a:endParaRPr lang="en-US" dirty="0">
              <a:ea typeface="Verdana"/>
            </a:endParaRPr>
          </a:p>
        </p:txBody>
      </p:sp>
      <p:sp>
        <p:nvSpPr>
          <p:cNvPr id="6" name="Slide Number Placeholder 5">
            <a:extLst>
              <a:ext uri="{FF2B5EF4-FFF2-40B4-BE49-F238E27FC236}">
                <a16:creationId xmlns:a16="http://schemas.microsoft.com/office/drawing/2014/main" id="{1814E3BE-AF12-F720-4126-6C60741FB36A}"/>
              </a:ext>
            </a:extLst>
          </p:cNvPr>
          <p:cNvSpPr>
            <a:spLocks noGrp="1"/>
          </p:cNvSpPr>
          <p:nvPr>
            <p:ph type="sldNum" sz="quarter" idx="12"/>
          </p:nvPr>
        </p:nvSpPr>
        <p:spPr/>
        <p:txBody>
          <a:bodyPr/>
          <a:lstStyle/>
          <a:p>
            <a:fld id="{3264D530-B60B-4A5A-91C0-C766C58A4783}" type="slidenum">
              <a:rPr lang="en-US" smtClean="0"/>
              <a:t>5</a:t>
            </a:fld>
            <a:endParaRPr lang="en-US"/>
          </a:p>
        </p:txBody>
      </p:sp>
    </p:spTree>
    <p:extLst>
      <p:ext uri="{BB962C8B-B14F-4D97-AF65-F5344CB8AC3E}">
        <p14:creationId xmlns:p14="http://schemas.microsoft.com/office/powerpoint/2010/main" val="192653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B57F-2ED0-12F6-385A-B36574857627}"/>
              </a:ext>
            </a:extLst>
          </p:cNvPr>
          <p:cNvSpPr>
            <a:spLocks noGrp="1"/>
          </p:cNvSpPr>
          <p:nvPr>
            <p:ph type="title"/>
          </p:nvPr>
        </p:nvSpPr>
        <p:spPr/>
        <p:txBody>
          <a:bodyPr/>
          <a:lstStyle/>
          <a:p>
            <a:pPr algn="ctr"/>
            <a:r>
              <a:rPr lang="en-US" sz="4400" dirty="0">
                <a:latin typeface="+mj-lt"/>
              </a:rPr>
              <a:t>Texas System of Care (2 of 3)</a:t>
            </a:r>
            <a:endParaRPr lang="en-US" sz="4400" dirty="0"/>
          </a:p>
        </p:txBody>
      </p:sp>
      <p:sp>
        <p:nvSpPr>
          <p:cNvPr id="3" name="Content Placeholder 2">
            <a:extLst>
              <a:ext uri="{FF2B5EF4-FFF2-40B4-BE49-F238E27FC236}">
                <a16:creationId xmlns:a16="http://schemas.microsoft.com/office/drawing/2014/main" id="{8F6EBD2A-A864-8020-C47D-426B9038CB87}"/>
              </a:ext>
            </a:extLst>
          </p:cNvPr>
          <p:cNvSpPr>
            <a:spLocks noGrp="1"/>
          </p:cNvSpPr>
          <p:nvPr>
            <p:ph sz="quarter" idx="13"/>
          </p:nvPr>
        </p:nvSpPr>
        <p:spPr/>
        <p:txBody>
          <a:bodyPr/>
          <a:lstStyle/>
          <a:p>
            <a:pPr marL="0" indent="0">
              <a:buNone/>
            </a:pPr>
            <a:r>
              <a:rPr lang="en-US" sz="2800" b="1" dirty="0">
                <a:solidFill>
                  <a:schemeClr val="accent1"/>
                </a:solidFill>
                <a:latin typeface="+mj-lt"/>
              </a:rPr>
              <a:t>How do we implement System of Care in Texas?</a:t>
            </a:r>
          </a:p>
          <a:p>
            <a:pPr marL="0" indent="0">
              <a:buNone/>
            </a:pPr>
            <a:r>
              <a:rPr lang="en-US" sz="1800" b="1" dirty="0"/>
              <a:t>Statutory framework</a:t>
            </a:r>
            <a:endParaRPr lang="en-US" sz="1800" b="1" dirty="0">
              <a:solidFill>
                <a:schemeClr val="accent5"/>
              </a:solidFill>
            </a:endParaRPr>
          </a:p>
          <a:p>
            <a:pPr marL="285750" indent="-285750"/>
            <a:r>
              <a:rPr lang="en-US" sz="1800" dirty="0">
                <a:hlinkClick r:id="rId2"/>
              </a:rPr>
              <a:t>Texas</a:t>
            </a:r>
            <a:r>
              <a:rPr lang="en-US" sz="1800" dirty="0">
                <a:hlinkClick r:id="rId3"/>
              </a:rPr>
              <a:t> Government Code, Chapter 531, Subchapter G-1</a:t>
            </a:r>
            <a:endParaRPr lang="en-US" sz="1800" dirty="0"/>
          </a:p>
          <a:p>
            <a:pPr marL="623888" lvl="1" indent="-285750"/>
            <a:r>
              <a:rPr lang="en-US" sz="1800" dirty="0"/>
              <a:t>Defines minor, serious emotional disturbance and System of Care framework; </a:t>
            </a:r>
          </a:p>
          <a:p>
            <a:pPr marL="623888" lvl="1" indent="-285750"/>
            <a:r>
              <a:rPr lang="en-US" sz="1800" dirty="0"/>
              <a:t>Directs the agency to implement the System of Care framework to develop local mental health systems of care:</a:t>
            </a:r>
          </a:p>
          <a:p>
            <a:pPr marL="969963" lvl="2" indent="-285750"/>
            <a:r>
              <a:rPr lang="en-US" sz="1800" dirty="0"/>
              <a:t>Minors who are receiving residential mental health services and supports; or</a:t>
            </a:r>
          </a:p>
          <a:p>
            <a:pPr marL="969963" lvl="2" indent="-285750"/>
            <a:r>
              <a:rPr lang="en-US" sz="1800" dirty="0"/>
              <a:t>Inpatient mental health hospitalization; and</a:t>
            </a:r>
          </a:p>
          <a:p>
            <a:pPr marL="969963" lvl="2" indent="-285750"/>
            <a:r>
              <a:rPr lang="en-US" sz="1800" dirty="0"/>
              <a:t>Have or are at risk of developing serious emotional disturbance; or</a:t>
            </a:r>
          </a:p>
          <a:p>
            <a:pPr marL="969963" lvl="2" indent="-285750"/>
            <a:r>
              <a:rPr lang="en-US" sz="1800" dirty="0"/>
              <a:t>Are at risk of being removed from the minor's home and placed in a more restrictive environment to receive mental health services and supports.</a:t>
            </a:r>
          </a:p>
          <a:p>
            <a:pPr marL="228600" indent="0">
              <a:buNone/>
            </a:pPr>
            <a:endParaRPr lang="en-US" dirty="0"/>
          </a:p>
        </p:txBody>
      </p:sp>
      <p:sp>
        <p:nvSpPr>
          <p:cNvPr id="6" name="Slide Number Placeholder 5">
            <a:extLst>
              <a:ext uri="{FF2B5EF4-FFF2-40B4-BE49-F238E27FC236}">
                <a16:creationId xmlns:a16="http://schemas.microsoft.com/office/drawing/2014/main" id="{06A83E77-AB2F-A12C-917F-BEECDADD4349}"/>
              </a:ext>
            </a:extLst>
          </p:cNvPr>
          <p:cNvSpPr>
            <a:spLocks noGrp="1"/>
          </p:cNvSpPr>
          <p:nvPr>
            <p:ph type="sldNum" sz="quarter" idx="12"/>
          </p:nvPr>
        </p:nvSpPr>
        <p:spPr/>
        <p:txBody>
          <a:bodyPr/>
          <a:lstStyle/>
          <a:p>
            <a:fld id="{3264D530-B60B-4A5A-91C0-C766C58A4783}" type="slidenum">
              <a:rPr lang="en-US" smtClean="0"/>
              <a:t>6</a:t>
            </a:fld>
            <a:endParaRPr lang="en-US"/>
          </a:p>
        </p:txBody>
      </p:sp>
    </p:spTree>
    <p:extLst>
      <p:ext uri="{BB962C8B-B14F-4D97-AF65-F5344CB8AC3E}">
        <p14:creationId xmlns:p14="http://schemas.microsoft.com/office/powerpoint/2010/main" val="1494841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FAEE-0870-06A8-C1A4-B466D3ADF1EB}"/>
              </a:ext>
            </a:extLst>
          </p:cNvPr>
          <p:cNvSpPr>
            <a:spLocks noGrp="1"/>
          </p:cNvSpPr>
          <p:nvPr>
            <p:ph type="title"/>
          </p:nvPr>
        </p:nvSpPr>
        <p:spPr/>
        <p:txBody>
          <a:bodyPr/>
          <a:lstStyle/>
          <a:p>
            <a:pPr algn="ctr"/>
            <a:r>
              <a:rPr lang="en-US" sz="4400" dirty="0">
                <a:latin typeface="+mj-lt"/>
              </a:rPr>
              <a:t>Texas System of Care (3 of 3)</a:t>
            </a:r>
            <a:endParaRPr lang="en-US" sz="4400" dirty="0"/>
          </a:p>
        </p:txBody>
      </p:sp>
      <p:sp>
        <p:nvSpPr>
          <p:cNvPr id="3" name="Content Placeholder 2">
            <a:extLst>
              <a:ext uri="{FF2B5EF4-FFF2-40B4-BE49-F238E27FC236}">
                <a16:creationId xmlns:a16="http://schemas.microsoft.com/office/drawing/2014/main" id="{4A32A224-3AF0-0376-4F38-6998892C6984}"/>
              </a:ext>
            </a:extLst>
          </p:cNvPr>
          <p:cNvSpPr>
            <a:spLocks noGrp="1"/>
          </p:cNvSpPr>
          <p:nvPr>
            <p:ph sz="quarter" idx="13"/>
          </p:nvPr>
        </p:nvSpPr>
        <p:spPr/>
        <p:txBody>
          <a:bodyPr vert="horz" lIns="91440" tIns="45720" rIns="91440" bIns="45720" rtlCol="0" anchor="t">
            <a:noAutofit/>
          </a:bodyPr>
          <a:lstStyle/>
          <a:p>
            <a:pPr marL="0" indent="0">
              <a:buNone/>
            </a:pPr>
            <a:r>
              <a:rPr lang="en-US" sz="2800" b="1" dirty="0">
                <a:solidFill>
                  <a:schemeClr val="accent1"/>
                </a:solidFill>
                <a:latin typeface="+mj-lt"/>
              </a:rPr>
              <a:t>Texas System of Care MOU</a:t>
            </a:r>
            <a:endParaRPr lang="en-US" sz="2800" b="1" strike="sngStrike" dirty="0">
              <a:solidFill>
                <a:schemeClr val="accent1"/>
              </a:solidFill>
              <a:latin typeface="+mj-lt"/>
            </a:endParaRPr>
          </a:p>
          <a:p>
            <a:pPr marL="0" indent="0">
              <a:buNone/>
            </a:pPr>
            <a:r>
              <a:rPr lang="en-US" sz="1800" b="1" dirty="0"/>
              <a:t>Purpose</a:t>
            </a:r>
            <a:endParaRPr lang="en-US" sz="1800" b="1" dirty="0">
              <a:ea typeface="Verdana"/>
            </a:endParaRPr>
          </a:p>
          <a:p>
            <a:pPr marL="0" indent="0">
              <a:buNone/>
            </a:pPr>
            <a:r>
              <a:rPr lang="en-US" sz="1800" dirty="0"/>
              <a:t>Provides for the implementation of a comprehensive plan to deliver mental health services and supports to children, youth and their families using a system of care framework.</a:t>
            </a:r>
            <a:endParaRPr lang="en-US" sz="1800" dirty="0">
              <a:ea typeface="Verdana"/>
            </a:endParaRPr>
          </a:p>
          <a:p>
            <a:pPr marL="0" indent="0">
              <a:buNone/>
            </a:pPr>
            <a:r>
              <a:rPr lang="en-US" sz="1800" b="1" dirty="0"/>
              <a:t>Member agencies</a:t>
            </a:r>
            <a:endParaRPr lang="en-US" sz="1800" b="1" dirty="0">
              <a:ea typeface="Verdana"/>
            </a:endParaRPr>
          </a:p>
          <a:p>
            <a:pPr marL="285750" indent="-285750"/>
            <a:r>
              <a:rPr lang="en-US" sz="1800" dirty="0"/>
              <a:t>Health and Human Services Commission (HHSC)</a:t>
            </a:r>
            <a:endParaRPr lang="en-US" sz="1800" dirty="0">
              <a:ea typeface="Verdana"/>
            </a:endParaRPr>
          </a:p>
          <a:p>
            <a:pPr marL="285750" indent="-285750"/>
            <a:r>
              <a:rPr lang="en-US" sz="1800" dirty="0"/>
              <a:t>Department of State Health Services</a:t>
            </a:r>
            <a:endParaRPr lang="en-US" sz="1800" dirty="0">
              <a:ea typeface="Verdana"/>
            </a:endParaRPr>
          </a:p>
          <a:p>
            <a:pPr marL="285750" indent="-285750"/>
            <a:r>
              <a:rPr lang="en-US" sz="1800" dirty="0"/>
              <a:t>Department of Family and Protective Services</a:t>
            </a:r>
            <a:endParaRPr lang="en-US" sz="1800" dirty="0">
              <a:ea typeface="Verdana"/>
            </a:endParaRPr>
          </a:p>
          <a:p>
            <a:pPr marL="285750" indent="-285750"/>
            <a:r>
              <a:rPr lang="en-US" sz="1800" dirty="0"/>
              <a:t>Texas Education Agency</a:t>
            </a:r>
            <a:endParaRPr lang="en-US" sz="1800" dirty="0">
              <a:ea typeface="Verdana"/>
            </a:endParaRPr>
          </a:p>
          <a:p>
            <a:pPr marL="285750" indent="-285750"/>
            <a:r>
              <a:rPr lang="en-US" sz="1800" dirty="0"/>
              <a:t>Texas Juvenile Justice Department</a:t>
            </a:r>
            <a:endParaRPr lang="en-US" sz="1800" dirty="0">
              <a:ea typeface="Verdana"/>
            </a:endParaRPr>
          </a:p>
          <a:p>
            <a:pPr marL="285750" indent="-285750"/>
            <a:r>
              <a:rPr lang="en-US" sz="1800" dirty="0"/>
              <a:t>Texas Department of Criminal Justice – Texas Correctional Office on Offenders with Medical or Mental Impairments</a:t>
            </a:r>
            <a:endParaRPr lang="en-US" dirty="0"/>
          </a:p>
        </p:txBody>
      </p:sp>
      <p:sp>
        <p:nvSpPr>
          <p:cNvPr id="6" name="Slide Number Placeholder 5">
            <a:extLst>
              <a:ext uri="{FF2B5EF4-FFF2-40B4-BE49-F238E27FC236}">
                <a16:creationId xmlns:a16="http://schemas.microsoft.com/office/drawing/2014/main" id="{0FA81B7F-9513-351E-931F-E6CAD9EB7619}"/>
              </a:ext>
            </a:extLst>
          </p:cNvPr>
          <p:cNvSpPr>
            <a:spLocks noGrp="1"/>
          </p:cNvSpPr>
          <p:nvPr>
            <p:ph type="sldNum" sz="quarter" idx="12"/>
          </p:nvPr>
        </p:nvSpPr>
        <p:spPr/>
        <p:txBody>
          <a:bodyPr/>
          <a:lstStyle/>
          <a:p>
            <a:fld id="{3264D530-B60B-4A5A-91C0-C766C58A4783}" type="slidenum">
              <a:rPr lang="en-US" smtClean="0"/>
              <a:t>7</a:t>
            </a:fld>
            <a:endParaRPr lang="en-US"/>
          </a:p>
        </p:txBody>
      </p:sp>
    </p:spTree>
    <p:extLst>
      <p:ext uri="{BB962C8B-B14F-4D97-AF65-F5344CB8AC3E}">
        <p14:creationId xmlns:p14="http://schemas.microsoft.com/office/powerpoint/2010/main" val="110800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FE4-2125-04E2-3BDC-B6A8210016CF}"/>
              </a:ext>
            </a:extLst>
          </p:cNvPr>
          <p:cNvSpPr>
            <a:spLocks noGrp="1"/>
          </p:cNvSpPr>
          <p:nvPr>
            <p:ph type="title"/>
          </p:nvPr>
        </p:nvSpPr>
        <p:spPr/>
        <p:txBody>
          <a:bodyPr/>
          <a:lstStyle/>
          <a:p>
            <a:pPr algn="ctr"/>
            <a:r>
              <a:rPr lang="en-US" sz="4000" dirty="0">
                <a:latin typeface="+mj-lt"/>
              </a:rPr>
              <a:t>Advancing the System of Care (1 of 3)</a:t>
            </a:r>
            <a:endParaRPr lang="en-US" sz="4000" dirty="0"/>
          </a:p>
        </p:txBody>
      </p:sp>
      <p:sp>
        <p:nvSpPr>
          <p:cNvPr id="3" name="Content Placeholder 2">
            <a:extLst>
              <a:ext uri="{FF2B5EF4-FFF2-40B4-BE49-F238E27FC236}">
                <a16:creationId xmlns:a16="http://schemas.microsoft.com/office/drawing/2014/main" id="{039E9D99-0011-09A6-4A40-2B5A81274BA1}"/>
              </a:ext>
            </a:extLst>
          </p:cNvPr>
          <p:cNvSpPr>
            <a:spLocks noGrp="1"/>
          </p:cNvSpPr>
          <p:nvPr>
            <p:ph sz="quarter" idx="13"/>
          </p:nvPr>
        </p:nvSpPr>
        <p:spPr/>
        <p:txBody>
          <a:bodyPr vert="horz" lIns="91440" tIns="45720" rIns="91440" bIns="45720" rtlCol="0" anchor="t">
            <a:noAutofit/>
          </a:bodyPr>
          <a:lstStyle/>
          <a:p>
            <a:pPr marL="0" indent="0">
              <a:buNone/>
            </a:pPr>
            <a:r>
              <a:rPr lang="en-US" sz="1800" dirty="0"/>
              <a:t>HHSC was awarded $11.5 million from the Substance Abuse and Mental Health Services Administration (SAMHSA) for the Advancing the System of Care grant.</a:t>
            </a:r>
            <a:endParaRPr lang="en-US" sz="1800" dirty="0">
              <a:ea typeface="Verdana"/>
            </a:endParaRPr>
          </a:p>
          <a:p>
            <a:r>
              <a:rPr lang="en-US" sz="1800" dirty="0"/>
              <a:t>Four-year grant period: Aug. 31, 2021 – Aug. 30, 2025.</a:t>
            </a:r>
            <a:endParaRPr lang="en-US" sz="1800" dirty="0">
              <a:ea typeface="Verdana"/>
            </a:endParaRPr>
          </a:p>
          <a:p>
            <a:r>
              <a:rPr lang="en-US" sz="1800" dirty="0">
                <a:latin typeface="Verdana"/>
                <a:ea typeface="Verdana"/>
                <a:cs typeface="Times New Roman"/>
              </a:rPr>
              <a:t>F</a:t>
            </a:r>
            <a:r>
              <a:rPr lang="en-US" sz="1800" dirty="0">
                <a:effectLst/>
                <a:latin typeface="Verdana"/>
                <a:ea typeface="Verdana"/>
                <a:cs typeface="Times New Roman"/>
              </a:rPr>
              <a:t>ocused on increasing access to school-based mental health services and supports, including youth peer and family partner support.</a:t>
            </a:r>
          </a:p>
          <a:p>
            <a:r>
              <a:rPr lang="en-US" sz="1800" dirty="0"/>
              <a:t>In collaboration with the Texas Institute for Excellence in Mental Health (TIEMH) at the University of Texas.</a:t>
            </a:r>
            <a:endParaRPr lang="en-US" sz="1800" dirty="0">
              <a:ea typeface="Verdana"/>
            </a:endParaRPr>
          </a:p>
          <a:p>
            <a:r>
              <a:rPr lang="en-US" sz="1800" dirty="0"/>
              <a:t>LMHA partners:</a:t>
            </a:r>
            <a:endParaRPr lang="en-US" sz="1800" dirty="0">
              <a:ea typeface="Verdana"/>
            </a:endParaRPr>
          </a:p>
          <a:p>
            <a:pPr lvl="1"/>
            <a:r>
              <a:rPr lang="en-US" sz="1800" dirty="0"/>
              <a:t>Integral Care (Travis County);</a:t>
            </a:r>
            <a:endParaRPr lang="en-US" sz="1800" dirty="0">
              <a:ea typeface="Verdana"/>
            </a:endParaRPr>
          </a:p>
          <a:p>
            <a:pPr lvl="1"/>
            <a:r>
              <a:rPr lang="en-US" sz="1800" dirty="0"/>
              <a:t>Emergence Health Network (El Paso County); and</a:t>
            </a:r>
            <a:endParaRPr lang="en-US" sz="1800" dirty="0">
              <a:ea typeface="Verdana"/>
            </a:endParaRPr>
          </a:p>
          <a:p>
            <a:pPr lvl="1"/>
            <a:r>
              <a:rPr lang="en-US" sz="1800" dirty="0"/>
              <a:t>Pecan Valley (Hood, Somervell, Palo Pinto, Johnson, Parker and Erath counties).</a:t>
            </a:r>
            <a:endParaRPr lang="en-US" sz="1800" dirty="0">
              <a:ea typeface="Verdana"/>
            </a:endParaRPr>
          </a:p>
          <a:p>
            <a:pPr marL="228600" indent="0">
              <a:buNone/>
            </a:pPr>
            <a:endParaRPr lang="en-US" dirty="0"/>
          </a:p>
        </p:txBody>
      </p:sp>
      <p:sp>
        <p:nvSpPr>
          <p:cNvPr id="6" name="Slide Number Placeholder 5">
            <a:extLst>
              <a:ext uri="{FF2B5EF4-FFF2-40B4-BE49-F238E27FC236}">
                <a16:creationId xmlns:a16="http://schemas.microsoft.com/office/drawing/2014/main" id="{06E07AAC-B717-9DBC-E063-822A286FE27B}"/>
              </a:ext>
            </a:extLst>
          </p:cNvPr>
          <p:cNvSpPr>
            <a:spLocks noGrp="1"/>
          </p:cNvSpPr>
          <p:nvPr>
            <p:ph type="sldNum" sz="quarter" idx="12"/>
          </p:nvPr>
        </p:nvSpPr>
        <p:spPr/>
        <p:txBody>
          <a:bodyPr/>
          <a:lstStyle/>
          <a:p>
            <a:fld id="{3264D530-B60B-4A5A-91C0-C766C58A4783}" type="slidenum">
              <a:rPr lang="en-US" smtClean="0"/>
              <a:t>8</a:t>
            </a:fld>
            <a:endParaRPr lang="en-US"/>
          </a:p>
        </p:txBody>
      </p:sp>
    </p:spTree>
    <p:extLst>
      <p:ext uri="{BB962C8B-B14F-4D97-AF65-F5344CB8AC3E}">
        <p14:creationId xmlns:p14="http://schemas.microsoft.com/office/powerpoint/2010/main" val="2793860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466A-B9EA-64C5-D2BC-16B39A19B435}"/>
              </a:ext>
            </a:extLst>
          </p:cNvPr>
          <p:cNvSpPr>
            <a:spLocks noGrp="1"/>
          </p:cNvSpPr>
          <p:nvPr>
            <p:ph type="title"/>
          </p:nvPr>
        </p:nvSpPr>
        <p:spPr/>
        <p:txBody>
          <a:bodyPr/>
          <a:lstStyle/>
          <a:p>
            <a:pPr algn="ctr"/>
            <a:r>
              <a:rPr lang="en-US" sz="4000" dirty="0">
                <a:latin typeface="+mj-lt"/>
              </a:rPr>
              <a:t>Advancing the System of Care (2 of 3)</a:t>
            </a:r>
            <a:endParaRPr lang="en-US" sz="4000" dirty="0"/>
          </a:p>
        </p:txBody>
      </p:sp>
      <p:sp>
        <p:nvSpPr>
          <p:cNvPr id="3" name="Content Placeholder 2">
            <a:extLst>
              <a:ext uri="{FF2B5EF4-FFF2-40B4-BE49-F238E27FC236}">
                <a16:creationId xmlns:a16="http://schemas.microsoft.com/office/drawing/2014/main" id="{8BA4510D-8B5D-CF6B-6ABA-FE45F4010E8A}"/>
              </a:ext>
            </a:extLst>
          </p:cNvPr>
          <p:cNvSpPr>
            <a:spLocks noGrp="1"/>
          </p:cNvSpPr>
          <p:nvPr>
            <p:ph sz="quarter" idx="13"/>
          </p:nvPr>
        </p:nvSpPr>
        <p:spPr/>
        <p:txBody>
          <a:bodyPr/>
          <a:lstStyle/>
          <a:p>
            <a:pPr>
              <a:spcBef>
                <a:spcPts val="1800"/>
              </a:spcBef>
            </a:pPr>
            <a:r>
              <a:rPr lang="en-US" sz="1800" dirty="0"/>
              <a:t>Each LMHA developed MOUs with local independent school districts to provide school and community-based services.</a:t>
            </a:r>
          </a:p>
          <a:p>
            <a:pPr lvl="1">
              <a:spcBef>
                <a:spcPts val="1800"/>
              </a:spcBef>
            </a:pPr>
            <a:r>
              <a:rPr lang="en-US" sz="1800" dirty="0">
                <a:effectLst/>
                <a:ea typeface="Verdana" panose="020B0604030504040204" pitchFamily="34" charset="0"/>
                <a:cs typeface="Times New Roman" panose="02020603050405020304" pitchFamily="18" charset="0"/>
              </a:rPr>
              <a:t>Each LMHA team includes a project director, evaluation support, school-based therapist and a school-based interventionist.</a:t>
            </a:r>
            <a:endParaRPr lang="en-US" sz="1800" strike="sngStrike" dirty="0">
              <a:effectLst/>
              <a:ea typeface="Verdana" panose="020B0604030504040204" pitchFamily="34" charset="0"/>
              <a:cs typeface="Times New Roman" panose="02020603050405020304" pitchFamily="18" charset="0"/>
            </a:endParaRPr>
          </a:p>
          <a:p>
            <a:pPr lvl="1">
              <a:spcBef>
                <a:spcPts val="1800"/>
              </a:spcBef>
            </a:pPr>
            <a:r>
              <a:rPr lang="en-US" sz="1800" dirty="0">
                <a:ea typeface="Verdana" panose="020B0604030504040204" pitchFamily="34" charset="0"/>
                <a:cs typeface="Times New Roman" panose="02020603050405020304" pitchFamily="18" charset="0"/>
              </a:rPr>
              <a:t>Sites provide youth peer specialist and Certified Family Partner services.</a:t>
            </a:r>
          </a:p>
          <a:p>
            <a:pPr lvl="1">
              <a:spcBef>
                <a:spcPts val="1800"/>
              </a:spcBef>
            </a:pPr>
            <a:r>
              <a:rPr lang="en-US" sz="1800" dirty="0">
                <a:effectLst/>
                <a:ea typeface="Verdana" panose="020B0604030504040204" pitchFamily="34" charset="0"/>
                <a:cs typeface="Times New Roman" panose="02020603050405020304" pitchFamily="18" charset="0"/>
              </a:rPr>
              <a:t>By the end of the grant period, local Systems of Care will provide school and community-based services to a minimum of 375 children, youth and families.</a:t>
            </a:r>
            <a:endParaRPr lang="en-US" sz="1800" dirty="0">
              <a:ea typeface="Verdana" panose="020B0604030504040204" pitchFamily="34" charset="0"/>
              <a:cs typeface="Times New Roman" panose="02020603050405020304" pitchFamily="18" charset="0"/>
            </a:endParaRPr>
          </a:p>
          <a:p>
            <a:pPr>
              <a:spcBef>
                <a:spcPts val="1800"/>
              </a:spcBef>
            </a:pPr>
            <a:r>
              <a:rPr lang="en-US" sz="1800" dirty="0"/>
              <a:t>Each local community established community governance boards responsible for oversight of the system of care initiative. </a:t>
            </a:r>
          </a:p>
          <a:p>
            <a:pPr marL="228600" indent="0">
              <a:buNone/>
            </a:pPr>
            <a:endParaRPr lang="en-US" dirty="0"/>
          </a:p>
        </p:txBody>
      </p:sp>
      <p:sp>
        <p:nvSpPr>
          <p:cNvPr id="6" name="Slide Number Placeholder 5">
            <a:extLst>
              <a:ext uri="{FF2B5EF4-FFF2-40B4-BE49-F238E27FC236}">
                <a16:creationId xmlns:a16="http://schemas.microsoft.com/office/drawing/2014/main" id="{5EAA0EC4-ED22-7CE0-31B5-2B9D7BEC579E}"/>
              </a:ext>
            </a:extLst>
          </p:cNvPr>
          <p:cNvSpPr>
            <a:spLocks noGrp="1"/>
          </p:cNvSpPr>
          <p:nvPr>
            <p:ph type="sldNum" sz="quarter" idx="12"/>
          </p:nvPr>
        </p:nvSpPr>
        <p:spPr/>
        <p:txBody>
          <a:bodyPr/>
          <a:lstStyle/>
          <a:p>
            <a:fld id="{3264D530-B60B-4A5A-91C0-C766C58A4783}" type="slidenum">
              <a:rPr lang="en-US" smtClean="0"/>
              <a:t>9</a:t>
            </a:fld>
            <a:endParaRPr lang="en-US"/>
          </a:p>
        </p:txBody>
      </p:sp>
    </p:spTree>
    <p:extLst>
      <p:ext uri="{BB962C8B-B14F-4D97-AF65-F5344CB8AC3E}">
        <p14:creationId xmlns:p14="http://schemas.microsoft.com/office/powerpoint/2010/main" val="3349271727"/>
      </p:ext>
    </p:extLst>
  </p:cSld>
  <p:clrMapOvr>
    <a:masterClrMapping/>
  </p:clrMapOvr>
</p:sld>
</file>

<file path=ppt/theme/theme1.xml><?xml version="1.0" encoding="utf-8"?>
<a:theme xmlns:a="http://schemas.openxmlformats.org/drawingml/2006/main" name="Body Tex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8A067D76-F162-4D8A-AD52-87DA37A7BC80}"/>
    </a:ext>
  </a:extLst>
</a:theme>
</file>

<file path=ppt/theme/theme2.xml><?xml version="1.0" encoding="utf-8"?>
<a:theme xmlns:a="http://schemas.openxmlformats.org/drawingml/2006/main" name="Bullet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660CA473-E98F-4EAB-8989-455C605F94F2}"/>
    </a:ext>
  </a:extLst>
</a:theme>
</file>

<file path=ppt/theme/theme3.xml><?xml version="1.0" encoding="utf-8"?>
<a:theme xmlns:a="http://schemas.openxmlformats.org/drawingml/2006/main" name="Numbered List Style">
  <a:themeElements>
    <a:clrScheme name="HHS PPT-Light">
      <a:dk1>
        <a:srgbClr val="000000"/>
      </a:dk1>
      <a:lt1>
        <a:srgbClr val="FFFFFF"/>
      </a:lt1>
      <a:dk2>
        <a:srgbClr val="000000"/>
      </a:dk2>
      <a:lt2>
        <a:srgbClr val="FFFFFF"/>
      </a:lt2>
      <a:accent1>
        <a:srgbClr val="AB2328"/>
      </a:accent1>
      <a:accent2>
        <a:srgbClr val="318814"/>
      </a:accent2>
      <a:accent3>
        <a:srgbClr val="022167"/>
      </a:accent3>
      <a:accent4>
        <a:srgbClr val="7F233F"/>
      </a:accent4>
      <a:accent5>
        <a:srgbClr val="00A19B"/>
      </a:accent5>
      <a:accent6>
        <a:srgbClr val="FFC600"/>
      </a:accent6>
      <a:hlink>
        <a:srgbClr val="1058FA"/>
      </a:hlink>
      <a:folHlink>
        <a:srgbClr val="1058FA"/>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hs-external-presentation-16x9-bright.potx" id="{CD01DA17-FC2F-4ABD-AA7F-0C130C9FDE0C}" vid="{B8FCCC5E-E883-4D3A-93C1-21FA0475960C}"/>
    </a:ext>
  </a:extLst>
</a:theme>
</file>

<file path=ppt/theme/theme4.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44f381-8fe1-4149-9bbf-653f31a6a5f9">
      <Terms xmlns="http://schemas.microsoft.com/office/infopath/2007/PartnerControls"/>
    </lcf76f155ced4ddcb4097134ff3c332f>
    <TaxCatchAll xmlns="1b5ccf73-bb7b-4cb1-ac6e-c50fdae3f8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DE42B819C2F5499E4A64063C09E914" ma:contentTypeVersion="18" ma:contentTypeDescription="Create a new document." ma:contentTypeScope="" ma:versionID="e9f58bd6279b85be271073af4e242f38">
  <xsd:schema xmlns:xsd="http://www.w3.org/2001/XMLSchema" xmlns:xs="http://www.w3.org/2001/XMLSchema" xmlns:p="http://schemas.microsoft.com/office/2006/metadata/properties" xmlns:ns2="9f44f381-8fe1-4149-9bbf-653f31a6a5f9" xmlns:ns3="1b5ccf73-bb7b-4cb1-ac6e-c50fdae3f8c7" targetNamespace="http://schemas.microsoft.com/office/2006/metadata/properties" ma:root="true" ma:fieldsID="a9f44a3782c74c7a5bc7ab2e2f82afa4" ns2:_="" ns3:_="">
    <xsd:import namespace="9f44f381-8fe1-4149-9bbf-653f31a6a5f9"/>
    <xsd:import namespace="1b5ccf73-bb7b-4cb1-ac6e-c50fdae3f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4f381-8fe1-4149-9bbf-653f31a6a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5ccf73-bb7b-4cb1-ac6e-c50fdae3f8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2689b88-eca4-4cd0-97b0-8d294848e822}" ma:internalName="TaxCatchAll" ma:showField="CatchAllData" ma:web="1b5ccf73-bb7b-4cb1-ac6e-c50fdae3f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47B07-4C0B-4051-8C54-A12F15701109}">
  <ds:schemaRefs>
    <ds:schemaRef ds:uri="8f671624-94ca-42c5-840c-d294a1e25981"/>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853a810-d2a2-4c28-9ad9-9100c9a22e04"/>
    <ds:schemaRef ds:uri="edc4fa76-4578-4dbc-af3c-21933bbbf574"/>
  </ds:schemaRefs>
</ds:datastoreItem>
</file>

<file path=customXml/itemProps2.xml><?xml version="1.0" encoding="utf-8"?>
<ds:datastoreItem xmlns:ds="http://schemas.openxmlformats.org/officeDocument/2006/customXml" ds:itemID="{C8785D67-50D1-4763-BEAE-7B0E4BC6FABC}"/>
</file>

<file path=customXml/itemProps3.xml><?xml version="1.0" encoding="utf-8"?>
<ds:datastoreItem xmlns:ds="http://schemas.openxmlformats.org/officeDocument/2006/customXml" ds:itemID="{4E5B0ED2-C1FC-4F8C-A4AE-FC5DD1A74C15}">
  <ds:schemaRefs>
    <ds:schemaRef ds:uri="http://schemas.microsoft.com/sharepoint/v3/contenttype/forms"/>
  </ds:schemaRefs>
</ds:datastoreItem>
</file>

<file path=docMetadata/LabelInfo.xml><?xml version="1.0" encoding="utf-8"?>
<clbl:labelList xmlns:clbl="http://schemas.microsoft.com/office/2020/mipLabelMetadata">
  <clbl:label id="{9bf97732-82b9-499b-b16a-a93e8ebd536b}" enabled="0" method="" siteId="{9bf97732-82b9-499b-b16a-a93e8ebd536b}" removed="1"/>
</clbl:labelList>
</file>

<file path=docProps/app.xml><?xml version="1.0" encoding="utf-8"?>
<Properties xmlns="http://schemas.openxmlformats.org/officeDocument/2006/extended-properties" xmlns:vt="http://schemas.openxmlformats.org/officeDocument/2006/docPropsVTypes">
  <Template>hhs-external-presentation-16x9-bright (3)</Template>
  <TotalTime>479</TotalTime>
  <Words>2611</Words>
  <Application>Microsoft Office PowerPoint</Application>
  <PresentationFormat>Widescreen</PresentationFormat>
  <Paragraphs>286</Paragraphs>
  <Slides>28</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Aleo</vt:lpstr>
      <vt:lpstr>Arial</vt:lpstr>
      <vt:lpstr>Calibri</vt:lpstr>
      <vt:lpstr>Rockwell</vt:lpstr>
      <vt:lpstr>Verdana</vt:lpstr>
      <vt:lpstr>Wingdings 3</vt:lpstr>
      <vt:lpstr>Body Text Style</vt:lpstr>
      <vt:lpstr>Bullet List Style</vt:lpstr>
      <vt:lpstr>Numbered List Style</vt:lpstr>
      <vt:lpstr>A Framework and Resources: Strengthening School Mental Health</vt:lpstr>
      <vt:lpstr>Agenda</vt:lpstr>
      <vt:lpstr>System of Care Framework</vt:lpstr>
      <vt:lpstr>System of Care Values</vt:lpstr>
      <vt:lpstr>Texas System of Care (1 of 3)</vt:lpstr>
      <vt:lpstr>Texas System of Care (2 of 3)</vt:lpstr>
      <vt:lpstr>Texas System of Care (3 of 3)</vt:lpstr>
      <vt:lpstr>Advancing the System of Care (1 of 3)</vt:lpstr>
      <vt:lpstr>Advancing the System of Care (2 of 3)</vt:lpstr>
      <vt:lpstr>Advancing the System of Care (3 of 3)</vt:lpstr>
      <vt:lpstr>Mental Health Awareness</vt:lpstr>
      <vt:lpstr>LMHA and LBHA Overview (1 of 2)</vt:lpstr>
      <vt:lpstr>LMHA and LBHA Overview (2 of 2)</vt:lpstr>
      <vt:lpstr>LMHA and LBHA Map</vt:lpstr>
      <vt:lpstr>TRR Model (1 of 2)</vt:lpstr>
      <vt:lpstr>TRR Model (2 of 2)</vt:lpstr>
      <vt:lpstr>What is MHFA? </vt:lpstr>
      <vt:lpstr>HHSC and MHFA</vt:lpstr>
      <vt:lpstr>How is MHFA different?</vt:lpstr>
      <vt:lpstr>Why is Youth MHFA important?</vt:lpstr>
      <vt:lpstr>How can I take an MHFA class?</vt:lpstr>
      <vt:lpstr>BHPP Overview </vt:lpstr>
      <vt:lpstr>BHPP Program Goals </vt:lpstr>
      <vt:lpstr>BHPP Locations (1 of 2) </vt:lpstr>
      <vt:lpstr>BHPP Locations (2 of 2) </vt:lpstr>
      <vt:lpstr>Resources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and Resources Strengthening School Mental Health</dc:title>
  <dc:creator>Nguyen,Lillian (HHSC)</dc:creator>
  <dc:description>Template updated 3/18/2024.</dc:description>
  <cp:lastModifiedBy>Rohsner,Britney L (HHSC/DSHS)</cp:lastModifiedBy>
  <cp:revision>10</cp:revision>
  <dcterms:created xsi:type="dcterms:W3CDTF">2025-01-29T22:04:08Z</dcterms:created>
  <dcterms:modified xsi:type="dcterms:W3CDTF">2025-02-14T21:01:20Z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0x010100ABDE42B819C2F5499E4A64063C09E914</vt:lpwstr>
  </property>
  <property fmtid="{D5CDD505-2E9C-101B-9397-08002B2CF9AE}" pid="3" name="MediaServiceImageTags">
    <vt:lpwstr/>
  </property>
</Properties>
</file>