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464" r:id="rId3"/>
    <p:sldId id="465" r:id="rId4"/>
    <p:sldId id="466" r:id="rId5"/>
    <p:sldId id="273" r:id="rId6"/>
    <p:sldId id="469" r:id="rId7"/>
    <p:sldId id="468" r:id="rId8"/>
    <p:sldId id="467" r:id="rId9"/>
    <p:sldId id="492" r:id="rId10"/>
    <p:sldId id="486" r:id="rId11"/>
    <p:sldId id="277" r:id="rId12"/>
    <p:sldId id="480" r:id="rId13"/>
    <p:sldId id="482" r:id="rId14"/>
    <p:sldId id="483" r:id="rId15"/>
    <p:sldId id="484" r:id="rId16"/>
    <p:sldId id="481" r:id="rId17"/>
    <p:sldId id="489" r:id="rId18"/>
    <p:sldId id="490" r:id="rId19"/>
    <p:sldId id="473" r:id="rId20"/>
    <p:sldId id="491" r:id="rId21"/>
    <p:sldId id="476" r:id="rId22"/>
    <p:sldId id="487" r:id="rId23"/>
    <p:sldId id="477" r:id="rId24"/>
    <p:sldId id="478" r:id="rId25"/>
    <p:sldId id="479" r:id="rId26"/>
    <p:sldId id="488" r:id="rId27"/>
    <p:sldId id="485" r:id="rId28"/>
    <p:sldId id="44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4695"/>
    <a:srgbClr val="D2FFFF"/>
    <a:srgbClr val="70A36A"/>
    <a:srgbClr val="008E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303F66-2C4B-4778-83FB-67D348D886C0}" v="436" dt="2024-04-10T19:47:52.5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-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30091B-8EF5-486F-A4D0-6E45047D37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73EA1B-7DA9-452D-957B-1CF0B9BDCA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EA03A-ED50-4308-BFB5-004E99CE250C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6593A-88B0-47E6-AF0A-2087B491BD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AD7C82-5E40-4B9B-80D2-051CC55ADE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F7385-31FC-4B3B-A1BF-EE0BBF82D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43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1375F-F512-441E-965C-D7F2DD3A59D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C6B80-715D-4E43-82AB-3F135BC4C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67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Bullet 1-</a:t>
            </a:r>
          </a:p>
          <a:p>
            <a:r>
              <a:rPr lang="en-US" dirty="0"/>
              <a:t>Service delivery options are in person, community-based and telehealth </a:t>
            </a:r>
          </a:p>
          <a:p>
            <a:r>
              <a:rPr lang="en-US" dirty="0"/>
              <a:t>Bullet 2-</a:t>
            </a:r>
          </a:p>
          <a:p>
            <a:r>
              <a:rPr lang="en-US" dirty="0"/>
              <a:t>Each student has a treatment plan completed that is individualized to their mental health needs </a:t>
            </a:r>
          </a:p>
          <a:p>
            <a:r>
              <a:rPr lang="en-US" dirty="0"/>
              <a:t>We use EBP such as nurturing parenting, </a:t>
            </a:r>
            <a:r>
              <a:rPr lang="en-US" dirty="0" err="1"/>
              <a:t>Skillstreaming</a:t>
            </a:r>
            <a:r>
              <a:rPr lang="en-US" dirty="0"/>
              <a:t> to help with tailored interventions for each student and family </a:t>
            </a:r>
          </a:p>
          <a:p>
            <a:r>
              <a:rPr lang="en-US" dirty="0"/>
              <a:t>Bullet 3-</a:t>
            </a:r>
          </a:p>
          <a:p>
            <a:r>
              <a:rPr lang="en-US" dirty="0"/>
              <a:t>Use fun ways to connect with students and make MH services less intimidating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C6B80-715D-4E43-82AB-3F135BC4C8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84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Talking about why Parent Cafés are important. Another way to get engagement is hosting parent cafes. Teaching families to work with their informal supports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C6B80-715D-4E43-82AB-3F135BC4C8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82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13F1BDCA-330B-424E-985E-828637C7F4BC}"/>
              </a:ext>
            </a:extLst>
          </p:cNvPr>
          <p:cNvGrpSpPr/>
          <p:nvPr userDrawn="1"/>
        </p:nvGrpSpPr>
        <p:grpSpPr>
          <a:xfrm>
            <a:off x="1" y="2"/>
            <a:ext cx="12191999" cy="6858001"/>
            <a:chOff x="1" y="2"/>
            <a:chExt cx="12191999" cy="685800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F36CA1D-650F-4735-AD62-CAB1C5EC5432}"/>
                </a:ext>
              </a:extLst>
            </p:cNvPr>
            <p:cNvSpPr/>
            <p:nvPr userDrawn="1"/>
          </p:nvSpPr>
          <p:spPr>
            <a:xfrm rot="10800000">
              <a:off x="1" y="2"/>
              <a:ext cx="12191994" cy="4244859"/>
            </a:xfrm>
            <a:prstGeom prst="rect">
              <a:avLst/>
            </a:prstGeom>
            <a:solidFill>
              <a:srgbClr val="0D46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BE18D83-30D8-484A-A9ED-8A60AA67A0F6}"/>
                </a:ext>
              </a:extLst>
            </p:cNvPr>
            <p:cNvSpPr/>
            <p:nvPr userDrawn="1"/>
          </p:nvSpPr>
          <p:spPr>
            <a:xfrm rot="10800000">
              <a:off x="6" y="4244861"/>
              <a:ext cx="12191994" cy="1697942"/>
            </a:xfrm>
            <a:prstGeom prst="rect">
              <a:avLst/>
            </a:prstGeom>
            <a:solidFill>
              <a:srgbClr val="70A3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BD27212-E365-43E4-88A2-DDBE2B6AB811}"/>
                </a:ext>
              </a:extLst>
            </p:cNvPr>
            <p:cNvSpPr/>
            <p:nvPr userDrawn="1"/>
          </p:nvSpPr>
          <p:spPr>
            <a:xfrm rot="10800000">
              <a:off x="1" y="5879312"/>
              <a:ext cx="12191994" cy="978691"/>
            </a:xfrm>
            <a:prstGeom prst="rect">
              <a:avLst/>
            </a:prstGeom>
            <a:solidFill>
              <a:srgbClr val="D2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8C48CC26-FE7E-406E-999C-E0A488328C82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205020" y="4393226"/>
            <a:ext cx="9144000" cy="1337723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 i="1" cap="none" baseline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764A7623-65F8-4F17-87E4-5918B131B40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205020" y="1307805"/>
            <a:ext cx="10668000" cy="29352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4000" b="1" cap="none" baseline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6FBA570-D2A1-4B47-BD1D-FBA53489A0BE}"/>
              </a:ext>
            </a:extLst>
          </p:cNvPr>
          <p:cNvGrpSpPr/>
          <p:nvPr userDrawn="1"/>
        </p:nvGrpSpPr>
        <p:grpSpPr>
          <a:xfrm>
            <a:off x="10249638" y="5997770"/>
            <a:ext cx="1795014" cy="1063517"/>
            <a:chOff x="10005089" y="479467"/>
            <a:chExt cx="1795014" cy="1063517"/>
          </a:xfrm>
        </p:grpSpPr>
        <p:pic>
          <p:nvPicPr>
            <p:cNvPr id="51" name="Picture 4" descr="Home – Texas System of Care">
              <a:extLst>
                <a:ext uri="{FF2B5EF4-FFF2-40B4-BE49-F238E27FC236}">
                  <a16:creationId xmlns:a16="http://schemas.microsoft.com/office/drawing/2014/main" id="{337C773D-6D3D-4176-A548-1A68153BA60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5089" y="512828"/>
              <a:ext cx="1030156" cy="10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Emergence Health Network - Home | Facebook">
              <a:extLst>
                <a:ext uri="{FF2B5EF4-FFF2-40B4-BE49-F238E27FC236}">
                  <a16:creationId xmlns:a16="http://schemas.microsoft.com/office/drawing/2014/main" id="{1DBA7BD1-1E3C-485C-9ECA-ED020EBD2DD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3" r="7499" b="6093"/>
            <a:stretch/>
          </p:blipFill>
          <p:spPr bwMode="auto">
            <a:xfrm>
              <a:off x="10915440" y="479467"/>
              <a:ext cx="884663" cy="83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4979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BAA8E-BD62-4E11-8521-EDBB86165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7615C7-29AB-46BD-A541-01DB67095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CDEF1-1987-4CED-9C0E-436794D7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E8376-51DC-4D67-A9DC-83112B5B5E5D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CE501-DD2A-4623-9D61-C2F0273C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CFE02-32EF-4872-96F0-ADA959289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64399B-563B-49BF-8A36-4B2BA6C6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5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AB574C-7758-46C7-9F05-782A4A7EF7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3E8710-65ED-4286-9C46-7AB9DE1059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6D673-01BB-4F1F-A1DA-541E7B787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E8376-51DC-4D67-A9DC-83112B5B5E5D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3C3C0-3A1E-426D-B4B2-F9E387C5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36A42-4DBD-4777-A032-AD54B7F2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64399B-563B-49BF-8A36-4B2BA6C6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1C61D-4544-4692-8162-B3E90B32A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D6316-FD16-4237-8CD5-81F13A682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CD995-BDC0-4E4D-8E8D-AD50FF44EB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E8376-51DC-4D67-A9DC-83112B5B5E5D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108B9-8498-4214-884A-1BCD4E68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C6F0-7080-46B3-AC33-E2E34E8A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64399B-563B-49BF-8A36-4B2BA6C6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1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4E98-08CC-4BFA-8488-026C7C80A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464AF-B13F-4D82-8A05-54A55F698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7D78B-0FF7-481C-97F1-C69210A2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E8376-51DC-4D67-A9DC-83112B5B5E5D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A3290-06DF-4041-9578-34BE4258E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08FC5-9216-4C2B-915F-EA34B939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64399B-563B-49BF-8A36-4B2BA6C6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47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18449-D0F2-498F-A65F-FE95AB234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E2025-7CA8-4B65-A2AC-2C0F8409A2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61303-2350-4B5E-A0B5-DFB4FEF31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0D508-DB29-4978-8C6A-06928119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E8376-51DC-4D67-A9DC-83112B5B5E5D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38709-322D-47BB-81A6-5F72E20CC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8DB42-334F-4238-A59F-5B5D2870C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64399B-563B-49BF-8A36-4B2BA6C6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26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3B0FB-D64E-4F42-9942-8EF03860C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F55C1-CF95-40B2-82A5-6A477CD1F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771C33-A2E3-43BC-83A5-7F5899DBF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CCD2E0-EED2-41D7-A339-B7BF59052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CC42C4-5F2B-4860-9B1D-C7BCF5182C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3386BA-521D-4258-9D64-EC972BD70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E8376-51DC-4D67-A9DC-83112B5B5E5D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9693A0-BFA6-4CC5-B66C-E9835E1C4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F52ED1-45C9-4F81-AF1A-E95A9446E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64399B-563B-49BF-8A36-4B2BA6C6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57720-17B1-431B-8274-6D40875BD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CC29F6-1FA3-4ED8-B45B-7F2CC24FDB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E8376-51DC-4D67-A9DC-83112B5B5E5D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5A488-8F0F-4F86-BA26-9FE64472F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851DC-CF72-48CD-A2DE-8610B0F8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64399B-563B-49BF-8A36-4B2BA6C6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6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8B8D3-24EB-40EE-B9A2-A3D88659C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E8376-51DC-4D67-A9DC-83112B5B5E5D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3B38F9-CBC3-4328-8D75-A6B0A5D43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4CA56-D27A-4B46-ACF5-12D2972A3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64399B-563B-49BF-8A36-4B2BA6C6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9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6DE52-7360-48CB-B638-C2EA50E84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FD7FE-2BE1-4A87-A8B4-1C0A7B456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ABC46-EEC7-45EB-B549-85E192A2C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EC87F-080B-46A4-92EA-0CF08E9E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E8376-51DC-4D67-A9DC-83112B5B5E5D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D2938-EDB3-414B-8CF4-9C8623E33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3EB4B-890D-452C-BA22-9F0EF0F92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64399B-563B-49BF-8A36-4B2BA6C6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07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0EA3-71C3-4005-9EDC-1A4EF75D0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FA9775-04DF-4957-A31E-62DAA2B5E9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AE8492-FD70-4876-9FAF-3BBE0540D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C61DD3-6FB1-411A-8965-4993A5317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E8376-51DC-4D67-A9DC-83112B5B5E5D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D2FF4-1794-4220-8F73-A65F37894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7348F-99C6-48CD-A105-0BBEB18AC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64399B-563B-49BF-8A36-4B2BA6C6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01BCBE-6F02-442F-BD1F-32B203263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44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4F48D-58B6-4069-A5CE-F5D94EC40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844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5EB399-AE7E-4D9B-A46B-119DD9EC1CF4}"/>
              </a:ext>
            </a:extLst>
          </p:cNvPr>
          <p:cNvGrpSpPr/>
          <p:nvPr userDrawn="1"/>
        </p:nvGrpSpPr>
        <p:grpSpPr>
          <a:xfrm>
            <a:off x="10249638" y="5997770"/>
            <a:ext cx="1795014" cy="1063517"/>
            <a:chOff x="10005089" y="479467"/>
            <a:chExt cx="1795014" cy="1063517"/>
          </a:xfrm>
        </p:grpSpPr>
        <p:pic>
          <p:nvPicPr>
            <p:cNvPr id="9" name="Picture 4" descr="Home – Texas System of Care">
              <a:extLst>
                <a:ext uri="{FF2B5EF4-FFF2-40B4-BE49-F238E27FC236}">
                  <a16:creationId xmlns:a16="http://schemas.microsoft.com/office/drawing/2014/main" id="{C4E3A376-FA77-4DF6-B60E-10EE3EDA9B9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5089" y="512828"/>
              <a:ext cx="1030156" cy="10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mergence Health Network - Home | Facebook">
              <a:extLst>
                <a:ext uri="{FF2B5EF4-FFF2-40B4-BE49-F238E27FC236}">
                  <a16:creationId xmlns:a16="http://schemas.microsoft.com/office/drawing/2014/main" id="{D15C2A16-8FDE-4B42-A1FB-DF76C72E4DC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3" r="7499" b="6093"/>
            <a:stretch/>
          </p:blipFill>
          <p:spPr bwMode="auto">
            <a:xfrm>
              <a:off x="10915440" y="479467"/>
              <a:ext cx="884663" cy="83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13A22-EDA5-4461-8E0B-AB3AE4A828B2}"/>
              </a:ext>
            </a:extLst>
          </p:cNvPr>
          <p:cNvGrpSpPr/>
          <p:nvPr userDrawn="1"/>
        </p:nvGrpSpPr>
        <p:grpSpPr>
          <a:xfrm rot="16200000">
            <a:off x="-2951621" y="2939903"/>
            <a:ext cx="6858000" cy="978193"/>
            <a:chOff x="1" y="2"/>
            <a:chExt cx="12191999" cy="68580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8F9590-B101-44BC-91AF-0E451C9C22D1}"/>
                </a:ext>
              </a:extLst>
            </p:cNvPr>
            <p:cNvSpPr/>
            <p:nvPr userDrawn="1"/>
          </p:nvSpPr>
          <p:spPr>
            <a:xfrm rot="10800000">
              <a:off x="1" y="2"/>
              <a:ext cx="12191994" cy="4244859"/>
            </a:xfrm>
            <a:prstGeom prst="rect">
              <a:avLst/>
            </a:prstGeom>
            <a:solidFill>
              <a:srgbClr val="0D46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A82B37-3F1D-4EE4-9887-AA947793ACA3}"/>
                </a:ext>
              </a:extLst>
            </p:cNvPr>
            <p:cNvSpPr/>
            <p:nvPr userDrawn="1"/>
          </p:nvSpPr>
          <p:spPr>
            <a:xfrm rot="10800000">
              <a:off x="6" y="4244861"/>
              <a:ext cx="12191994" cy="1697942"/>
            </a:xfrm>
            <a:prstGeom prst="rect">
              <a:avLst/>
            </a:prstGeom>
            <a:solidFill>
              <a:srgbClr val="70A3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FED9496-C3B5-4645-B32F-6545B1E55138}"/>
                </a:ext>
              </a:extLst>
            </p:cNvPr>
            <p:cNvSpPr/>
            <p:nvPr userDrawn="1"/>
          </p:nvSpPr>
          <p:spPr>
            <a:xfrm rot="10800000">
              <a:off x="1" y="5879312"/>
              <a:ext cx="12191994" cy="978691"/>
            </a:xfrm>
            <a:prstGeom prst="rect">
              <a:avLst/>
            </a:prstGeom>
            <a:solidFill>
              <a:srgbClr val="D2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894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small" baseline="0">
          <a:solidFill>
            <a:schemeClr val="tx1"/>
          </a:solidFill>
          <a:latin typeface="Aharoni" panose="02010803020104030203" pitchFamily="2" charset="-79"/>
          <a:ea typeface="+mj-ea"/>
          <a:cs typeface="Aharoni" panose="02010803020104030203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 LT Pro" panose="020B05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" panose="020B05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1ABDFB2E-3CB2-4D21-A928-E3663A718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6865" y="3968304"/>
            <a:ext cx="9144000" cy="1337723"/>
          </a:xfrm>
        </p:spPr>
        <p:txBody>
          <a:bodyPr/>
          <a:lstStyle/>
          <a:p>
            <a:r>
              <a:rPr lang="en-US"/>
              <a:t>Thursday, April 11</a:t>
            </a:r>
            <a:r>
              <a:rPr lang="en-US" baseline="30000"/>
              <a:t>th</a:t>
            </a:r>
            <a:r>
              <a:rPr lang="en-US"/>
              <a:t>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52A363-B6E0-402F-8A2D-B7BE8ED85E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Emergence Health Network</a:t>
            </a:r>
            <a:br>
              <a:rPr lang="en-US"/>
            </a:br>
            <a:r>
              <a:rPr lang="en-US"/>
              <a:t>Texas System of Care</a:t>
            </a:r>
          </a:p>
        </p:txBody>
      </p:sp>
    </p:spTree>
    <p:extLst>
      <p:ext uri="{BB962C8B-B14F-4D97-AF65-F5344CB8AC3E}">
        <p14:creationId xmlns:p14="http://schemas.microsoft.com/office/powerpoint/2010/main" val="2059729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10361-873D-2202-D5A3-EEE55BE18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TxSOC</a:t>
            </a:r>
            <a:r>
              <a:rPr lang="en-US"/>
              <a:t> impact on Canutillo ISD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174D5-B419-F7E5-9619-A8FDD66FB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444" y="2871216"/>
            <a:ext cx="10515600" cy="3305746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How impactful has </a:t>
            </a:r>
            <a:r>
              <a:rPr lang="en-US" dirty="0" err="1">
                <a:latin typeface="Aptos" panose="020B0004020202020204" pitchFamily="34" charset="0"/>
              </a:rPr>
              <a:t>TxSOC</a:t>
            </a:r>
            <a:r>
              <a:rPr lang="en-US" dirty="0">
                <a:latin typeface="Aptos" panose="020B0004020202020204" pitchFamily="34" charset="0"/>
              </a:rPr>
              <a:t> been within the 3 campuses?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What feedback has students or parents provided regarding the increased access to mental health services on campus?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41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E4F16-BD14-1D58-5C18-18AD4633D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err="1"/>
              <a:t>TxSOC</a:t>
            </a:r>
            <a:r>
              <a:rPr lang="en-US" sz="3200"/>
              <a:t> </a:t>
            </a:r>
            <a:r>
              <a:rPr lang="en-US" sz="3200" err="1"/>
              <a:t>Mulit</a:t>
            </a:r>
            <a:r>
              <a:rPr lang="en-US" sz="3200"/>
              <a:t>-tier Support System (MTSS)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9D4D6-7FD8-3C8F-DA53-964769379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MTSS is a framework that focuses on serving all students through a comprehensive continuum of care and involves strategies to proactively identify students who are at-risk of developing mental or behavioral health challenges,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which includes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: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Universal screening and referral systems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Match student needs to evidence-based interventions 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Student progress is monitored through the collection of data, which is used to make decisions about care</a:t>
            </a:r>
          </a:p>
          <a:p>
            <a:r>
              <a:rPr lang="en-US" sz="2400" dirty="0" err="1">
                <a:latin typeface="Aptos" panose="020B0004020202020204" pitchFamily="34" charset="0"/>
              </a:rPr>
              <a:t>TxSOC</a:t>
            </a:r>
            <a:r>
              <a:rPr lang="en-US" sz="2400" dirty="0">
                <a:latin typeface="Aptos" panose="020B0004020202020204" pitchFamily="34" charset="0"/>
              </a:rPr>
              <a:t> uses elements of the MTSS framework to make informed decisions about our school-based mental health services. </a:t>
            </a:r>
          </a:p>
        </p:txBody>
      </p:sp>
    </p:spTree>
    <p:extLst>
      <p:ext uri="{BB962C8B-B14F-4D97-AF65-F5344CB8AC3E}">
        <p14:creationId xmlns:p14="http://schemas.microsoft.com/office/powerpoint/2010/main" val="4173735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302D53-120C-CF00-26A9-B6B43BA72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 Texas System of Care Staff</a:t>
            </a:r>
          </a:p>
        </p:txBody>
      </p:sp>
    </p:spTree>
    <p:extLst>
      <p:ext uri="{BB962C8B-B14F-4D97-AF65-F5344CB8AC3E}">
        <p14:creationId xmlns:p14="http://schemas.microsoft.com/office/powerpoint/2010/main" val="1395464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9D4D6-7FD8-3C8F-DA53-964769379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44823" y="4963886"/>
            <a:ext cx="1863615" cy="707612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AF4E78-BFD9-EA04-F457-48003217C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808" y="1646217"/>
            <a:ext cx="2262818" cy="30170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6AFCB2-801D-F73C-1DF0-B973BC11B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989" y="1537218"/>
            <a:ext cx="2306728" cy="3074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ADF11D-CA22-79B1-3001-4AD661B6D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002" y="993437"/>
            <a:ext cx="6175783" cy="48711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C449E9-C32A-0D85-D17F-EAF7D27E1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194" y="1656662"/>
            <a:ext cx="2315612" cy="3086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756335-43A8-1857-A01F-6E24ED2D339E}"/>
              </a:ext>
            </a:extLst>
          </p:cNvPr>
          <p:cNvSpPr txBox="1"/>
          <p:nvPr/>
        </p:nvSpPr>
        <p:spPr>
          <a:xfrm>
            <a:off x="1744823" y="5012932"/>
            <a:ext cx="214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Matthew Rodriguez</a:t>
            </a:r>
          </a:p>
          <a:p>
            <a:pPr algn="ctr"/>
            <a:r>
              <a:rPr lang="en-US" dirty="0"/>
              <a:t>Evaluations Assistant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CB3158-97B4-8128-437A-8023CE9335DE}"/>
              </a:ext>
            </a:extLst>
          </p:cNvPr>
          <p:cNvSpPr txBox="1"/>
          <p:nvPr/>
        </p:nvSpPr>
        <p:spPr>
          <a:xfrm>
            <a:off x="5202200" y="5025167"/>
            <a:ext cx="221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Marcos Cardona</a:t>
            </a:r>
          </a:p>
          <a:p>
            <a:pPr algn="ctr"/>
            <a:r>
              <a:rPr lang="en-US"/>
              <a:t>Associate Therapist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5875C-3ACF-0CBF-A909-B5FBE466B7BA}"/>
              </a:ext>
            </a:extLst>
          </p:cNvPr>
          <p:cNvSpPr txBox="1"/>
          <p:nvPr/>
        </p:nvSpPr>
        <p:spPr>
          <a:xfrm>
            <a:off x="8065008" y="4963886"/>
            <a:ext cx="2481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Guadalupe Garate</a:t>
            </a:r>
          </a:p>
          <a:p>
            <a:pPr algn="ctr"/>
            <a:r>
              <a:rPr lang="en-US"/>
              <a:t>School Based Interventionist</a:t>
            </a:r>
          </a:p>
        </p:txBody>
      </p:sp>
    </p:spTree>
    <p:extLst>
      <p:ext uri="{BB962C8B-B14F-4D97-AF65-F5344CB8AC3E}">
        <p14:creationId xmlns:p14="http://schemas.microsoft.com/office/powerpoint/2010/main" val="3810579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9D4D6-7FD8-3C8F-DA53-964769379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44823" y="4963886"/>
            <a:ext cx="1863615" cy="707612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756335-43A8-1857-A01F-6E24ED2D339E}"/>
              </a:ext>
            </a:extLst>
          </p:cNvPr>
          <p:cNvSpPr txBox="1"/>
          <p:nvPr/>
        </p:nvSpPr>
        <p:spPr>
          <a:xfrm>
            <a:off x="3034261" y="5012932"/>
            <a:ext cx="214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Selicia Ramirez</a:t>
            </a:r>
          </a:p>
          <a:p>
            <a:pPr algn="ctr"/>
            <a:r>
              <a:rPr lang="en-US"/>
              <a:t>Youth Peer Support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CB3158-97B4-8128-437A-8023CE9335DE}"/>
              </a:ext>
            </a:extLst>
          </p:cNvPr>
          <p:cNvSpPr txBox="1"/>
          <p:nvPr/>
        </p:nvSpPr>
        <p:spPr>
          <a:xfrm>
            <a:off x="7173246" y="4963885"/>
            <a:ext cx="221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Cecilia Morales</a:t>
            </a:r>
          </a:p>
          <a:p>
            <a:pPr algn="ctr"/>
            <a:r>
              <a:rPr lang="en-US"/>
              <a:t>Family Partner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BEBDF7-B746-6637-E214-23214D4E2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409" y="1198130"/>
            <a:ext cx="2825420" cy="3765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612A4C-B6AE-D26A-5B2B-FB5D61F09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906" y="1247177"/>
            <a:ext cx="2825420" cy="3765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1671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9D4D6-7FD8-3C8F-DA53-964769379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44823" y="4963886"/>
            <a:ext cx="1863615" cy="707612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756335-43A8-1857-A01F-6E24ED2D339E}"/>
              </a:ext>
            </a:extLst>
          </p:cNvPr>
          <p:cNvSpPr txBox="1"/>
          <p:nvPr/>
        </p:nvSpPr>
        <p:spPr>
          <a:xfrm>
            <a:off x="3034261" y="5012932"/>
            <a:ext cx="214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CB3158-97B4-8128-437A-8023CE9335DE}"/>
              </a:ext>
            </a:extLst>
          </p:cNvPr>
          <p:cNvSpPr txBox="1"/>
          <p:nvPr/>
        </p:nvSpPr>
        <p:spPr>
          <a:xfrm>
            <a:off x="7630446" y="4963886"/>
            <a:ext cx="221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3AFBDD4-E688-F871-6F35-0BC9B9D7D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4" y="930864"/>
            <a:ext cx="7623110" cy="4639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94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302D53-120C-CF00-26A9-B6B43BA72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TxSOC</a:t>
            </a:r>
            <a:r>
              <a:rPr lang="en-US"/>
              <a:t> Barriers and Solutions</a:t>
            </a:r>
          </a:p>
        </p:txBody>
      </p:sp>
    </p:spTree>
    <p:extLst>
      <p:ext uri="{BB962C8B-B14F-4D97-AF65-F5344CB8AC3E}">
        <p14:creationId xmlns:p14="http://schemas.microsoft.com/office/powerpoint/2010/main" val="1840757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F6274-A651-DEE8-A82D-4693B310A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B9FB2-A409-138F-D3B0-8CBB89319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Limited space at the campuses to conduct sessions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Pulling students out for sessions in a confidential and timely manner 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Difficulty providing services during testing periods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Parental involvement for ongoing services and sessions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610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D2116-F57E-FEF2-1778-ABBA1F2BA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6D51B-41C1-8570-E481-74A424FB2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444" y="1540489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ptos" panose="020B0004020202020204" pitchFamily="34" charset="0"/>
              </a:rPr>
              <a:t>Monthly meetings with school counselors and administrators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Open communication with school leadership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Develop policies and procedures collaboratively with school district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Offer and educate on community-based services 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Parent education and support for ongoing involvement in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982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69938B-B297-8FCA-EDB8-3DE7AD135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Engaging Caregivers and Families</a:t>
            </a:r>
          </a:p>
        </p:txBody>
      </p:sp>
    </p:spTree>
    <p:extLst>
      <p:ext uri="{BB962C8B-B14F-4D97-AF65-F5344CB8AC3E}">
        <p14:creationId xmlns:p14="http://schemas.microsoft.com/office/powerpoint/2010/main" val="3134472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79D43-DFFD-04B5-707A-A36AB8E81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Emergence Health Network (EHN)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32FF7-5AB2-4872-C3BF-5C38643C3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444" y="1496291"/>
            <a:ext cx="10515600" cy="4680672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sz="2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EHN is the local mental health authority for the El Paso area and surrounding communities 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2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Child &amp; Adolescent Department (CAD) Clinic Programs include:</a:t>
            </a:r>
          </a:p>
          <a:p>
            <a:pPr marL="1028700" lvl="1" indent="-571500" fontAlgn="base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Outpatient servi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ces</a:t>
            </a: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</a:p>
          <a:p>
            <a:pPr marL="1028700" lvl="1" indent="-571500" fontAlgn="base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Multi-systemic Therapy (MST) </a:t>
            </a:r>
          </a:p>
          <a:p>
            <a:pPr marL="1028700" lvl="1" indent="-571500" fontAlgn="base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Coordinated Specialty Care (CSC) </a:t>
            </a:r>
          </a:p>
          <a:p>
            <a:pPr marL="1028700" lvl="1" indent="-571500" fontAlgn="base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School-Based Mental 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H</a:t>
            </a: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ealth (SBMH)</a:t>
            </a:r>
          </a:p>
          <a:p>
            <a:pPr marL="1028700" lvl="1" indent="-571500" fontAlgn="base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Wraparound Services</a:t>
            </a:r>
          </a:p>
          <a:p>
            <a:pPr marL="1028700" lvl="1" indent="-571500" fontAlgn="base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PHP/IOP-Partial 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H</a:t>
            </a: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ospitalization 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P</a:t>
            </a: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rogram/Intensive 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O</a:t>
            </a: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utpatient Program  </a:t>
            </a:r>
          </a:p>
          <a:p>
            <a:pPr marL="1028700" lvl="1" indent="-571500" fontAlgn="base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TRY- Treatment Recovery Youth – Substance use for youth </a:t>
            </a:r>
          </a:p>
          <a:p>
            <a:pPr marL="1028700" lvl="1" indent="-571500" fontAlgn="base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Commercial services for medication management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5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2D97F-58BE-4D7E-3AFC-CE271BA4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4107B-5334-37A6-EFE9-C871814F3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Flexible service delivery options </a:t>
            </a:r>
          </a:p>
          <a:p>
            <a:r>
              <a:rPr lang="en-US" dirty="0">
                <a:latin typeface="Aptos" panose="020B0004020202020204" pitchFamily="34" charset="0"/>
              </a:rPr>
              <a:t>Individualized treatment plan and services utilizing evidenced based practices </a:t>
            </a:r>
          </a:p>
          <a:p>
            <a:r>
              <a:rPr lang="en-US" dirty="0">
                <a:latin typeface="Aptos" panose="020B0004020202020204" pitchFamily="34" charset="0"/>
              </a:rPr>
              <a:t>Use of fidget toys and games for rapport building </a:t>
            </a:r>
          </a:p>
          <a:p>
            <a:r>
              <a:rPr lang="en-US" dirty="0">
                <a:latin typeface="Aptos" panose="020B0004020202020204" pitchFamily="34" charset="0"/>
              </a:rPr>
              <a:t>Referring and linking families to resources and supports in the community as needed </a:t>
            </a:r>
          </a:p>
        </p:txBody>
      </p:sp>
    </p:spTree>
    <p:extLst>
      <p:ext uri="{BB962C8B-B14F-4D97-AF65-F5344CB8AC3E}">
        <p14:creationId xmlns:p14="http://schemas.microsoft.com/office/powerpoint/2010/main" val="448108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A69E6-960E-CF2E-2C53-AD81D97FF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Parent Cafes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FC002-51D4-AB68-7049-A15A8AA6C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ptos" panose="020B0004020202020204" pitchFamily="34" charset="0"/>
              </a:rPr>
              <a:t>The El Paso Center for Children in collaboration with Be Strong Families, trained </a:t>
            </a:r>
            <a:r>
              <a:rPr lang="en-US" dirty="0" err="1">
                <a:latin typeface="Aptos" panose="020B0004020202020204" pitchFamily="34" charset="0"/>
              </a:rPr>
              <a:t>TxSOC</a:t>
            </a:r>
            <a:r>
              <a:rPr lang="en-US" dirty="0">
                <a:latin typeface="Aptos" panose="020B0004020202020204" pitchFamily="34" charset="0"/>
              </a:rPr>
              <a:t> staff to become a Parent Café host.</a:t>
            </a:r>
          </a:p>
          <a:p>
            <a:pPr marL="0" indent="0">
              <a:buNone/>
            </a:pPr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Cafés focus on building and promoting five protective factors to reduce risk and create optimal outcomes for children, youth, and families. These include: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Aptos" panose="020B0004020202020204" pitchFamily="34" charset="0"/>
              </a:rPr>
              <a:t>Parental Resilience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Aptos" panose="020B0004020202020204" pitchFamily="34" charset="0"/>
              </a:rPr>
              <a:t>Social Connections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Aptos" panose="020B0004020202020204" pitchFamily="34" charset="0"/>
              </a:rPr>
              <a:t>Knowledge of Parental and Child Development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Aptos" panose="020B0004020202020204" pitchFamily="34" charset="0"/>
              </a:rPr>
              <a:t>Concrete Support in Times of Need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Aptos" panose="020B0004020202020204" pitchFamily="34" charset="0"/>
              </a:rPr>
              <a:t>Social and Emotional Competence of Children</a:t>
            </a:r>
          </a:p>
        </p:txBody>
      </p:sp>
    </p:spTree>
    <p:extLst>
      <p:ext uri="{BB962C8B-B14F-4D97-AF65-F5344CB8AC3E}">
        <p14:creationId xmlns:p14="http://schemas.microsoft.com/office/powerpoint/2010/main" val="2274210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A69E6-960E-CF2E-2C53-AD81D97FF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Parent Cafes cont.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E56DE2C-D9D7-028D-5FA8-CF3746479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6" b="16000"/>
          <a:stretch/>
        </p:blipFill>
        <p:spPr bwMode="auto">
          <a:xfrm>
            <a:off x="6794090" y="640429"/>
            <a:ext cx="4591663" cy="3829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8639DF81-2648-CB1F-8C48-56064EC26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230" y="2743199"/>
            <a:ext cx="4716207" cy="3537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744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4B1D9F-81BE-4E49-A6EC-A9C143A48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TxSOC</a:t>
            </a:r>
            <a:r>
              <a:rPr lang="en-US"/>
              <a:t> Family Partner</a:t>
            </a:r>
          </a:p>
        </p:txBody>
      </p:sp>
    </p:spTree>
    <p:extLst>
      <p:ext uri="{BB962C8B-B14F-4D97-AF65-F5344CB8AC3E}">
        <p14:creationId xmlns:p14="http://schemas.microsoft.com/office/powerpoint/2010/main" val="2203717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8394-82BA-971D-2DF5-CA8200913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family partner?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E8EDB-717B-935E-EBFD-C0C39014B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Family Partner is an experienced, trained primary caregiver (i.e., parent of an individual with a mental illness or serious emotional disturbance) who provides peer mentoring, education, and support to the caregivers of a child who is receiving mental health community services. </a:t>
            </a:r>
          </a:p>
        </p:txBody>
      </p:sp>
    </p:spTree>
    <p:extLst>
      <p:ext uri="{BB962C8B-B14F-4D97-AF65-F5344CB8AC3E}">
        <p14:creationId xmlns:p14="http://schemas.microsoft.com/office/powerpoint/2010/main" val="2895121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4BB9B-690D-69DF-8B3B-46D56C970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Family Partner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13826-3995-509F-EAB9-3D1A7ACA7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Family Partner services include: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Aptos" panose="020B0004020202020204" pitchFamily="34" charset="0"/>
              </a:rPr>
              <a:t>Teaching caregivers how to advocate for their child’s needs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Aptos" panose="020B0004020202020204" pitchFamily="34" charset="0"/>
              </a:rPr>
              <a:t>Linking families to community resources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Aptos" panose="020B0004020202020204" pitchFamily="34" charset="0"/>
              </a:rPr>
              <a:t>Skills training to the caregiver using evidenced based practices such as Nurturing Parenting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Aptos" panose="020B0004020202020204" pitchFamily="34" charset="0"/>
              </a:rPr>
              <a:t>Helping identify natural supports for the child and family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Aptos" panose="020B0004020202020204" pitchFamily="34" charset="0"/>
              </a:rPr>
              <a:t>Services and interventions tailored specifically to the caregiver</a:t>
            </a:r>
          </a:p>
        </p:txBody>
      </p:sp>
    </p:spTree>
    <p:extLst>
      <p:ext uri="{BB962C8B-B14F-4D97-AF65-F5344CB8AC3E}">
        <p14:creationId xmlns:p14="http://schemas.microsoft.com/office/powerpoint/2010/main" val="4098182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4BB9B-690D-69DF-8B3B-46D56C970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Success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13826-3995-509F-EAB9-3D1A7ACA7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Single dad recently divorced who felt lost and confused about how to be a parent in his new “single dad role”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Mother embarrassed and skeptical about receiving mental health services and supports 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Mother unsure how to help meet her child’s mental health needs </a:t>
            </a:r>
          </a:p>
        </p:txBody>
      </p:sp>
    </p:spTree>
    <p:extLst>
      <p:ext uri="{BB962C8B-B14F-4D97-AF65-F5344CB8AC3E}">
        <p14:creationId xmlns:p14="http://schemas.microsoft.com/office/powerpoint/2010/main" val="1168664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BF492-36F2-99F4-30DC-18712D712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7086" y="2435289"/>
            <a:ext cx="3986958" cy="37416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/>
              <a:t>Any questions?</a:t>
            </a:r>
          </a:p>
          <a:p>
            <a:pPr marL="0" indent="0" algn="ctr">
              <a:buNone/>
            </a:pPr>
            <a:endParaRPr lang="en-US" sz="4000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ED6D122-B88E-636A-1D2E-C4BD3902B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5703" y="858464"/>
            <a:ext cx="5738424" cy="48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42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BF492-36F2-99F4-30DC-18712D712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7086" y="2435289"/>
            <a:ext cx="3986958" cy="37416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/>
              <a:t>THANK YOU!</a:t>
            </a:r>
          </a:p>
          <a:p>
            <a:pPr marL="0" indent="0" algn="ctr">
              <a:buNone/>
            </a:pPr>
            <a:endParaRPr lang="en-US" sz="4000"/>
          </a:p>
        </p:txBody>
      </p:sp>
      <p:pic>
        <p:nvPicPr>
          <p:cNvPr id="8" name="Picture 7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C4F4CDF0-0A4E-0DF5-EE4F-A5A2E2AE3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9531" y="639147"/>
            <a:ext cx="5915608" cy="56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85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1C0F0-E80B-8776-AF12-B05D8FC8B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Emergence Health Network (EHN)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B33A4-C1D9-2FCC-FB9F-10F484A97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l" rtl="0" fontAlgn="base">
              <a:buFont typeface="+mj-lt"/>
              <a:buAutoNum type="alphaLcParenR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Fully licensed therapists (LCSW &amp; LPC)</a:t>
            </a:r>
          </a:p>
          <a:p>
            <a:pPr marL="514350" indent="-514350" algn="l" rtl="0" fontAlgn="base">
              <a:buFont typeface="+mj-lt"/>
              <a:buAutoNum type="alphaLcParenR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Provisionally licensed therapists (LMSW &amp; LPC-A)</a:t>
            </a:r>
            <a:endParaRPr lang="en-US" sz="2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514350" indent="-514350" algn="l" rtl="0" fontAlgn="base">
              <a:buFont typeface="+mj-lt"/>
              <a:buAutoNum type="alphaLcParenR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School-based Interventionist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(QMHP)  </a:t>
            </a:r>
          </a:p>
          <a:p>
            <a:pPr marL="514350" indent="-514350" algn="l" rtl="0" fontAlgn="base">
              <a:buFont typeface="+mj-lt"/>
              <a:buAutoNum type="alphaLcParenR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Peer Support </a:t>
            </a:r>
          </a:p>
          <a:p>
            <a:pPr marL="514350" indent="-514350" algn="l" rtl="0" fontAlgn="base">
              <a:buFont typeface="+mj-lt"/>
              <a:buAutoNum type="alphaLcParenR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Family Partner </a:t>
            </a:r>
          </a:p>
          <a:p>
            <a:pPr marL="514350" indent="-514350" algn="l" rtl="0" fontAlgn="base">
              <a:buFont typeface="+mj-lt"/>
              <a:buAutoNum type="alphaLcParenR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Psychiatry </a:t>
            </a:r>
          </a:p>
          <a:p>
            <a:pPr marL="514350" indent="-514350" algn="l" rtl="0" fontAlgn="base">
              <a:buFont typeface="+mj-lt"/>
              <a:buAutoNum type="alphaLcParenR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Licensed Chemical Dependency Counselor (LCDC) 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38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98F97-1FC1-97C3-DD56-6FD372D28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Texas System of Care Framework (</a:t>
            </a:r>
            <a:r>
              <a:rPr lang="en-US" err="1"/>
              <a:t>TxSOC</a:t>
            </a:r>
            <a:r>
              <a:rPr lang="en-US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E6FF7-15E7-5366-2AF7-8C8B9BF09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444" y="2506662"/>
            <a:ext cx="10515600" cy="4351338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The </a:t>
            </a:r>
            <a:r>
              <a:rPr lang="en-US" dirty="0" err="1">
                <a:latin typeface="Aptos" panose="020B0004020202020204" pitchFamily="34" charset="0"/>
              </a:rPr>
              <a:t>TxSOC</a:t>
            </a:r>
            <a:r>
              <a:rPr lang="en-US" dirty="0">
                <a:latin typeface="Aptos" panose="020B0004020202020204" pitchFamily="34" charset="0"/>
              </a:rPr>
              <a:t> is a framework designed to </a:t>
            </a:r>
            <a:r>
              <a:rPr lang="en-US" b="0" i="0" dirty="0">
                <a:effectLst/>
                <a:latin typeface="Aptos" panose="020B0004020202020204" pitchFamily="34" charset="0"/>
              </a:rPr>
              <a:t>strengthen connections between local agencies, restore community hope, and improve the landscape of mental health</a:t>
            </a:r>
            <a:r>
              <a:rPr lang="en-US" i="0" dirty="0">
                <a:effectLst/>
                <a:latin typeface="Aptos" panose="020B0004020202020204" pitchFamily="34" charset="0"/>
              </a:rPr>
              <a:t> care </a:t>
            </a:r>
            <a:r>
              <a:rPr lang="en-US" b="0" i="0" dirty="0">
                <a:effectLst/>
                <a:latin typeface="Aptos" panose="020B0004020202020204" pitchFamily="34" charset="0"/>
              </a:rPr>
              <a:t>for youth and their families.</a:t>
            </a:r>
          </a:p>
          <a:p>
            <a:pPr marL="0" indent="0">
              <a:buNone/>
            </a:pPr>
            <a:endParaRPr lang="en-US" b="0" i="0" dirty="0"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81996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7F33A-F4C0-C4D7-37F3-6663747A4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TxSOC</a:t>
            </a:r>
            <a:r>
              <a:rPr lang="en-US"/>
              <a:t> Governance Board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3CE6F-9055-8927-74D2-BD3D36CA1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444" y="2112263"/>
            <a:ext cx="10515600" cy="3857665"/>
          </a:xfrm>
        </p:spPr>
        <p:txBody>
          <a:bodyPr>
            <a:norm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Governance Board meets every other month to identify gaps in mental health services.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Youth Voice and Family Voice subcommittees were combined as both committee goals align and have hopes it will boost member recruitment and engagement. 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88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302D53-120C-CF00-26A9-B6B43BA72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TxSOC</a:t>
            </a:r>
            <a:r>
              <a:rPr lang="en-US"/>
              <a:t> Partnership with Canutillo ISD</a:t>
            </a:r>
          </a:p>
        </p:txBody>
      </p:sp>
    </p:spTree>
    <p:extLst>
      <p:ext uri="{BB962C8B-B14F-4D97-AF65-F5344CB8AC3E}">
        <p14:creationId xmlns:p14="http://schemas.microsoft.com/office/powerpoint/2010/main" val="62561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6C6EA-D24F-AECE-EFA4-00F50D4C7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txsoc</a:t>
            </a:r>
            <a:r>
              <a:rPr lang="en-US"/>
              <a:t> &amp; Canutillo </a:t>
            </a:r>
            <a:r>
              <a:rPr lang="en-US" err="1"/>
              <a:t>isd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50793-F993-8309-A529-9F02D535D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444" y="1563624"/>
            <a:ext cx="10515600" cy="4613339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ptos" panose="020B0004020202020204" pitchFamily="34" charset="0"/>
              </a:rPr>
              <a:t>TxSOC</a:t>
            </a:r>
            <a:r>
              <a:rPr lang="en-US" dirty="0">
                <a:latin typeface="Aptos" panose="020B0004020202020204" pitchFamily="34" charset="0"/>
              </a:rPr>
              <a:t> is currently embedded in the Canutillo Independent School District (CISD) where students have access to an array of mental health services.</a:t>
            </a:r>
          </a:p>
          <a:p>
            <a:pPr marL="0" indent="0">
              <a:buNone/>
            </a:pPr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CISD has 10 campuses and 2 programs</a:t>
            </a:r>
          </a:p>
          <a:p>
            <a:pPr marL="0" indent="0">
              <a:buNone/>
            </a:pPr>
            <a:endParaRPr lang="en-US" dirty="0">
              <a:latin typeface="Aptos" panose="020B0004020202020204" pitchFamily="34" charset="0"/>
            </a:endParaRPr>
          </a:p>
          <a:p>
            <a:r>
              <a:rPr lang="en-US" dirty="0" err="1">
                <a:latin typeface="Aptos" panose="020B0004020202020204" pitchFamily="34" charset="0"/>
              </a:rPr>
              <a:t>TxSOC</a:t>
            </a:r>
            <a:r>
              <a:rPr lang="en-US" dirty="0">
                <a:latin typeface="Aptos" panose="020B0004020202020204" pitchFamily="34" charset="0"/>
              </a:rPr>
              <a:t> Staff collaborate with CISD school counselors and administrators monthly to address any concerns that may occur.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562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10361-873D-2202-D5A3-EEE55BE18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Canutillo ISD Demographics </a:t>
            </a:r>
            <a:br>
              <a:rPr lang="en-US" dirty="0"/>
            </a:br>
            <a:r>
              <a:rPr lang="en-US" sz="2700" b="1" dirty="0"/>
              <a:t>Jocelyn Cepeda, CISD Social Worker</a:t>
            </a:r>
            <a:br>
              <a:rPr lang="en-US" sz="2700" b="1" dirty="0"/>
            </a:br>
            <a:r>
              <a:rPr lang="en-US" sz="2700" b="1" dirty="0"/>
              <a:t>Dayanira Carrillo, CISD Social Worker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174D5-B419-F7E5-9619-A8FDD66FB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9618" y="214153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Aptos" panose="020B0004020202020204" pitchFamily="34" charset="0"/>
              </a:rPr>
              <a:t>TxSOC</a:t>
            </a:r>
            <a:r>
              <a:rPr lang="en-US" dirty="0">
                <a:latin typeface="Aptos" panose="020B0004020202020204" pitchFamily="34" charset="0"/>
              </a:rPr>
              <a:t> staff are housed at 3 different campuses within CISD;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Aptos" panose="020B0004020202020204" pitchFamily="34" charset="0"/>
              </a:rPr>
              <a:t>Canutillo Middle School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Aptos" panose="020B0004020202020204" pitchFamily="34" charset="0"/>
              </a:rPr>
              <a:t>Canutillo High School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Aptos" panose="020B0004020202020204" pitchFamily="34" charset="0"/>
              </a:rPr>
              <a:t>Northwest Early College High School</a:t>
            </a:r>
          </a:p>
          <a:p>
            <a:pPr marL="0" indent="0">
              <a:buNone/>
            </a:pPr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Number of students per campus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Aptos" panose="020B0004020202020204" pitchFamily="34" charset="0"/>
              </a:rPr>
              <a:t>Canutillo MS: </a:t>
            </a:r>
            <a:r>
              <a:rPr lang="en-US" b="1" dirty="0">
                <a:latin typeface="Aptos" panose="020B0004020202020204" pitchFamily="34" charset="0"/>
              </a:rPr>
              <a:t>627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Aptos" panose="020B0004020202020204" pitchFamily="34" charset="0"/>
              </a:rPr>
              <a:t>Canutillo HS: </a:t>
            </a:r>
            <a:r>
              <a:rPr lang="en-US" b="1" dirty="0">
                <a:latin typeface="Aptos" panose="020B0004020202020204" pitchFamily="34" charset="0"/>
              </a:rPr>
              <a:t>1524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Aptos" panose="020B0004020202020204" pitchFamily="34" charset="0"/>
              </a:rPr>
              <a:t>Northwest Early College HS: </a:t>
            </a:r>
            <a:r>
              <a:rPr lang="en-US" b="1" dirty="0">
                <a:latin typeface="Aptos" panose="020B0004020202020204" pitchFamily="34" charset="0"/>
              </a:rPr>
              <a:t>355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366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D9450-3357-18FF-89ED-CC6CA3F07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Canutillo ISD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F81C6-5417-3263-547C-CFF62D0E4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CISD offers many resources through Community Connections to include;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>
                <a:latin typeface="Aptos" panose="020B0004020202020204" pitchFamily="34" charset="0"/>
              </a:rPr>
              <a:t>Community Closet 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>
                <a:latin typeface="Aptos" panose="020B0004020202020204" pitchFamily="34" charset="0"/>
              </a:rPr>
              <a:t>Lone Star Cupboard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>
                <a:latin typeface="Aptos" panose="020B0004020202020204" pitchFamily="34" charset="0"/>
              </a:rPr>
              <a:t>Lone Star Library 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>
                <a:latin typeface="Aptos" panose="020B0004020202020204" pitchFamily="34" charset="0"/>
              </a:rPr>
              <a:t>Superior Care Closet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>
                <a:latin typeface="Aptos" panose="020B0004020202020204" pitchFamily="34" charset="0"/>
              </a:rPr>
              <a:t>Victory Greenhouse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>
                <a:latin typeface="Aptos" panose="020B0004020202020204" pitchFamily="34" charset="0"/>
              </a:rPr>
              <a:t>Steppers Closet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>
                <a:latin typeface="Aptos" panose="020B0004020202020204" pitchFamily="34" charset="0"/>
              </a:rPr>
              <a:t>School Bin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81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2111E5032994D9929430E28761B6D" ma:contentTypeVersion="17" ma:contentTypeDescription="Create a new document." ma:contentTypeScope="" ma:versionID="ba49e466fd4cbd44d16915da0701d22f">
  <xsd:schema xmlns:xsd="http://www.w3.org/2001/XMLSchema" xmlns:xs="http://www.w3.org/2001/XMLSchema" xmlns:p="http://schemas.microsoft.com/office/2006/metadata/properties" xmlns:ns2="d395af0d-6f54-4ecc-993d-401e44c580c8" xmlns:ns3="ce289257-e3bb-48ca-82ac-afe0df52fa3f" targetNamespace="http://schemas.microsoft.com/office/2006/metadata/properties" ma:root="true" ma:fieldsID="71b06be14bda7831358578dfa0a2b2ce" ns2:_="" ns3:_="">
    <xsd:import namespace="d395af0d-6f54-4ecc-993d-401e44c580c8"/>
    <xsd:import namespace="ce289257-e3bb-48ca-82ac-afe0df52fa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95af0d-6f54-4ecc-993d-401e44c580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b7a77b5-e59d-49f3-97a2-3dde868dbe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89257-e3bb-48ca-82ac-afe0df52fa3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620ae3e-7051-4320-924b-6e135f54dcdd}" ma:internalName="TaxCatchAll" ma:showField="CatchAllData" ma:web="ce289257-e3bb-48ca-82ac-afe0df52fa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F5BD4B-5276-485F-8D8E-D80A5BE3EF22}"/>
</file>

<file path=customXml/itemProps2.xml><?xml version="1.0" encoding="utf-8"?>
<ds:datastoreItem xmlns:ds="http://schemas.openxmlformats.org/officeDocument/2006/customXml" ds:itemID="{4CBB57CA-EB38-467D-8753-38BA5BB4E82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955</Words>
  <Application>Microsoft Office PowerPoint</Application>
  <PresentationFormat>Widescreen</PresentationFormat>
  <Paragraphs>139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Aharoni</vt:lpstr>
      <vt:lpstr>Aptos</vt:lpstr>
      <vt:lpstr>Arial</vt:lpstr>
      <vt:lpstr>Avenir Next LT Pro</vt:lpstr>
      <vt:lpstr>Calibri</vt:lpstr>
      <vt:lpstr>Office Theme</vt:lpstr>
      <vt:lpstr>Emergence Health Network Texas System of Care</vt:lpstr>
      <vt:lpstr>Emergence Health Network (EHN)</vt:lpstr>
      <vt:lpstr>Emergence Health Network (EHN) </vt:lpstr>
      <vt:lpstr>Texas System of Care Framework (TxSOC)</vt:lpstr>
      <vt:lpstr>TxSOC Governance Board </vt:lpstr>
      <vt:lpstr>TxSOC Partnership with Canutillo ISD</vt:lpstr>
      <vt:lpstr>txsoc &amp; Canutillo isd</vt:lpstr>
      <vt:lpstr>Canutillo ISD Demographics  Jocelyn Cepeda, CISD Social Worker Dayanira Carrillo, CISD Social Worker</vt:lpstr>
      <vt:lpstr>Canutillo ISD Cont.</vt:lpstr>
      <vt:lpstr>TxSOC impact on Canutillo ISD </vt:lpstr>
      <vt:lpstr>TxSOC Mulit-tier Support System (MTSS)</vt:lpstr>
      <vt:lpstr>Meet Texas System of Care Staff</vt:lpstr>
      <vt:lpstr>PowerPoint Presentation</vt:lpstr>
      <vt:lpstr>PowerPoint Presentation</vt:lpstr>
      <vt:lpstr>PowerPoint Presentation</vt:lpstr>
      <vt:lpstr>TxSOC Barriers and Solutions</vt:lpstr>
      <vt:lpstr>BARRIERS</vt:lpstr>
      <vt:lpstr>SOLUTIONS</vt:lpstr>
      <vt:lpstr>Engaging Caregivers and Families</vt:lpstr>
      <vt:lpstr>STRATEGIES</vt:lpstr>
      <vt:lpstr>Parent Cafes</vt:lpstr>
      <vt:lpstr>Parent Cafes cont.</vt:lpstr>
      <vt:lpstr>TxSOC Family Partner</vt:lpstr>
      <vt:lpstr>What is a family partner?</vt:lpstr>
      <vt:lpstr>Family Partner</vt:lpstr>
      <vt:lpstr>Success Stories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 of Care Governance Board</dc:title>
  <dc:creator>Claudia Woods</dc:creator>
  <cp:lastModifiedBy>Matthew Rodriguez</cp:lastModifiedBy>
  <cp:revision>2</cp:revision>
  <dcterms:created xsi:type="dcterms:W3CDTF">2022-04-13T15:51:59Z</dcterms:created>
  <dcterms:modified xsi:type="dcterms:W3CDTF">2024-04-10T19:47:52Z</dcterms:modified>
</cp:coreProperties>
</file>