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4"/>
    <p:sldMasterId id="2147483732" r:id="rId5"/>
    <p:sldMasterId id="2147483747" r:id="rId6"/>
  </p:sldMasterIdLst>
  <p:notesMasterIdLst>
    <p:notesMasterId r:id="rId26"/>
  </p:notesMasterIdLst>
  <p:handoutMasterIdLst>
    <p:handoutMasterId r:id="rId27"/>
  </p:handoutMasterIdLst>
  <p:sldIdLst>
    <p:sldId id="261" r:id="rId7"/>
    <p:sldId id="1320" r:id="rId8"/>
    <p:sldId id="1317" r:id="rId9"/>
    <p:sldId id="1318" r:id="rId10"/>
    <p:sldId id="1316" r:id="rId11"/>
    <p:sldId id="297" r:id="rId12"/>
    <p:sldId id="342" r:id="rId13"/>
    <p:sldId id="1300" r:id="rId14"/>
    <p:sldId id="1315" r:id="rId15"/>
    <p:sldId id="1314" r:id="rId16"/>
    <p:sldId id="1319" r:id="rId17"/>
    <p:sldId id="340" r:id="rId18"/>
    <p:sldId id="344" r:id="rId19"/>
    <p:sldId id="1281" r:id="rId20"/>
    <p:sldId id="1293" r:id="rId21"/>
    <p:sldId id="1297" r:id="rId22"/>
    <p:sldId id="1305" r:id="rId23"/>
    <p:sldId id="1291" r:id="rId24"/>
    <p:sldId id="259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and Background" id="{688F13AD-57F7-45AD-8C3E-0BE5EDC3B4D2}">
          <p14:sldIdLst>
            <p14:sldId id="261"/>
          </p14:sldIdLst>
        </p14:section>
        <p14:section name="Background" id="{369DCC4F-6DA9-4090-AE22-58B37CB44F93}">
          <p14:sldIdLst>
            <p14:sldId id="1320"/>
            <p14:sldId id="1317"/>
            <p14:sldId id="1318"/>
            <p14:sldId id="1316"/>
          </p14:sldIdLst>
        </p14:section>
        <p14:section name="Programs/Resources" id="{003A36C1-F417-40FD-A784-3381122C15AF}">
          <p14:sldIdLst>
            <p14:sldId id="297"/>
            <p14:sldId id="342"/>
            <p14:sldId id="1300"/>
            <p14:sldId id="1315"/>
            <p14:sldId id="1314"/>
            <p14:sldId id="1319"/>
            <p14:sldId id="340"/>
            <p14:sldId id="344"/>
            <p14:sldId id="1281"/>
            <p14:sldId id="1293"/>
            <p14:sldId id="1297"/>
            <p14:sldId id="1305"/>
            <p14:sldId id="1291"/>
          </p14:sldIdLst>
        </p14:section>
        <p14:section name="Closing" id="{F1CB956F-02B4-4AC7-84C6-DF3E1E7FB762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6F4218-1294-4C84-8708-9E576859921E}" name="Harris,Teressa (HHSC)" initials="H(" userId="S::teressa.harris@hhs.texas.gov::af38eee7-bd48-43b7-9e46-769e90aeb0f9" providerId="AD"/>
  <p188:author id="{41B0686A-EF86-0BE8-6EE0-4947F234139E}" name="Skinner,Darrien (HHSC)" initials="S(" userId="S::Darrien.Skinner@hhs.texas.gov::e6d497c3-8620-436f-8260-c80fe91a838f" providerId="AD"/>
  <p188:author id="{FB3F6E72-1C69-810C-4B8A-3E90D74F0F8E}" name="Becker,Kaleigh (HHSC)" initials="B(" userId="S::kaleigh.becker01@hhs.texas.gov::3fcbc272-5691-404c-a09b-645b5c765af4" providerId="AD"/>
  <p188:author id="{C034ABB1-2B0F-3598-DCC5-5712ACCD1C17}" name="Becker,Kaleigh (HHSC)" initials="B(" userId="S::Kaleigh.Becker01@hhs.texas.gov::3fcbc272-5691-404c-a09b-645b5c765af4" providerId="AD"/>
  <p188:author id="{2084F0BE-322D-456E-FCB4-A2F479CFB536}" name="Ayres,William (HHSC)" initials="A(" userId="S::William.Ayres@hhs.texas.gov::599640ab-31fd-4290-8b89-a5e6a09d1852" providerId="AD"/>
  <p188:author id="{F274DFD2-7B53-6C51-9510-2F75EBC23C00}" name="Michel,Deborah (HHSC)" initials="M(" userId="S::Deborah.Michel01@hhs.texas.gov::fd5a8dfd-b9da-448f-af1d-78e8694cf37d" providerId="AD"/>
  <p188:author id="{0751ABE9-D5F0-4612-0BCC-EE8C7721300B}" name="Jamison,Claire (HHSC)" initials="J(" userId="S::claire.jamison@hhs.texas.gov::75362689-c961-4ce9-a706-caaaff90334a" providerId="AD"/>
  <p188:author id="{DA6E60EB-A4CB-6418-D1F6-7D041BE590D1}" name="Harris,Teressa (HHSC)" initials="H(" userId="S::Teressa.Harris@hhs.texas.gov::af38eee7-bd48-43b7-9e46-769e90aeb0f9" providerId="AD"/>
  <p188:author id="{42A8B5EE-4298-7FC7-00EE-47EB11FFF0A9}" name="Rohsner,Britney L (HHSC/DSHS)" initials="BR(" userId="Rohsner,Britney L (HHSC/DSHS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A36"/>
    <a:srgbClr val="6AB32D"/>
    <a:srgbClr val="86C23C"/>
    <a:srgbClr val="5DAD26"/>
    <a:srgbClr val="182450"/>
    <a:srgbClr val="000099"/>
    <a:srgbClr val="FFC600"/>
    <a:srgbClr val="022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 autoAdjust="0"/>
    <p:restoredTop sz="97440" autoAdjust="0"/>
  </p:normalViewPr>
  <p:slideViewPr>
    <p:cSldViewPr snapToGrid="0">
      <p:cViewPr varScale="1">
        <p:scale>
          <a:sx n="73" d="100"/>
          <a:sy n="73" d="100"/>
        </p:scale>
        <p:origin x="364" y="56"/>
      </p:cViewPr>
      <p:guideLst/>
    </p:cSldViewPr>
  </p:slideViewPr>
  <p:outlineViewPr>
    <p:cViewPr>
      <p:scale>
        <a:sx n="33" d="100"/>
        <a:sy n="33" d="100"/>
      </p:scale>
      <p:origin x="0" y="-74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of Students</a:t>
            </a:r>
            <a:r>
              <a:rPr lang="en-US" baseline="0" dirty="0"/>
              <a:t> (Grades 7-12) in Texas Schools Who Used Selected Substances at Least Once in the Past School Year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B9-4764-BAEA-E8F7BE20FC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0.0%</c:formatCode>
                <c:ptCount val="3"/>
                <c:pt idx="0">
                  <c:v>0.34</c:v>
                </c:pt>
                <c:pt idx="1">
                  <c:v>0.34399999999999997</c:v>
                </c:pt>
                <c:pt idx="2">
                  <c:v>0.32400000000000001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B9-4764-BAEA-E8F7BE20FC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Tobacco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B9-4764-BAEA-E8F7BE20FC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0.0%</c:formatCode>
                <c:ptCount val="3"/>
                <c:pt idx="0">
                  <c:v>0.186</c:v>
                </c:pt>
                <c:pt idx="1">
                  <c:v>0.19900000000000001</c:v>
                </c:pt>
                <c:pt idx="2">
                  <c:v>0.17899999999999999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B9-4764-BAEA-E8F7BE20FC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Marijuana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B9-4764-BAEA-E8F7BE20FC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0.0%</c:formatCode>
                <c:ptCount val="3"/>
                <c:pt idx="0">
                  <c:v>0.15</c:v>
                </c:pt>
                <c:pt idx="1">
                  <c:v>0.16300000000000001</c:v>
                </c:pt>
                <c:pt idx="2">
                  <c:v>0.151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B9-4764-BAEA-E8F7BE20FCA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Prescription Drugs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B9-4764-BAEA-E8F7BE20FC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Sheet1!$E$2:$E$4</c:f>
              <c:numCache>
                <c:formatCode>0.0%</c:formatCode>
                <c:ptCount val="3"/>
                <c:pt idx="0">
                  <c:v>0.13700000000000001</c:v>
                </c:pt>
                <c:pt idx="1">
                  <c:v>0.105</c:v>
                </c:pt>
                <c:pt idx="2">
                  <c:v>8.8999999999999996E-2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B9-4764-BAEA-E8F7BE20F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934287"/>
        <c:axId val="1551950095"/>
      </c:lineChart>
      <c:catAx>
        <c:axId val="155193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950095"/>
        <c:crosses val="autoZero"/>
        <c:auto val="1"/>
        <c:lblAlgn val="ctr"/>
        <c:lblOffset val="100"/>
        <c:noMultiLvlLbl val="0"/>
      </c:catAx>
      <c:valAx>
        <c:axId val="155195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934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692150"/>
            <a:ext cx="3556000" cy="2001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905" y="691563"/>
            <a:ext cx="4142666" cy="547338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458208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7933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51408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41075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54791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7692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087190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4217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8266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1649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PBHP’s YP programs currently provide services in 187 of the 254 counties in Texas. The curriculum includes All Stars, CBSG, </a:t>
            </a:r>
            <a:r>
              <a:rPr lang="en-US" dirty="0" err="1"/>
              <a:t>LifeSkills</a:t>
            </a:r>
            <a:r>
              <a:rPr lang="en-US" dirty="0"/>
              <a:t> Training, Positive Action, Strengthening Families Programs, and Too Good For Drugs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YPU focuses on general population without consideration of individual differences in risk for substance use/misuse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YPS focuses on subgroups of the general population that are determined to be at risk for substance use/misuse</a:t>
            </a:r>
          </a:p>
          <a:p>
            <a:r>
              <a:rPr lang="en-US" dirty="0"/>
              <a:t>YPI focuses on people in high-risk environments who have minimal, yet detectable, signs or symptoms of misuse</a:t>
            </a:r>
          </a:p>
          <a:p>
            <a:endParaRPr lang="en-US" dirty="0"/>
          </a:p>
          <a:p>
            <a:r>
              <a:rPr lang="en-US" dirty="0"/>
              <a:t>Examples of under-served populations: populations with demonstrated health disparities including POC, individuals living in </a:t>
            </a:r>
            <a:r>
              <a:rPr lang="en-US" dirty="0" err="1"/>
              <a:t>Colonias</a:t>
            </a:r>
            <a:r>
              <a:rPr lang="en-US" dirty="0"/>
              <a:t>, military/veteran families, tribal communities, individuals experiencing homelessness, rural communities, LGBTQ+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YPU = Universal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YPS = Selected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YPI = Indicated</a:t>
            </a:r>
            <a:br>
              <a:rPr lang="en-US" sz="16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2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to have a conversation with a young person about opioid misuse and treatment – use video to facilitate conversation. Conversation guides on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2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5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0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Heroes Helpline is 24/7 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2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5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10332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1554480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9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1" y="1554480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0306" y="1558834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9011" y="1550126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7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1777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164" y="1560946"/>
            <a:ext cx="11307156" cy="4574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6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5352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492" y="155448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9066" y="155448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28915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5242" y="6309360"/>
            <a:ext cx="69494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7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2336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55448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2935" y="1550126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37218" y="1550126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4F6D30-F3B7-4A6C-8382-F63CB1A1F4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374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61438" y="5669280"/>
            <a:ext cx="274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3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828800" y="2651760"/>
            <a:ext cx="8412480" cy="1371600"/>
          </a:xfrm>
        </p:spPr>
        <p:txBody>
          <a:bodyPr anchor="b" anchorCtr="1">
            <a:normAutofit/>
          </a:bodyPr>
          <a:lstStyle>
            <a:lvl1pPr algn="l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828800" y="4480560"/>
            <a:ext cx="8412480" cy="155448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"/>
          <p:cNvCxnSpPr/>
          <p:nvPr userDrawn="1"/>
        </p:nvCxnSpPr>
        <p:spPr>
          <a:xfrm>
            <a:off x="1828800" y="4277571"/>
            <a:ext cx="841248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0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371600" y="1463040"/>
            <a:ext cx="10332720" cy="368046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39479-634D-4CB8-983D-7FB2A6A66C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1600" y="5234941"/>
            <a:ext cx="9144000" cy="1438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264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834720" y="1669003"/>
            <a:ext cx="951908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A156114C-FD4D-41A1-8CEC-F2A113F2F74E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47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tra Wid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6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L) Imag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3CA051C4-DAEC-BB4C-8BCA-0848359BD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435" y="725262"/>
            <a:ext cx="4401696" cy="261610"/>
          </a:xfrm>
        </p:spPr>
        <p:txBody>
          <a:bodyPr>
            <a:noAutofit/>
          </a:bodyPr>
          <a:lstStyle>
            <a:lvl1pPr marL="0" indent="0">
              <a:buNone/>
              <a:defRPr sz="1400" b="1" spc="3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1400" b="1" spc="300" baseline="0">
                <a:solidFill>
                  <a:schemeClr val="tx2"/>
                </a:solidFill>
              </a:defRPr>
            </a:lvl2pPr>
            <a:lvl3pPr>
              <a:defRPr sz="1400" b="1" spc="300" baseline="0">
                <a:solidFill>
                  <a:schemeClr val="tx2"/>
                </a:solidFill>
              </a:defRPr>
            </a:lvl3pPr>
            <a:lvl4pPr>
              <a:defRPr sz="1400" b="1" spc="300" baseline="0">
                <a:solidFill>
                  <a:schemeClr val="tx2"/>
                </a:solidFill>
              </a:defRPr>
            </a:lvl4pPr>
            <a:lvl5pPr>
              <a:defRPr sz="1400" b="1" spc="3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You Can Write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3E93E0-6ABF-694A-A8E3-7C29AB7170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7435" y="2399111"/>
            <a:ext cx="4401696" cy="3429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lang="en-US" sz="14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 descr="Right side image ">
            <a:extLst>
              <a:ext uri="{FF2B5EF4-FFF2-40B4-BE49-F238E27FC236}">
                <a16:creationId xmlns:a16="http://schemas.microsoft.com/office/drawing/2014/main" id="{CEC4BEF9-5BC9-0546-A943-9ECEE297F9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59974" y="0"/>
            <a:ext cx="623202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F3336-1163-584A-BEA0-71736513E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435" y="1046506"/>
            <a:ext cx="4401696" cy="1299129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Text (L) Image (R)</a:t>
            </a:r>
          </a:p>
        </p:txBody>
      </p:sp>
    </p:spTree>
    <p:extLst>
      <p:ext uri="{BB962C8B-B14F-4D97-AF65-F5344CB8AC3E}">
        <p14:creationId xmlns:p14="http://schemas.microsoft.com/office/powerpoint/2010/main" val="3780511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One Conten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FD1F18C-2477-4B3A-98F1-17661720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73226"/>
            <a:ext cx="6858000" cy="1097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F6964EEB-2FEF-409F-A1FA-77B354B2CF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709738"/>
            <a:ext cx="11247438" cy="4425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7B5EDC38-756E-45F2-ADE3-E2C67A9A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336" y="6311899"/>
            <a:ext cx="2103120" cy="27178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6600DE3-4F32-49A9-9FE8-B13EA169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8148" y="6309360"/>
            <a:ext cx="78638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1BCCDC0-CC02-4622-B3F6-C0EDE3CF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1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255" y="2707637"/>
            <a:ext cx="8984984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255" y="4909355"/>
            <a:ext cx="8984984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73DA-182B-472A-98C5-12281BC5F07D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Rule 14"/>
          <p:cNvCxnSpPr/>
          <p:nvPr userDrawn="1"/>
        </p:nvCxnSpPr>
        <p:spPr>
          <a:xfrm>
            <a:off x="1230255" y="4776186"/>
            <a:ext cx="8984984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274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03200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35200"/>
            <a:ext cx="7932936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33551" y="2589742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fld id="{5CFFFE13-A237-49E8-ADD4-41F219AD1EBE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2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140" y="509003"/>
            <a:ext cx="8841193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1" y="1551074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758140" y="2223450"/>
            <a:ext cx="8841193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58139" y="6352779"/>
            <a:ext cx="1711171" cy="365125"/>
          </a:xfrm>
        </p:spPr>
        <p:txBody>
          <a:bodyPr/>
          <a:lstStyle/>
          <a:p>
            <a:fld id="{9F926C9D-408A-4F25-8546-EED5764EDCA3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8860" y="6352779"/>
            <a:ext cx="47917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60131" y="6356353"/>
            <a:ext cx="1493668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758139" y="1387961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70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344" y="61310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1341" y="1677881"/>
            <a:ext cx="8423456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2067" y="6356353"/>
            <a:ext cx="1699333" cy="365125"/>
          </a:xfrm>
        </p:spPr>
        <p:txBody>
          <a:bodyPr/>
          <a:lstStyle/>
          <a:p>
            <a:fld id="{0E7F0F31-6905-47CD-87EC-596811F25815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79912" y="6356353"/>
            <a:ext cx="51253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3798" y="6356353"/>
            <a:ext cx="20500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961340" y="1407912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55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3" y="159658"/>
            <a:ext cx="6820268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3" y="2220686"/>
            <a:ext cx="797595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206366" y="2608344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4" y="6356353"/>
            <a:ext cx="2002649" cy="365125"/>
          </a:xfrm>
        </p:spPr>
        <p:txBody>
          <a:bodyPr/>
          <a:lstStyle/>
          <a:p>
            <a:fld id="{C123D196-854F-49C3-9106-43A5F3A7438F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955" y="6356353"/>
            <a:ext cx="63140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4003" y="6356353"/>
            <a:ext cx="1919796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0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80837" y="43999"/>
            <a:ext cx="967296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680838" y="478971"/>
            <a:ext cx="967296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D06FAF35-F4BC-4080-87CB-996FD3C6AE61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65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834720" y="1669003"/>
            <a:ext cx="951908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A156114C-FD4D-41A1-8CEC-F2A113F2F74E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61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34719" y="107675"/>
            <a:ext cx="95070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834719" y="1668979"/>
            <a:ext cx="460677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747031" y="1669002"/>
            <a:ext cx="460677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fld id="{22FEA417-D8A6-45E1-B9F1-3D9EC8D8B9EE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Line 8"/>
          <p:cNvCxnSpPr/>
          <p:nvPr userDrawn="1"/>
        </p:nvCxnSpPr>
        <p:spPr>
          <a:xfrm>
            <a:off x="1834720" y="1509204"/>
            <a:ext cx="951908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8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7DDFDA-29D1-4AAD-95A8-3684E42EED9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93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91" y="217715"/>
            <a:ext cx="7021496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577791" y="2206171"/>
            <a:ext cx="7932936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78733" y="2446066"/>
            <a:ext cx="2375068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251923" y="5486857"/>
            <a:ext cx="3280832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7791" y="6356353"/>
            <a:ext cx="2743200" cy="365125"/>
          </a:xfrm>
        </p:spPr>
        <p:txBody>
          <a:bodyPr/>
          <a:lstStyle/>
          <a:p>
            <a:fld id="{4D2E544D-ED45-4B86-B0AD-4B026C35AFFB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970" y="6356353"/>
            <a:ext cx="437743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85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197506"/>
            <a:ext cx="105156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98083" y="4580176"/>
            <a:ext cx="7884117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EAE6-1921-4D56-BC49-9EF1F1062C49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"/>
          <p:cNvCxnSpPr/>
          <p:nvPr userDrawn="1"/>
        </p:nvCxnSpPr>
        <p:spPr>
          <a:xfrm>
            <a:off x="782341" y="4431070"/>
            <a:ext cx="105156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93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137" y="428340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1" y="1662365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758141" y="2422621"/>
            <a:ext cx="8841193" cy="80104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760133" y="3429001"/>
            <a:ext cx="8839200" cy="2231135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A912-65D9-4E3B-BCB0-1DB8C1CAB024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Line 11"/>
          <p:cNvCxnSpPr/>
          <p:nvPr/>
        </p:nvCxnSpPr>
        <p:spPr>
          <a:xfrm flipV="1">
            <a:off x="2759136" y="1449092"/>
            <a:ext cx="8840197" cy="21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79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137" y="428340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1" y="1662365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758141" y="2422621"/>
            <a:ext cx="8841193" cy="80104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760133" y="3429001"/>
            <a:ext cx="8839200" cy="2231135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FE8-2D67-496F-AB2F-A005B2FABE9E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Line 11"/>
          <p:cNvCxnSpPr/>
          <p:nvPr/>
        </p:nvCxnSpPr>
        <p:spPr>
          <a:xfrm flipV="1">
            <a:off x="2759136" y="1449092"/>
            <a:ext cx="8840197" cy="21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23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137" y="428340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141" y="1662365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758141" y="2422621"/>
            <a:ext cx="8841193" cy="80104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760133" y="3429001"/>
            <a:ext cx="8839200" cy="2231135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261E-747B-480A-B1EC-E2C3B097D51F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Line 11"/>
          <p:cNvCxnSpPr/>
          <p:nvPr/>
        </p:nvCxnSpPr>
        <p:spPr>
          <a:xfrm flipV="1">
            <a:off x="2759136" y="1449092"/>
            <a:ext cx="8840197" cy="213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3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30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 6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25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9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461268"/>
            <a:ext cx="8841193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1856467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49428" y="2654083"/>
            <a:ext cx="8841193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 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552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1404425"/>
            <a:ext cx="8853031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363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497795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7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9D1DC5-98F5-42BA-A2C1-83E7CA92184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3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sz="2400"/>
            </a:lvl1pPr>
            <a:lvl2pPr marL="682625" indent="-341313" defTabSz="914400">
              <a:buFont typeface="+mj-lt"/>
              <a:buAutoNum type="alphaLcPeriod"/>
              <a:defRPr sz="2400"/>
            </a:lvl2pPr>
            <a:lvl3pPr marL="1085850" indent="-403225">
              <a:buFont typeface="+mj-lt"/>
              <a:buAutoNum type="romanLcPeriod"/>
              <a:defRPr sz="240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1313" indent="-341313">
              <a:buFont typeface="+mj-lt"/>
              <a:buAutoNum type="arabicPeriod"/>
              <a:defRPr lang="en-US" dirty="0" smtClean="0"/>
            </a:lvl1pPr>
            <a:lvl2pPr marL="682625" indent="-341313" defTabSz="914400">
              <a:buFont typeface="+mj-lt"/>
              <a:buAutoNum type="alphaLcPeriod"/>
              <a:defRPr lang="en-US" dirty="0" smtClean="0"/>
            </a:lvl2pPr>
            <a:lvl3pPr marL="1085850" indent="-403225">
              <a:buFont typeface="+mj-lt"/>
              <a:buAutoNum type="romanLcPeriod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547812" indent="0">
              <a:buFont typeface="+mj-lt"/>
              <a:buNone/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3040" y="6356351"/>
            <a:ext cx="21031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928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827015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200589"/>
            <a:ext cx="7821480" cy="390241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29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0" y="1322388"/>
            <a:ext cx="9810749" cy="4768850"/>
          </a:xfrm>
          <a:noFill/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08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43050" y="393563"/>
            <a:ext cx="9810749" cy="67990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43051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5"/>
          </p:nvPr>
        </p:nvSpPr>
        <p:spPr>
          <a:xfrm>
            <a:off x="6561364" y="1322388"/>
            <a:ext cx="4792435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1" y="6356351"/>
            <a:ext cx="203834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5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8" y="475488"/>
            <a:ext cx="7827015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836908" y="2150347"/>
            <a:ext cx="7821480" cy="38397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9474397" y="2544510"/>
            <a:ext cx="2071159" cy="2560053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289102" y="5486857"/>
            <a:ext cx="2441748" cy="50323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33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78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0"/>
            <a:ext cx="9509760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2377440"/>
            <a:ext cx="9510713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9" y="1737360"/>
            <a:ext cx="466344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0880" y="1739899"/>
            <a:ext cx="466344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6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8" y="1735572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416" y="1735572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264A26B-4209-47AC-9AD7-1F0557FDB2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595360" y="1731244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7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371600" y="1463040"/>
            <a:ext cx="10332720" cy="47548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320"/>
            <a:ext cx="1124712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4712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457200" y="6311899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743200" y="6309360"/>
            <a:ext cx="786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0789920" y="630936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9" r:id="rId2"/>
    <p:sldLayoutId id="2147483722" r:id="rId3"/>
    <p:sldLayoutId id="2147483723" r:id="rId4"/>
    <p:sldLayoutId id="2147483704" r:id="rId5"/>
    <p:sldLayoutId id="2147483706" r:id="rId6"/>
    <p:sldLayoutId id="2147483718" r:id="rId7"/>
    <p:sldLayoutId id="2147483724" r:id="rId8"/>
    <p:sldLayoutId id="2147483716" r:id="rId9"/>
    <p:sldLayoutId id="2147483719" r:id="rId10"/>
    <p:sldLayoutId id="2147483720" r:id="rId11"/>
    <p:sldLayoutId id="2147483725" r:id="rId12"/>
    <p:sldLayoutId id="2147483726" r:id="rId13"/>
    <p:sldLayoutId id="2147483727" r:id="rId14"/>
    <p:sldLayoutId id="2147483728" r:id="rId15"/>
    <p:sldLayoutId id="2147483721" r:id="rId16"/>
    <p:sldLayoutId id="2147483710" r:id="rId17"/>
    <p:sldLayoutId id="2147483730" r:id="rId18"/>
    <p:sldLayoutId id="2147483731" r:id="rId19"/>
    <p:sldLayoutId id="2147483758" r:id="rId20"/>
    <p:sldLayoutId id="214748375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24520BDC-98DD-4429-83CF-70558C4119BE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1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mqQqIbFEfxs?feature=oembed" TargetMode="External"/><Relationship Id="rId4" Type="http://schemas.openxmlformats.org/officeDocument/2006/relationships/hyperlink" Target="OnePillKillsTX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xOpioidResponse.or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9U3MIFYGPek?feature=oembed" TargetMode="Externa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PCUHCOP@central.uh.edu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learning.uthscsa.edu/overdose-prevention-education-trai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hyperlink" Target="https://www.morenarcanplease.com/" TargetMode="External"/><Relationship Id="rId4" Type="http://schemas.openxmlformats.org/officeDocument/2006/relationships/hyperlink" Target="https://txoti.org/naloxone-standing-order-reques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texas.gov/services/mental-health-substance-use/mental-health-substance-use-resources/outreach-screening-assessment-referra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TTOR@hhsc.state.tx.us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AR7NuBetJJg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wisconsin.gov/resilient/risk-protective-factors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texashhs.org/ttordashboard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ealthData.dshs.texas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exasGoodBehaviorGame.or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exasPreventionTraining.org/Provider-Directo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76C9-4CFF-AEA5-26A2-173A5930D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+mj-lt"/>
              </a:rPr>
              <a:t>Substance Use Prevention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 –</a:t>
            </a:r>
            <a:r>
              <a:rPr lang="en-US" sz="4000" strike="sngStrike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>
                <a:latin typeface="+mj-lt"/>
              </a:rPr>
              <a:t>Resources and Programs for 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Texas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23BF9-DF76-F935-8437-8ADF6942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481" y="4827915"/>
            <a:ext cx="9144000" cy="14547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ea typeface="Verdana"/>
              </a:rPr>
              <a:t>Kaleigh Becker, MPH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ea typeface="Verdana"/>
              </a:rPr>
              <a:t>Texas Targeted Opioid Response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ea typeface="Verdana"/>
              </a:rPr>
              <a:t>Behavioral Health Services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ea typeface="Verdana"/>
              </a:rPr>
              <a:t>October 18, 2023</a:t>
            </a:r>
          </a:p>
          <a:p>
            <a:endParaRPr lang="en-US" sz="20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7664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31E7-2501-AE9F-7919-A07FE630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77" y="274320"/>
            <a:ext cx="7224888" cy="1097280"/>
          </a:xfrm>
        </p:spPr>
        <p:txBody>
          <a:bodyPr anchor="b">
            <a:noAutofit/>
          </a:bodyPr>
          <a:lstStyle/>
          <a:p>
            <a:pPr algn="ctr"/>
            <a:r>
              <a:rPr lang="en-US" sz="4400" dirty="0">
                <a:latin typeface="+mj-lt"/>
              </a:rPr>
              <a:t>Youth Programs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671D6-4344-A6E4-2B60-364D4D9885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3820" y="1894601"/>
            <a:ext cx="10410092" cy="45885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C00000"/>
                </a:solidFill>
              </a:rPr>
              <a:t>Youth Prevention Curricula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All-Stars (YPU and YPS)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Botvin</a:t>
            </a:r>
            <a:r>
              <a:rPr lang="en-US" sz="2000" dirty="0"/>
              <a:t> Life Skills (YPU)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Curriculum-Based Support Groups (YPS and YPI)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Project Towards No Drug Abuse (YPU, YPS, and YPI)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Positive Action (YPU, YPS, and YPI)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Too Good For Drugs (YPU)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Strengthening Families Program</a:t>
            </a:r>
          </a:p>
          <a:p>
            <a:pPr lvl="1">
              <a:lnSpc>
                <a:spcPct val="10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7-session curriculum (YPU)</a:t>
            </a:r>
          </a:p>
          <a:p>
            <a:pPr lvl="1">
              <a:lnSpc>
                <a:spcPct val="10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10-session curriculum (YPU, YPS, and YPI)</a:t>
            </a:r>
          </a:p>
          <a:p>
            <a:pPr lvl="1">
              <a:lnSpc>
                <a:spcPct val="10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14-session curriculum (YPU, YPS, and YPI)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B6BEE-ADD6-C437-36FD-D85F4988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2507-827B-752D-533D-A98AD5AE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Fentanyl Awareness Campaign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879E8-D633-49F0-70B1-C6A74C4DC6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015" y="1878036"/>
            <a:ext cx="5587461" cy="4572000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Aims to raise awareness of the dangers of fentanyl and features testimonials from Texans whose families have been impacted by fentanyl poisonings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Resources: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Educational content 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Testimonial videos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Anti-fentanyl flyer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Social media toolkit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Resources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AB448-146B-4253-433E-2ED9727D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11</a:t>
            </a:fld>
            <a:endParaRPr lang="en-US"/>
          </a:p>
        </p:txBody>
      </p:sp>
      <p:pic>
        <p:nvPicPr>
          <p:cNvPr id="16" name="Online Media 15" descr="Anti-Fentanyl Poisoning PSA">
            <a:hlinkClick r:id="" action="ppaction://media"/>
            <a:extLst>
              <a:ext uri="{FF2B5EF4-FFF2-40B4-BE49-F238E27FC236}">
                <a16:creationId xmlns:a16="http://schemas.microsoft.com/office/drawing/2014/main" id="{AB34B70C-47DF-7E46-7D3A-C6F5BD1A1F1A}"/>
              </a:ext>
            </a:extLst>
          </p:cNvPr>
          <p:cNvPicPr>
            <a:picLocks noGrp="1" noRot="1" noChangeAspect="1"/>
          </p:cNvPicPr>
          <p:nvPr>
            <p:ph sz="quarter" idx="1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99188" y="2290763"/>
            <a:ext cx="5486400" cy="31003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64ADF6-A101-AAA3-B13A-B5F053D9DC08}"/>
              </a:ext>
            </a:extLst>
          </p:cNvPr>
          <p:cNvSpPr txBox="1"/>
          <p:nvPr/>
        </p:nvSpPr>
        <p:spPr>
          <a:xfrm>
            <a:off x="7622101" y="545014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4"/>
              </a:rPr>
              <a:t>OnePillKillsTX.com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807009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DC50-8BB0-46E7-9E1F-8E59E26B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274320"/>
            <a:ext cx="8372888" cy="1097280"/>
          </a:xfrm>
        </p:spPr>
        <p:txBody>
          <a:bodyPr/>
          <a:lstStyle/>
          <a:p>
            <a:pPr algn="ctr"/>
            <a:r>
              <a:rPr lang="en-US" sz="4400" dirty="0">
                <a:latin typeface="+mj-lt"/>
              </a:rPr>
              <a:t>Opioid Misuse Public Awareness Campaign (1 of 2)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8EF296-4D91-40AC-9DAC-995441ACA7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6247" y="1815465"/>
            <a:ext cx="5486400" cy="45720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Aims to raise awareness of opioid misuse related dangers, risk mitigation strategies, and opioid use disorder treatment resources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Resources: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Educational content and videos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Social media guides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Conversation guides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PowerPoints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Treatment and recovery resources</a:t>
            </a:r>
            <a:b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b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b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 rtl="0" fontAlgn="base"/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 rtl="0" fontAlgn="base"/>
            <a:endParaRPr lang="en-US" sz="20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Content Placeholder 10" descr="A collage of digital ads from the Opioid Misuse Public Awareness Campaign. ">
            <a:extLst>
              <a:ext uri="{FF2B5EF4-FFF2-40B4-BE49-F238E27FC236}">
                <a16:creationId xmlns:a16="http://schemas.microsoft.com/office/drawing/2014/main" id="{8392D20C-6FDA-4D5D-AC0E-AAC3784CA5D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t="2066"/>
          <a:stretch/>
        </p:blipFill>
        <p:spPr>
          <a:xfrm>
            <a:off x="532832" y="1701800"/>
            <a:ext cx="3881742" cy="433508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0D596-F9CB-4336-84FD-87A8E8CD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BC88D-10C4-D4C1-E968-89C8C01B863D}"/>
              </a:ext>
            </a:extLst>
          </p:cNvPr>
          <p:cNvSpPr txBox="1"/>
          <p:nvPr/>
        </p:nvSpPr>
        <p:spPr>
          <a:xfrm>
            <a:off x="731637" y="6109305"/>
            <a:ext cx="348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hlinkClick r:id="rId3"/>
              </a:rPr>
              <a:t>TxOpioidResponse.org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7673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DDF4-3BB7-9EDD-1880-CF218E1D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76" y="274320"/>
            <a:ext cx="8290065" cy="1097280"/>
          </a:xfrm>
        </p:spPr>
        <p:txBody>
          <a:bodyPr/>
          <a:lstStyle/>
          <a:p>
            <a:pPr algn="ctr"/>
            <a:r>
              <a:rPr lang="en-US" sz="4400" dirty="0">
                <a:latin typeface="+mj-lt"/>
              </a:rPr>
              <a:t>Opioid Misuse Public Awareness Campaign (2 of 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49B5B-7D76-CD03-467D-122CB743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13</a:t>
            </a:fld>
            <a:endParaRPr lang="en-US"/>
          </a:p>
        </p:txBody>
      </p:sp>
      <p:pic>
        <p:nvPicPr>
          <p:cNvPr id="16" name="Online Media 15" title="How to Talk About Prescription Opioid Misuse">
            <a:hlinkClick r:id="" action="ppaction://media"/>
            <a:extLst>
              <a:ext uri="{FF2B5EF4-FFF2-40B4-BE49-F238E27FC236}">
                <a16:creationId xmlns:a16="http://schemas.microsoft.com/office/drawing/2014/main" id="{3FE64CA8-ADEA-88E7-931A-D7A58D6FA5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06435" y="1798193"/>
            <a:ext cx="8290065" cy="46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2738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40DF-F9EA-91E6-24F3-E9D86E91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Safe Drug Disposal (1 of 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8474A-7FE8-E3F1-E836-D54D8376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14</a:t>
            </a:fld>
            <a:endParaRPr lang="en-US"/>
          </a:p>
        </p:txBody>
      </p:sp>
      <p:grpSp>
        <p:nvGrpSpPr>
          <p:cNvPr id="18" name="Group 17" descr="Picture of house, car, disconnected lines, and fire.">
            <a:extLst>
              <a:ext uri="{FF2B5EF4-FFF2-40B4-BE49-F238E27FC236}">
                <a16:creationId xmlns:a16="http://schemas.microsoft.com/office/drawing/2014/main" id="{71285EAE-1E03-5C37-76B8-4C04A9095E61}"/>
              </a:ext>
            </a:extLst>
          </p:cNvPr>
          <p:cNvGrpSpPr/>
          <p:nvPr/>
        </p:nvGrpSpPr>
        <p:grpSpPr>
          <a:xfrm>
            <a:off x="1655947" y="1842364"/>
            <a:ext cx="3251962" cy="3992956"/>
            <a:chOff x="8451317" y="1602282"/>
            <a:chExt cx="3251962" cy="3992956"/>
          </a:xfrm>
        </p:grpSpPr>
        <p:sp>
          <p:nvSpPr>
            <p:cNvPr id="6" name="Content Placeholder 3" descr="Picture of house, car, a disconnected line, and fire.">
              <a:extLst>
                <a:ext uri="{FF2B5EF4-FFF2-40B4-BE49-F238E27FC236}">
                  <a16:creationId xmlns:a16="http://schemas.microsoft.com/office/drawing/2014/main" id="{64E5075B-3A19-0D2C-C007-0554BD39D646}"/>
                </a:ext>
              </a:extLst>
            </p:cNvPr>
            <p:cNvSpPr txBox="1">
              <a:spLocks/>
            </p:cNvSpPr>
            <p:nvPr/>
          </p:nvSpPr>
          <p:spPr>
            <a:xfrm>
              <a:off x="8451317" y="1602282"/>
              <a:ext cx="3251962" cy="3992956"/>
            </a:xfrm>
            <a:prstGeom prst="rect">
              <a:avLst/>
            </a:prstGeom>
            <a:noFill/>
            <a:ln>
              <a:solidFill>
                <a:srgbClr val="182450"/>
              </a:solidFill>
            </a:ln>
          </p:spPr>
          <p:txBody>
            <a:bodyPr lIns="91440" tIns="45720" rIns="91440" bIns="45720" anchor="t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rgbClr val="000000"/>
                  </a:solidFill>
                  <a:cs typeface="Arial"/>
                </a:rPr>
                <a:t>Locations</a:t>
              </a:r>
              <a:endParaRPr lang="en-US" dirty="0"/>
            </a:p>
            <a:p>
              <a:pPr marL="0" indent="0">
                <a:buNone/>
              </a:pPr>
              <a:r>
                <a:rPr lang="en-US" dirty="0">
                  <a:solidFill>
                    <a:srgbClr val="000000"/>
                  </a:solidFill>
                  <a:cs typeface="Arial"/>
                </a:rPr>
                <a:t>Stay Home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marL="0" indent="0">
                <a:buNone/>
              </a:pPr>
              <a:endParaRPr lang="en-US" dirty="0">
                <a:solidFill>
                  <a:srgbClr val="000000"/>
                </a:solidFill>
                <a:cs typeface="Arial"/>
              </a:endParaRPr>
            </a:p>
            <a:p>
              <a:pPr marL="0" indent="0">
                <a:buNone/>
              </a:pPr>
              <a:r>
                <a:rPr lang="en-US" dirty="0">
                  <a:solidFill>
                    <a:srgbClr val="000000"/>
                  </a:solidFill>
                  <a:cs typeface="Arial"/>
                </a:rPr>
                <a:t>Drop Off</a:t>
              </a:r>
            </a:p>
            <a:p>
              <a:pPr marL="0" indent="0">
                <a:buNone/>
              </a:pP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b="1" dirty="0">
                  <a:solidFill>
                    <a:srgbClr val="000000"/>
                  </a:solidFill>
                  <a:cs typeface="Arial"/>
                </a:rPr>
                <a:t>Methods of Disposal</a:t>
              </a:r>
            </a:p>
            <a:p>
              <a:pPr marL="0" indent="0">
                <a:buNone/>
              </a:pPr>
              <a:r>
                <a:rPr lang="en-US" dirty="0">
                  <a:solidFill>
                    <a:srgbClr val="000000"/>
                  </a:solidFill>
                  <a:cs typeface="Arial"/>
                </a:rPr>
                <a:t>Deactivation</a:t>
              </a:r>
              <a:endParaRPr lang="en-US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marL="0" indent="0">
                <a:buNone/>
              </a:pP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dirty="0">
                  <a:solidFill>
                    <a:srgbClr val="000000"/>
                  </a:solidFill>
                  <a:cs typeface="Arial"/>
                </a:rPr>
                <a:t>Incineration</a:t>
              </a: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6A9E250-EC2E-1BCB-06DA-6AE7B85DC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93573" y="1913554"/>
              <a:ext cx="695196" cy="674319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2C3674D-BDFE-62BC-DE8E-9E47DF4E2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1868" y="2758261"/>
              <a:ext cx="726510" cy="72651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2161C58-DA4C-AC40-9831-6373DA02E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93573" y="4007332"/>
              <a:ext cx="747387" cy="736948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D5D44CA-21DC-69C6-3398-0745490B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695069" y="4789346"/>
              <a:ext cx="663880" cy="695194"/>
            </a:xfrm>
            <a:prstGeom prst="rect">
              <a:avLst/>
            </a:prstGeom>
          </p:spPr>
        </p:pic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89CE517-0713-BCEB-5186-AD8E0013C7B0}"/>
              </a:ext>
            </a:extLst>
          </p:cNvPr>
          <p:cNvSpPr txBox="1">
            <a:spLocks/>
          </p:cNvSpPr>
          <p:nvPr/>
        </p:nvSpPr>
        <p:spPr>
          <a:xfrm>
            <a:off x="5349675" y="2058150"/>
            <a:ext cx="6103185" cy="35082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Overall,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14.3 million people aged 12 or older misused a prescription psychotherapeutic medication in the past year.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cs typeface="Arial" panose="020B0604020202020204" pitchFamily="34" charset="0"/>
              </a:rPr>
              <a:t>Of those who misused prescription pain medication, 51 percent obtained the medication from a friend or family member.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Proper storage and disposal of prescription medications is imperative to limit the improper usage of them. </a:t>
            </a:r>
          </a:p>
          <a:p>
            <a:pPr>
              <a:lnSpc>
                <a:spcPct val="100000"/>
              </a:lnSpc>
            </a:pPr>
            <a:endParaRPr lang="en-US" sz="2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1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40DF-F9EA-91E6-24F3-E9D86E91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50" y="93477"/>
            <a:ext cx="10332720" cy="1097280"/>
          </a:xfrm>
        </p:spPr>
        <p:txBody>
          <a:bodyPr/>
          <a:lstStyle/>
          <a:p>
            <a:pPr algn="ctr"/>
            <a:r>
              <a:rPr lang="en-US" sz="4400" dirty="0">
                <a:latin typeface="+mj-lt"/>
              </a:rPr>
              <a:t>Safe Drug Disposal (2 of 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8474A-7FE8-E3F1-E836-D54D8376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3EBA2B8-CEAF-C94E-F68F-EAC867574AD7}"/>
              </a:ext>
            </a:extLst>
          </p:cNvPr>
          <p:cNvSpPr txBox="1">
            <a:spLocks/>
          </p:cNvSpPr>
          <p:nvPr/>
        </p:nvSpPr>
        <p:spPr>
          <a:xfrm>
            <a:off x="6811766" y="1579028"/>
            <a:ext cx="4899204" cy="48217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cs typeface="Arial" panose="020B0604020202020204" pitchFamily="34" charset="0"/>
              </a:rPr>
              <a:t>Project Email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sz="2000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PCUHCOP@central.uh.edu</a:t>
            </a:r>
            <a:endParaRPr lang="en-US" sz="200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cs typeface="Arial" panose="020B0604020202020204" pitchFamily="34" charset="0"/>
              </a:rPr>
              <a:t>Register your District or School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cs typeface="Arial" panose="020B0604020202020204" pitchFamily="34" charset="0"/>
            </a:endParaRP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B78F4EB8-D823-8C2D-6162-990EFBC7D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26" y="3769779"/>
            <a:ext cx="2381250" cy="2381250"/>
          </a:xfrm>
          <a:prstGeom prst="rect">
            <a:avLst/>
          </a:prstGeom>
        </p:spPr>
      </p:pic>
      <p:pic>
        <p:nvPicPr>
          <p:cNvPr id="25" name="Content Placeholder 6" descr="Safe Drug Disposal Order form.&#10;&#10;Description automatically generated">
            <a:extLst>
              <a:ext uri="{FF2B5EF4-FFF2-40B4-BE49-F238E27FC236}">
                <a16:creationId xmlns:a16="http://schemas.microsoft.com/office/drawing/2014/main" id="{8F50A8F4-242D-7746-161D-82477DE9B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084" y="1376415"/>
            <a:ext cx="4429434" cy="5206822"/>
          </a:xfrm>
          <a:prstGeom prst="rect">
            <a:avLst/>
          </a:prstGeom>
        </p:spPr>
      </p:pic>
      <p:sp>
        <p:nvSpPr>
          <p:cNvPr id="29" name="Arrow: Right 28" descr="Red arrow pointing right.">
            <a:extLst>
              <a:ext uri="{FF2B5EF4-FFF2-40B4-BE49-F238E27FC236}">
                <a16:creationId xmlns:a16="http://schemas.microsoft.com/office/drawing/2014/main" id="{AB59022B-C7C9-9F04-B5AE-9408D59B826E}"/>
              </a:ext>
            </a:extLst>
          </p:cNvPr>
          <p:cNvSpPr/>
          <p:nvPr/>
        </p:nvSpPr>
        <p:spPr>
          <a:xfrm>
            <a:off x="6148495" y="4082048"/>
            <a:ext cx="1233458" cy="1376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6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BADF-CC3F-BCE2-4519-AB48C483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1" y="274320"/>
            <a:ext cx="7803227" cy="109728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Resources: Overdose Prevention Education and Naloxone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1364-195A-5DED-A97C-30339D4BAF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5115" y="1852378"/>
            <a:ext cx="5690885" cy="47770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Naloxone is a medication that can reverse an overdose from opioids, including fentanyl.</a:t>
            </a:r>
          </a:p>
          <a:p>
            <a:r>
              <a:rPr lang="en-US" sz="2000" dirty="0"/>
              <a:t>Overdose prevention training: </a:t>
            </a:r>
            <a:r>
              <a:rPr lang="en-US" sz="2000" dirty="0">
                <a:hlinkClick r:id="rId3"/>
              </a:rPr>
              <a:t>keeplearning.uthscsa.edu/overdose-prevention-education-training/</a:t>
            </a:r>
            <a:r>
              <a:rPr lang="en-US" sz="2000" dirty="0"/>
              <a:t>.</a:t>
            </a:r>
            <a:endParaRPr lang="en-US" sz="2000" dirty="0">
              <a:ea typeface="Verdana"/>
            </a:endParaRPr>
          </a:p>
          <a:p>
            <a:r>
              <a:rPr lang="en-US" sz="2000" dirty="0"/>
              <a:t>Standing order: </a:t>
            </a:r>
            <a:r>
              <a:rPr lang="en-US" sz="2000" dirty="0">
                <a:hlinkClick r:id="rId4"/>
              </a:rPr>
              <a:t>txoti.org/naloxone-standing-order-request</a:t>
            </a:r>
            <a:r>
              <a:rPr lang="en-US" sz="2000" dirty="0"/>
              <a:t>.</a:t>
            </a:r>
          </a:p>
          <a:p>
            <a:r>
              <a:rPr lang="en-US" sz="2000" dirty="0"/>
              <a:t>Where to get naloxone:</a:t>
            </a:r>
          </a:p>
          <a:p>
            <a:pPr lvl="1">
              <a:buFont typeface="Wingdings 3" panose="05040102010807070707" pitchFamily="18" charset="2"/>
              <a:buChar char=""/>
            </a:pPr>
            <a:r>
              <a:rPr lang="en-US" sz="2000" dirty="0"/>
              <a:t>Local pharmacy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lvl="1">
              <a:buFont typeface="Wingdings 3" panose="05040102010807070707" pitchFamily="18" charset="2"/>
              <a:buChar char=""/>
            </a:pPr>
            <a:r>
              <a:rPr lang="en-US" sz="2000" dirty="0"/>
              <a:t>County sheriff's office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lvl="1">
              <a:buFont typeface="Wingdings 3" panose="05040102010807070707" pitchFamily="18" charset="2"/>
              <a:buChar char=""/>
            </a:pPr>
            <a:r>
              <a:rPr lang="en-US" sz="2000" dirty="0">
                <a:hlinkClick r:id="rId5"/>
              </a:rPr>
              <a:t>MoreNarcanPlease.com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lvl="1">
              <a:buFont typeface="Wingdings 3" panose="05040102010807070707" pitchFamily="18" charset="2"/>
              <a:buChar char=""/>
            </a:pPr>
            <a:r>
              <a:rPr lang="en-US" sz="2000" dirty="0"/>
              <a:t>Naloxone manufacturer</a:t>
            </a:r>
            <a:endParaRPr lang="en-US" sz="2000" strike="sngStrike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Woman holding naloxone">
            <a:extLst>
              <a:ext uri="{FF2B5EF4-FFF2-40B4-BE49-F238E27FC236}">
                <a16:creationId xmlns:a16="http://schemas.microsoft.com/office/drawing/2014/main" id="{190A5E59-587A-72E4-6CD0-D9FB972AF89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/>
          <a:stretch>
            <a:fillRect/>
          </a:stretch>
        </p:blipFill>
        <p:spPr>
          <a:xfrm>
            <a:off x="6008908" y="2254321"/>
            <a:ext cx="5496747" cy="356354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7735C-F365-8BB9-7B60-B2A146CE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7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A497345-020B-5791-A959-8C71C7EC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74320"/>
            <a:ext cx="9263269" cy="109728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Resources: Outreach, Screening,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Assessment and Referral Services</a:t>
            </a:r>
            <a:endParaRPr lang="en-US" sz="3400" strike="sngStrike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Content Placeholder 9" descr="A professional talking to a client&#10;">
            <a:extLst>
              <a:ext uri="{FF2B5EF4-FFF2-40B4-BE49-F238E27FC236}">
                <a16:creationId xmlns:a16="http://schemas.microsoft.com/office/drawing/2014/main" id="{B778F8C1-5962-73C4-69AB-926E4265E6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5" r="16146"/>
          <a:stretch/>
        </p:blipFill>
        <p:spPr>
          <a:xfrm>
            <a:off x="314325" y="1914181"/>
            <a:ext cx="5486400" cy="385259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7FC242-42F8-5439-0A0D-2D49F11C6CE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9066" y="1914180"/>
            <a:ext cx="5486400" cy="42122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ea typeface="Verdana"/>
              </a:rPr>
              <a:t>OSAR programs are a starting point for people interested in substance use services to begin their path to treatment and recovery.</a:t>
            </a: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ea typeface="Verdana"/>
              </a:rPr>
              <a:t>Find your local OSAR: </a:t>
            </a:r>
            <a:r>
              <a:rPr lang="en-US" sz="2000" dirty="0">
                <a:ea typeface="Verdana"/>
                <a:hlinkClick r:id="rId3"/>
              </a:rPr>
              <a:t>hhs.texas.gov/services/mental-health-substance-use/mental-health-substance-use-resources/outreach-screening-assessment-referral</a:t>
            </a:r>
            <a:r>
              <a:rPr lang="en-US" sz="2000" dirty="0">
                <a:ea typeface="Verdana"/>
              </a:rPr>
              <a:t>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90D4D-2B01-87D0-9FF4-8F4B3173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6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63976-606F-C30D-A3CF-8E234D68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310" y="498746"/>
            <a:ext cx="9235440" cy="1097280"/>
          </a:xfrm>
        </p:spPr>
        <p:txBody>
          <a:bodyPr/>
          <a:lstStyle/>
          <a:p>
            <a:pPr algn="ctr"/>
            <a:r>
              <a:rPr lang="en-US" sz="4400" dirty="0">
                <a:latin typeface="+mj-lt"/>
              </a:rPr>
              <a:t>Resources: HeroesHelpline.org 833-367-4689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6396C-AB76-475B-F358-CE7518B8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58A51-6FD4-95F7-2BC7-26934A3E67EC}"/>
              </a:ext>
            </a:extLst>
          </p:cNvPr>
          <p:cNvSpPr txBox="1"/>
          <p:nvPr/>
        </p:nvSpPr>
        <p:spPr>
          <a:xfrm>
            <a:off x="1760220" y="1813196"/>
            <a:ext cx="8012430" cy="44235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Available 24 hours a day, 7 days a week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Free and confidential support and referral service for first responders and healthcare workers to seek treatment without fear of judgment, stigma, or occupational threats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Heroes Helpline will: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Discuss substance use or mental health concerns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Identify treatment options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Provide referrals</a:t>
            </a:r>
          </a:p>
          <a:p>
            <a:pPr marL="800100" lvl="1" indent="-342900">
              <a:lnSpc>
                <a:spcPct val="12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Offer follow-up, phone-based peer support by a certified Peer Recovery Support Specialist and navigate to social services</a:t>
            </a:r>
          </a:p>
        </p:txBody>
      </p:sp>
      <p:pic>
        <p:nvPicPr>
          <p:cNvPr id="3" name="Picture 7" descr="Qr code&#10;&#10;Description automatically generated">
            <a:extLst>
              <a:ext uri="{FF2B5EF4-FFF2-40B4-BE49-F238E27FC236}">
                <a16:creationId xmlns:a16="http://schemas.microsoft.com/office/drawing/2014/main" id="{4F643F59-60C4-3E15-1F91-52523CC91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172" y="210073"/>
            <a:ext cx="1584544" cy="15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3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A7BD06-A923-6D2D-06ED-D0064CEE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Rockwell"/>
              </a:rPr>
              <a:t>Thank You</a:t>
            </a:r>
            <a:endParaRPr lang="en-US" sz="5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015C8-DDDF-6D5B-B686-950D03DBE5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TTOR@hhsc.state.tx.us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1BDEE-F20A-1C33-63B6-66ECDFD6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0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2D3E-EB8D-BADF-51D6-C09462F2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4E5CB-5A19-D7BE-118D-93D8DA5372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7920" y="2103119"/>
            <a:ext cx="8321040" cy="46612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Substance Use Trends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Fentanyl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Substance Use Prevention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Texas Targeted Opioid Response (TTOR)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Programs and Resources</a:t>
            </a:r>
          </a:p>
          <a:p>
            <a:pPr lvl="1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Opioid Surveillance Dashboards</a:t>
            </a:r>
          </a:p>
          <a:p>
            <a:pPr lvl="1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PAX Good Behavior Game</a:t>
            </a:r>
          </a:p>
          <a:p>
            <a:pPr lvl="1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Youth Programs</a:t>
            </a:r>
          </a:p>
          <a:p>
            <a:pPr lvl="1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Fentanyl Awareness Campaign</a:t>
            </a:r>
          </a:p>
          <a:p>
            <a:pPr lvl="1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Opioid Misuse Public Awareness Campaign</a:t>
            </a:r>
          </a:p>
          <a:p>
            <a:pPr lvl="1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Safe Drug Disposal</a:t>
            </a:r>
          </a:p>
          <a:p>
            <a:pPr lvl="1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Heroes Helpline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0A78A-6721-EF9B-3096-AC6A3C82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7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8A08-CC98-90C7-6DA7-5D2B966F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/>
          <a:p>
            <a:pPr algn="ctr"/>
            <a:r>
              <a:rPr lang="en-US" sz="4400" dirty="0">
                <a:latin typeface="+mj-lt"/>
              </a:rPr>
              <a:t>Substance Use Trends</a:t>
            </a:r>
          </a:p>
        </p:txBody>
      </p:sp>
      <p:graphicFrame>
        <p:nvGraphicFramePr>
          <p:cNvPr id="8" name="Content Placeholder 7" descr="A graph showing the percent of Students (Grades 7-12) in Texas Schools Who Used Selected Substances at Least Once in the Past School Year&#10;">
            <a:extLst>
              <a:ext uri="{FF2B5EF4-FFF2-40B4-BE49-F238E27FC236}">
                <a16:creationId xmlns:a16="http://schemas.microsoft.com/office/drawing/2014/main" id="{C4C387B8-6348-2CF9-C506-10DD1791CB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3266435"/>
              </p:ext>
            </p:extLst>
          </p:nvPr>
        </p:nvGraphicFramePr>
        <p:xfrm>
          <a:off x="1694654" y="1554163"/>
          <a:ext cx="9686612" cy="424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3174E-BE05-F4FA-5362-1B62AD28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193" y="6158640"/>
            <a:ext cx="6949440" cy="365125"/>
          </a:xfrm>
        </p:spPr>
        <p:txBody>
          <a:bodyPr/>
          <a:lstStyle/>
          <a:p>
            <a:r>
              <a:rPr lang="en-US" dirty="0"/>
              <a:t>Source: Texas School Survey of Drug and Alcohol Use </a:t>
            </a:r>
            <a:br>
              <a:rPr lang="en-US" dirty="0"/>
            </a:br>
            <a:r>
              <a:rPr lang="en-US" dirty="0"/>
              <a:t>Prepared by: Texas Department of State Health Services, Center for Health Statistics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CD977-E4C7-DE20-B74B-38F696A8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9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7C38-D968-B8B1-40D8-9BE8E712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Fentanyl</a:t>
            </a:r>
            <a:r>
              <a:rPr lang="en-US" dirty="0"/>
              <a:t> </a:t>
            </a:r>
          </a:p>
        </p:txBody>
      </p:sp>
      <p:pic>
        <p:nvPicPr>
          <p:cNvPr id="6" name="Online Media 5" descr="Fentanyl awareness video">
            <a:hlinkClick r:id="" action="ppaction://media"/>
            <a:extLst>
              <a:ext uri="{FF2B5EF4-FFF2-40B4-BE49-F238E27FC236}">
                <a16:creationId xmlns:a16="http://schemas.microsoft.com/office/drawing/2014/main" id="{4E0A8A35-B73D-6A6B-2BD4-43DB64295AAD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2375" y="1554163"/>
            <a:ext cx="8091488" cy="4572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BE8A7-39F2-72AA-1DE0-D9A773A7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634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AF69-ED00-35AD-7D2A-BFADA647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Substance Use Prevention</a:t>
            </a:r>
          </a:p>
        </p:txBody>
      </p:sp>
      <p:pic>
        <p:nvPicPr>
          <p:cNvPr id="12" name="Content Placeholder 11" descr="A picture of dark sky and a hand holding a blue umbrella.&#10;">
            <a:extLst>
              <a:ext uri="{FF2B5EF4-FFF2-40B4-BE49-F238E27FC236}">
                <a16:creationId xmlns:a16="http://schemas.microsoft.com/office/drawing/2014/main" id="{334D2F2F-5C05-FEAB-55D2-7640DDC983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59688" y="1554163"/>
            <a:ext cx="7556862" cy="4572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730F1-D7EA-8130-828F-F7043C62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Photo source: </a:t>
            </a:r>
            <a:r>
              <a:rPr lang="en-US" dirty="0">
                <a:hlinkClick r:id="rId3"/>
              </a:rPr>
              <a:t>www.dhs.wisconsin.gov/resilient/risk-protective-factors.htm</a:t>
            </a:r>
            <a:r>
              <a:rPr lang="en-US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491A8-EF67-85EC-CD9B-D885EC40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157AED-0EAC-B3E8-363A-BEA55B75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j-lt"/>
              </a:rPr>
              <a:t>TTOR</a:t>
            </a:r>
            <a:endParaRPr lang="en-US" sz="4400" strike="sngStrik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02216-2F21-B842-E65E-30AAA8D5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3240" y="6209411"/>
            <a:ext cx="6949440" cy="365125"/>
          </a:xfrm>
        </p:spPr>
        <p:txBody>
          <a:bodyPr/>
          <a:lstStyle/>
          <a:p>
            <a:r>
              <a:rPr lang="en-US" sz="2000" b="0" i="0">
                <a:effectLst/>
                <a:hlinkClick r:id="rId2" tooltip="texashhs.org/ttordashboard"/>
              </a:rPr>
              <a:t>texashhs.org/ttordashboard</a:t>
            </a:r>
            <a:endParaRPr lang="en-US" sz="2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7CDAB-E281-C0E7-63C3-50DB7771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 descr="QR code directing to texashhs.org/ttordashboard. ">
            <a:extLst>
              <a:ext uri="{FF2B5EF4-FFF2-40B4-BE49-F238E27FC236}">
                <a16:creationId xmlns:a16="http://schemas.microsoft.com/office/drawing/2014/main" id="{60C76B1C-A5C7-0FF1-6921-F91BB5C42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871" y="1371600"/>
            <a:ext cx="1314450" cy="1314450"/>
          </a:xfrm>
          <a:prstGeom prst="rect">
            <a:avLst/>
          </a:prstGeom>
        </p:spPr>
      </p:pic>
      <p:pic>
        <p:nvPicPr>
          <p:cNvPr id="4" name="Content Placeholder 3" descr="A chart describing the TTOR continuum of services from prevention to integrated, treatment, and recovery.">
            <a:extLst>
              <a:ext uri="{FF2B5EF4-FFF2-40B4-BE49-F238E27FC236}">
                <a16:creationId xmlns:a16="http://schemas.microsoft.com/office/drawing/2014/main" id="{4E311423-2D6B-8F48-57F6-E82588ADD6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315088" y="1554163"/>
            <a:ext cx="844606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8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4F8AF1-88A5-94C5-0095-7239A556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Opioid Surveillance Dashboards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63C1B19-C6A3-7DC2-2CF7-1B25FC7985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492" y="2190598"/>
            <a:ext cx="5779696" cy="371421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Texas Health Data website provides data on the prevalence and impact of opioids in Texas.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Dashboards:</a:t>
            </a:r>
          </a:p>
          <a:p>
            <a:pPr marL="800100" lvl="1" indent="-342900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Drug-related deaths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Alcohol and drug surveys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Emergency department visits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Poison center calls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10000"/>
              </a:lnSpc>
              <a:buFont typeface="Wingdings 3" panose="05040102010807070707" pitchFamily="18" charset="2"/>
              <a:buChar char="}"/>
            </a:pPr>
            <a:r>
              <a:rPr lang="en-US" sz="2000" dirty="0"/>
              <a:t>Prescription Monitoring Program</a:t>
            </a:r>
            <a:endParaRPr lang="en-US" sz="2000" strike="sngStrike" dirty="0">
              <a:solidFill>
                <a:srgbClr val="FF0000"/>
              </a:solidFill>
            </a:endParaRPr>
          </a:p>
        </p:txBody>
      </p:sp>
      <p:pic>
        <p:nvPicPr>
          <p:cNvPr id="19" name="Content Placeholder 18" descr="Screenshot of the Texas Health Data website">
            <a:extLst>
              <a:ext uri="{FF2B5EF4-FFF2-40B4-BE49-F238E27FC236}">
                <a16:creationId xmlns:a16="http://schemas.microsoft.com/office/drawing/2014/main" id="{9C1E5CCA-F710-E8A0-03EA-F691BF63407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99188" y="2190598"/>
            <a:ext cx="5486400" cy="329913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C77E1-1006-F92D-052D-E5C5DF54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7</a:t>
            </a:fld>
            <a:endParaRPr lang="en-US"/>
          </a:p>
        </p:txBody>
      </p:sp>
      <p:sp>
        <p:nvSpPr>
          <p:cNvPr id="20" name="Oval 19" descr="Red circle highlighting resource on Texas Health Data website.">
            <a:extLst>
              <a:ext uri="{FF2B5EF4-FFF2-40B4-BE49-F238E27FC236}">
                <a16:creationId xmlns:a16="http://schemas.microsoft.com/office/drawing/2014/main" id="{7FB0B2F4-930E-5FB1-22AB-C1566437D349}"/>
              </a:ext>
            </a:extLst>
          </p:cNvPr>
          <p:cNvSpPr/>
          <p:nvPr/>
        </p:nvSpPr>
        <p:spPr>
          <a:xfrm>
            <a:off x="7899400" y="2349500"/>
            <a:ext cx="1866900" cy="227330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E4A38-BE4B-846E-B6A4-24BAADEECE95}"/>
              </a:ext>
            </a:extLst>
          </p:cNvPr>
          <p:cNvSpPr txBox="1"/>
          <p:nvPr/>
        </p:nvSpPr>
        <p:spPr>
          <a:xfrm>
            <a:off x="6096000" y="5504702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4"/>
              </a:rPr>
              <a:t>HealthData.dshs.texas.gov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2629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D4C4D8F-273B-5E05-18E6-67E021F1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274320"/>
            <a:ext cx="6375400" cy="1097280"/>
          </a:xfrm>
        </p:spPr>
        <p:txBody>
          <a:bodyPr/>
          <a:lstStyle/>
          <a:p>
            <a:pPr algn="ctr"/>
            <a:r>
              <a:rPr lang="en-US" sz="4400" dirty="0">
                <a:latin typeface="+mj-lt"/>
              </a:rPr>
              <a:t>PAX Good Behavior Game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0602C04-B4AC-C323-4B27-5FD2EE5E93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9066" y="1876224"/>
            <a:ext cx="5048054" cy="4250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000" dirty="0"/>
              <a:t>A prevention intervention applied by educators in the classroom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000" dirty="0"/>
              <a:t>Consists of evidence-based strategies to help build children’s self-regulation skills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000" dirty="0"/>
              <a:t>Positive outcomes include reduced substance and opioid misuse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535CB-54F9-D8C9-5E90-7F10DCB5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4" descr="This image shows a classroom of students. ">
            <a:extLst>
              <a:ext uri="{FF2B5EF4-FFF2-40B4-BE49-F238E27FC236}">
                <a16:creationId xmlns:a16="http://schemas.microsoft.com/office/drawing/2014/main" id="{D7F7CA1B-2937-70DF-A469-816571918DE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" y="1876224"/>
            <a:ext cx="5197475" cy="347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90D12D-AAC0-2FE2-8C7A-915CC6C2E39A}"/>
              </a:ext>
            </a:extLst>
          </p:cNvPr>
          <p:cNvSpPr txBox="1"/>
          <p:nvPr/>
        </p:nvSpPr>
        <p:spPr>
          <a:xfrm>
            <a:off x="684752" y="545562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TexasGoodBehaviorGame.org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671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+mj-lt"/>
              </a:rPr>
              <a:t>Youth Programs (1 of 2)</a:t>
            </a:r>
            <a:endParaRPr lang="en-US" sz="4400" strike="sngStrik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 Placeholder"/>
          <p:cNvSpPr>
            <a:spLocks noGrp="1"/>
          </p:cNvSpPr>
          <p:nvPr>
            <p:ph sz="quarter" idx="13"/>
          </p:nvPr>
        </p:nvSpPr>
        <p:spPr>
          <a:xfrm>
            <a:off x="397164" y="1909186"/>
            <a:ext cx="8897561" cy="422652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Find Your Local Provider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>
                <a:hlinkClick r:id="rId3" action="ppaction://hlinkfile"/>
              </a:rPr>
              <a:t>TexasPreventionTraining.org/Provider-Directory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Populations of Focus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Youth Prevention Universal (YPU): focus on the general population</a:t>
            </a:r>
            <a:endParaRPr lang="en-US" sz="2000" strike="sngStrike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Youth Prevention Selective (YPS): focus on subgroups of the general population</a:t>
            </a:r>
            <a:endParaRPr lang="en-US" sz="2000" strike="sngStrike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Youth Prevention Indicated (YPI): focus on people in high-risk environments</a:t>
            </a:r>
            <a:endParaRPr lang="en-US" sz="2000" strike="sngStrike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23733"/>
      </p:ext>
    </p:extLst>
  </p:cSld>
  <p:clrMapOvr>
    <a:masterClrMapping/>
  </p:clrMapOvr>
</p:sld>
</file>

<file path=ppt/theme/theme1.xml><?xml version="1.0" encoding="utf-8"?>
<a:theme xmlns:a="http://schemas.openxmlformats.org/drawingml/2006/main" name="Bright Room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FFC600"/>
      </a:accent4>
      <a:accent5>
        <a:srgbClr val="00A19B"/>
      </a:accent5>
      <a:accent6>
        <a:srgbClr val="B47E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16x9-bright" id="{DFC020D5-B901-42B8-8CD8-796F95F55E41}" vid="{51778386-99CF-479B-B7A1-FFC5D5DC447D}"/>
    </a:ext>
  </a:extLst>
</a:theme>
</file>

<file path=ppt/theme/theme2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4x3" id="{41F65A85-9BF0-43BD-B82B-F1F094AA26D6}" vid="{F83509FC-8E83-40AA-8FB9-F42E4CE40B5D}"/>
    </a:ext>
  </a:extLst>
</a:theme>
</file>

<file path=ppt/theme/theme3.xml><?xml version="1.0" encoding="utf-8"?>
<a:theme xmlns:a="http://schemas.openxmlformats.org/drawingml/2006/main" name="1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16x9  -  Read-Only" id="{B37BC9DB-A797-4DA7-953C-B114C112ABB0}" vid="{EE482D90-9A43-4918-A36B-C1DD6B22805C}"/>
    </a:ext>
  </a:extLst>
</a:theme>
</file>

<file path=ppt/theme/theme4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2111E5032994D9929430E28761B6D" ma:contentTypeVersion="16" ma:contentTypeDescription="Create a new document." ma:contentTypeScope="" ma:versionID="c89b986ec656712dc874af34f60dd58e">
  <xsd:schema xmlns:xsd="http://www.w3.org/2001/XMLSchema" xmlns:xs="http://www.w3.org/2001/XMLSchema" xmlns:p="http://schemas.microsoft.com/office/2006/metadata/properties" xmlns:ns2="d395af0d-6f54-4ecc-993d-401e44c580c8" xmlns:ns3="ce289257-e3bb-48ca-82ac-afe0df52fa3f" targetNamespace="http://schemas.microsoft.com/office/2006/metadata/properties" ma:root="true" ma:fieldsID="1f3781b63453059fd1ffecda49022f1d" ns2:_="" ns3:_="">
    <xsd:import namespace="d395af0d-6f54-4ecc-993d-401e44c580c8"/>
    <xsd:import namespace="ce289257-e3bb-48ca-82ac-afe0df52f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5af0d-6f54-4ecc-993d-401e44c58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b7a77b5-e59d-49f3-97a2-3dde868db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89257-e3bb-48ca-82ac-afe0df52fa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620ae3e-7051-4320-924b-6e135f54dcdd}" ma:internalName="TaxCatchAll" ma:showField="CatchAllData" ma:web="ce289257-e3bb-48ca-82ac-afe0df52f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289257-e3bb-48ca-82ac-afe0df52fa3f" xsi:nil="true"/>
    <lcf76f155ced4ddcb4097134ff3c332f xmlns="d395af0d-6f54-4ecc-993d-401e44c580c8">
      <Terms xmlns="http://schemas.microsoft.com/office/infopath/2007/PartnerControls"/>
    </lcf76f155ced4ddcb4097134ff3c332f>
    <SharedWithUsers xmlns="ce289257-e3bb-48ca-82ac-afe0df52fa3f">
      <UserInfo>
        <DisplayName>Harris,Teressa (HHSC)</DisplayName>
        <AccountId>123</AccountId>
        <AccountType/>
      </UserInfo>
      <UserInfo>
        <DisplayName>Skinner,Darrien (HHSC)</DisplayName>
        <AccountId>275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142D590-B918-4A6D-878E-50E9B5A485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D534C-4A62-4B8E-9F3B-B10310F72298}"/>
</file>

<file path=customXml/itemProps3.xml><?xml version="1.0" encoding="utf-8"?>
<ds:datastoreItem xmlns:ds="http://schemas.openxmlformats.org/officeDocument/2006/customXml" ds:itemID="{54C823F8-5BC6-4739-94E6-C016EFFBD13D}">
  <ds:schemaRefs>
    <ds:schemaRef ds:uri="http://schemas.microsoft.com/office/2006/metadata/properties"/>
    <ds:schemaRef ds:uri="a8c97121-b63c-4068-ba3a-f62ba0d49504"/>
    <ds:schemaRef ds:uri="http://purl.org/dc/elements/1.1/"/>
    <ds:schemaRef ds:uri="http://purl.org/dc/terms/"/>
    <ds:schemaRef ds:uri="5f1a9839-2195-4a68-9639-532a01d23785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853a810-d2a2-4c28-9ad9-9100c9a22e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965</Words>
  <Application>Microsoft Office PowerPoint</Application>
  <PresentationFormat>Widescreen</PresentationFormat>
  <Paragraphs>158</Paragraphs>
  <Slides>19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Rockwell</vt:lpstr>
      <vt:lpstr>Verdana</vt:lpstr>
      <vt:lpstr>Wingdings 3</vt:lpstr>
      <vt:lpstr>Bright Room</vt:lpstr>
      <vt:lpstr>Dark Room</vt:lpstr>
      <vt:lpstr>1_Dark Room</vt:lpstr>
      <vt:lpstr>Substance Use Prevention – Resources and Programs for  Texas Schools</vt:lpstr>
      <vt:lpstr>Agenda</vt:lpstr>
      <vt:lpstr>Substance Use Trends</vt:lpstr>
      <vt:lpstr>Fentanyl </vt:lpstr>
      <vt:lpstr>Substance Use Prevention</vt:lpstr>
      <vt:lpstr>TTOR</vt:lpstr>
      <vt:lpstr>Opioid Surveillance Dashboards</vt:lpstr>
      <vt:lpstr>PAX Good Behavior Game</vt:lpstr>
      <vt:lpstr>Youth Programs (1 of 2)</vt:lpstr>
      <vt:lpstr>Youth Programs (2 of 2)</vt:lpstr>
      <vt:lpstr>Fentanyl Awareness Campaign</vt:lpstr>
      <vt:lpstr>Opioid Misuse Public Awareness Campaign (1 of 2)</vt:lpstr>
      <vt:lpstr>Opioid Misuse Public Awareness Campaign (2 of 2)</vt:lpstr>
      <vt:lpstr>Safe Drug Disposal (1 of 2)</vt:lpstr>
      <vt:lpstr>Safe Drug Disposal (2 of 2)</vt:lpstr>
      <vt:lpstr>Resources: Overdose Prevention Education and Naloxone</vt:lpstr>
      <vt:lpstr>Resources: Outreach, Screening,  Assessment and Referral Services</vt:lpstr>
      <vt:lpstr>Resources: HeroesHelpline.org 833-367-4689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Opioids</dc:title>
  <dc:creator>Skinner,Darrien (HHSC)</dc:creator>
  <cp:lastModifiedBy>Gendke, Tammy</cp:lastModifiedBy>
  <cp:revision>16</cp:revision>
  <dcterms:modified xsi:type="dcterms:W3CDTF">2023-10-18T14:03:58Z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0x010100FC22111E5032994D9929430E28761B6D</vt:lpwstr>
  </property>
  <property fmtid="{D5CDD505-2E9C-101B-9397-08002B2CF9AE}" pid="3" name="MediaServiceImageTags">
    <vt:lpwstr/>
  </property>
</Properties>
</file>