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media/image35.jpg" ContentType="image/jpeg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9" r:id="rId3"/>
  </p:sldMasterIdLst>
  <p:notesMasterIdLst>
    <p:notesMasterId r:id="rId14"/>
  </p:notesMasterIdLst>
  <p:sldIdLst>
    <p:sldId id="271" r:id="rId4"/>
    <p:sldId id="298" r:id="rId5"/>
    <p:sldId id="284" r:id="rId6"/>
    <p:sldId id="362" r:id="rId7"/>
    <p:sldId id="256" r:id="rId8"/>
    <p:sldId id="257" r:id="rId9"/>
    <p:sldId id="258" r:id="rId10"/>
    <p:sldId id="259" r:id="rId11"/>
    <p:sldId id="309" r:id="rId12"/>
    <p:sldId id="3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EEFC2C-A9DD-446C-B142-47AD3CC7ADA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37E51F-934A-4C64-B5B1-213186EAA38B}">
      <dgm:prSet phldrT="[Text]"/>
      <dgm:spPr/>
      <dgm:t>
        <a:bodyPr/>
        <a:lstStyle/>
        <a:p>
          <a:r>
            <a:rPr lang="en-US"/>
            <a:t>MOU</a:t>
          </a:r>
        </a:p>
      </dgm:t>
    </dgm:pt>
    <dgm:pt modelId="{D16B06A8-07D5-493F-860B-B6B19C579684}" type="parTrans" cxnId="{5AFE9ADF-2037-4415-970C-57A2A5A8F6BB}">
      <dgm:prSet/>
      <dgm:spPr/>
      <dgm:t>
        <a:bodyPr/>
        <a:lstStyle/>
        <a:p>
          <a:endParaRPr lang="en-US"/>
        </a:p>
      </dgm:t>
    </dgm:pt>
    <dgm:pt modelId="{0AB74423-D7C9-4865-B8C6-EB16EEEE6048}" type="sibTrans" cxnId="{5AFE9ADF-2037-4415-970C-57A2A5A8F6BB}">
      <dgm:prSet/>
      <dgm:spPr/>
      <dgm:t>
        <a:bodyPr/>
        <a:lstStyle/>
        <a:p>
          <a:endParaRPr lang="en-US"/>
        </a:p>
      </dgm:t>
    </dgm:pt>
    <dgm:pt modelId="{3CBC5009-2E72-4F8B-A707-E9FE955C2EBC}">
      <dgm:prSet phldrT="[Text]" custT="1"/>
      <dgm:spPr/>
      <dgm:t>
        <a:bodyPr/>
        <a:lstStyle/>
        <a:p>
          <a:r>
            <a:rPr lang="en-US" sz="1200" dirty="0"/>
            <a:t>MOUs are signed with the school district for provision of services to schools in their district</a:t>
          </a:r>
        </a:p>
      </dgm:t>
    </dgm:pt>
    <dgm:pt modelId="{421E2BBC-BAD7-4FF9-98EB-2027C45632F9}" type="parTrans" cxnId="{F4C9CA9B-232C-435A-B025-96AB18D487F3}">
      <dgm:prSet/>
      <dgm:spPr/>
      <dgm:t>
        <a:bodyPr/>
        <a:lstStyle/>
        <a:p>
          <a:endParaRPr lang="en-US"/>
        </a:p>
      </dgm:t>
    </dgm:pt>
    <dgm:pt modelId="{DCD34216-A5BD-44D6-B8A2-885B3F8FD0DD}" type="sibTrans" cxnId="{F4C9CA9B-232C-435A-B025-96AB18D487F3}">
      <dgm:prSet/>
      <dgm:spPr/>
      <dgm:t>
        <a:bodyPr/>
        <a:lstStyle/>
        <a:p>
          <a:endParaRPr lang="en-US"/>
        </a:p>
      </dgm:t>
    </dgm:pt>
    <dgm:pt modelId="{0BE74D4B-F805-4603-8BA8-2B52F64062E7}">
      <dgm:prSet phldrT="[Text]" custT="1"/>
      <dgm:spPr/>
      <dgm:t>
        <a:bodyPr/>
        <a:lstStyle/>
        <a:p>
          <a:r>
            <a:rPr lang="en-US" sz="1200"/>
            <a:t>District lead provides school contacts for onboarding purposes</a:t>
          </a:r>
        </a:p>
      </dgm:t>
    </dgm:pt>
    <dgm:pt modelId="{BFE639B2-1F02-479C-A138-DC2AB5C37C43}" type="parTrans" cxnId="{ADE0A7E6-1731-4C75-85A4-101C07F78DC9}">
      <dgm:prSet/>
      <dgm:spPr/>
      <dgm:t>
        <a:bodyPr/>
        <a:lstStyle/>
        <a:p>
          <a:endParaRPr lang="en-US"/>
        </a:p>
      </dgm:t>
    </dgm:pt>
    <dgm:pt modelId="{F9306E35-0923-420C-A55B-0D3BDDC47F83}" type="sibTrans" cxnId="{ADE0A7E6-1731-4C75-85A4-101C07F78DC9}">
      <dgm:prSet/>
      <dgm:spPr/>
      <dgm:t>
        <a:bodyPr/>
        <a:lstStyle/>
        <a:p>
          <a:endParaRPr lang="en-US"/>
        </a:p>
      </dgm:t>
    </dgm:pt>
    <dgm:pt modelId="{D9662E8A-BEF8-4609-BAB3-747DA2468AE3}">
      <dgm:prSet phldrT="[Text]"/>
      <dgm:spPr/>
      <dgm:t>
        <a:bodyPr/>
        <a:lstStyle/>
        <a:p>
          <a:r>
            <a:rPr lang="en-US"/>
            <a:t>School Onboarding</a:t>
          </a:r>
        </a:p>
      </dgm:t>
    </dgm:pt>
    <dgm:pt modelId="{352DBAA1-A989-4947-ABBB-E6DD3DAE2A5F}" type="parTrans" cxnId="{F3CCE1B8-88A4-4BCA-9DA9-1F47E2E899E7}">
      <dgm:prSet/>
      <dgm:spPr/>
      <dgm:t>
        <a:bodyPr/>
        <a:lstStyle/>
        <a:p>
          <a:endParaRPr lang="en-US"/>
        </a:p>
      </dgm:t>
    </dgm:pt>
    <dgm:pt modelId="{A147D674-78D8-47D8-A9F0-C9F0929F65C8}" type="sibTrans" cxnId="{F3CCE1B8-88A4-4BCA-9DA9-1F47E2E899E7}">
      <dgm:prSet/>
      <dgm:spPr/>
      <dgm:t>
        <a:bodyPr/>
        <a:lstStyle/>
        <a:p>
          <a:endParaRPr lang="en-US"/>
        </a:p>
      </dgm:t>
    </dgm:pt>
    <dgm:pt modelId="{0F7999F4-1277-4829-8587-FABE9B59DBA6}">
      <dgm:prSet phldrT="[Text]" custT="1"/>
      <dgm:spPr/>
      <dgm:t>
        <a:bodyPr/>
        <a:lstStyle/>
        <a:p>
          <a:r>
            <a:rPr lang="en-US" sz="1200"/>
            <a:t>Identified school leads are set up within </a:t>
          </a:r>
          <a:r>
            <a:rPr lang="en-US" sz="1200" err="1"/>
            <a:t>Trayt</a:t>
          </a:r>
          <a:r>
            <a:rPr lang="en-US" sz="1200"/>
            <a:t> system for submitting referrals</a:t>
          </a:r>
        </a:p>
      </dgm:t>
    </dgm:pt>
    <dgm:pt modelId="{7FAAA0C8-5929-4C85-936B-3FE71E241FF0}" type="parTrans" cxnId="{FAFCFAB1-2747-42F9-A7C0-599352E45D25}">
      <dgm:prSet/>
      <dgm:spPr/>
      <dgm:t>
        <a:bodyPr/>
        <a:lstStyle/>
        <a:p>
          <a:endParaRPr lang="en-US"/>
        </a:p>
      </dgm:t>
    </dgm:pt>
    <dgm:pt modelId="{4D351199-C285-42F7-B204-9D15767F3CD6}" type="sibTrans" cxnId="{FAFCFAB1-2747-42F9-A7C0-599352E45D25}">
      <dgm:prSet/>
      <dgm:spPr/>
      <dgm:t>
        <a:bodyPr/>
        <a:lstStyle/>
        <a:p>
          <a:endParaRPr lang="en-US"/>
        </a:p>
      </dgm:t>
    </dgm:pt>
    <dgm:pt modelId="{74D6EBDC-9047-469D-A94A-92E121BD5B05}">
      <dgm:prSet phldrT="[Text]" custT="1"/>
      <dgm:spPr/>
      <dgm:t>
        <a:bodyPr/>
        <a:lstStyle/>
        <a:p>
          <a:r>
            <a:rPr lang="en-US" sz="1200"/>
            <a:t>Technology for telehealth services (when needed) and training provided as part of onboarding</a:t>
          </a:r>
        </a:p>
      </dgm:t>
    </dgm:pt>
    <dgm:pt modelId="{7F2A9881-6947-4DC1-BD6C-E2D9FD4B192C}" type="parTrans" cxnId="{2AC52DA4-67D1-4ABF-AB3A-9626C97C1A31}">
      <dgm:prSet/>
      <dgm:spPr/>
      <dgm:t>
        <a:bodyPr/>
        <a:lstStyle/>
        <a:p>
          <a:endParaRPr lang="en-US"/>
        </a:p>
      </dgm:t>
    </dgm:pt>
    <dgm:pt modelId="{94E58613-DBD1-4C25-92FB-C00DE5252C96}" type="sibTrans" cxnId="{2AC52DA4-67D1-4ABF-AB3A-9626C97C1A31}">
      <dgm:prSet/>
      <dgm:spPr/>
      <dgm:t>
        <a:bodyPr/>
        <a:lstStyle/>
        <a:p>
          <a:endParaRPr lang="en-US"/>
        </a:p>
      </dgm:t>
    </dgm:pt>
    <dgm:pt modelId="{F3FEA179-519F-488D-A684-1FA57E8FBBE5}">
      <dgm:prSet phldrT="[Text]"/>
      <dgm:spPr/>
      <dgm:t>
        <a:bodyPr/>
        <a:lstStyle/>
        <a:p>
          <a:r>
            <a:rPr lang="en-US"/>
            <a:t>Service Provision</a:t>
          </a:r>
        </a:p>
      </dgm:t>
    </dgm:pt>
    <dgm:pt modelId="{EDD174AF-0813-4087-BE9D-5A6F50DCBE2E}" type="parTrans" cxnId="{ECF55F4A-5A7D-4847-B86D-F2F1CEDB2C89}">
      <dgm:prSet/>
      <dgm:spPr/>
      <dgm:t>
        <a:bodyPr/>
        <a:lstStyle/>
        <a:p>
          <a:endParaRPr lang="en-US"/>
        </a:p>
      </dgm:t>
    </dgm:pt>
    <dgm:pt modelId="{ED81AE97-E249-41A3-BC95-E7EF7669F0F4}" type="sibTrans" cxnId="{ECF55F4A-5A7D-4847-B86D-F2F1CEDB2C89}">
      <dgm:prSet/>
      <dgm:spPr/>
      <dgm:t>
        <a:bodyPr/>
        <a:lstStyle/>
        <a:p>
          <a:endParaRPr lang="en-US"/>
        </a:p>
      </dgm:t>
    </dgm:pt>
    <dgm:pt modelId="{648AC058-E06C-42CD-8F1A-B08297C1BED4}">
      <dgm:prSet phldrT="[Text]" custT="1"/>
      <dgm:spPr/>
      <dgm:t>
        <a:bodyPr/>
        <a:lstStyle/>
        <a:p>
          <a:r>
            <a:rPr lang="en-US" sz="1200"/>
            <a:t>Students identified as potentially benefitting from TCHATT services can be entered into referral system once parent consent to do so is received</a:t>
          </a:r>
        </a:p>
      </dgm:t>
    </dgm:pt>
    <dgm:pt modelId="{45EDDDF9-0653-4430-A9B0-66AEAF75C22C}" type="parTrans" cxnId="{B8E8186A-56B1-4FCB-B709-E7B8B42D95FC}">
      <dgm:prSet/>
      <dgm:spPr/>
      <dgm:t>
        <a:bodyPr/>
        <a:lstStyle/>
        <a:p>
          <a:endParaRPr lang="en-US"/>
        </a:p>
      </dgm:t>
    </dgm:pt>
    <dgm:pt modelId="{0D82FC08-0E55-499C-9AC8-D0BA4ADBC86A}" type="sibTrans" cxnId="{B8E8186A-56B1-4FCB-B709-E7B8B42D95FC}">
      <dgm:prSet/>
      <dgm:spPr/>
      <dgm:t>
        <a:bodyPr/>
        <a:lstStyle/>
        <a:p>
          <a:endParaRPr lang="en-US"/>
        </a:p>
      </dgm:t>
    </dgm:pt>
    <dgm:pt modelId="{7D2FB24B-30FF-4309-BAF8-A998F98FD867}">
      <dgm:prSet phldrT="[Text]" custT="1"/>
      <dgm:spPr/>
      <dgm:t>
        <a:bodyPr/>
        <a:lstStyle/>
        <a:p>
          <a:r>
            <a:rPr lang="en-US" sz="1200"/>
            <a:t>HRI staff will seek consent to treat from families and have family fill out required service paperwork</a:t>
          </a:r>
        </a:p>
      </dgm:t>
    </dgm:pt>
    <dgm:pt modelId="{2D2CF0F9-AE45-4594-8AD5-E4150377B109}" type="parTrans" cxnId="{A161F5B5-7159-48CD-9AE7-FBC69965B24F}">
      <dgm:prSet/>
      <dgm:spPr/>
      <dgm:t>
        <a:bodyPr/>
        <a:lstStyle/>
        <a:p>
          <a:endParaRPr lang="en-US"/>
        </a:p>
      </dgm:t>
    </dgm:pt>
    <dgm:pt modelId="{472249E2-96B9-4838-B224-48C45E5F4A56}" type="sibTrans" cxnId="{A161F5B5-7159-48CD-9AE7-FBC69965B24F}">
      <dgm:prSet/>
      <dgm:spPr/>
      <dgm:t>
        <a:bodyPr/>
        <a:lstStyle/>
        <a:p>
          <a:endParaRPr lang="en-US"/>
        </a:p>
      </dgm:t>
    </dgm:pt>
    <dgm:pt modelId="{C629722B-B512-41B1-8999-A92B8A323F8A}">
      <dgm:prSet phldrT="[Text]" custT="1"/>
      <dgm:spPr/>
      <dgm:t>
        <a:bodyPr/>
        <a:lstStyle/>
        <a:p>
          <a:r>
            <a:rPr lang="en-US" sz="1200"/>
            <a:t>First session scheduled once student formally enrolled (all paperwork received)</a:t>
          </a:r>
        </a:p>
      </dgm:t>
    </dgm:pt>
    <dgm:pt modelId="{BD48872E-93D9-45A7-937E-2A3EEF86F7A8}" type="parTrans" cxnId="{7C528957-F291-4A47-8D32-8613946BD369}">
      <dgm:prSet/>
      <dgm:spPr/>
      <dgm:t>
        <a:bodyPr/>
        <a:lstStyle/>
        <a:p>
          <a:endParaRPr lang="en-US"/>
        </a:p>
      </dgm:t>
    </dgm:pt>
    <dgm:pt modelId="{FAE90383-3050-4F73-99E8-3F240B07CFFE}" type="sibTrans" cxnId="{7C528957-F291-4A47-8D32-8613946BD369}">
      <dgm:prSet/>
      <dgm:spPr/>
      <dgm:t>
        <a:bodyPr/>
        <a:lstStyle/>
        <a:p>
          <a:endParaRPr lang="en-US"/>
        </a:p>
      </dgm:t>
    </dgm:pt>
    <dgm:pt modelId="{90499B7C-88D7-43E8-B673-8BF91CB1D2CE}">
      <dgm:prSet phldrT="[Text]" custT="1"/>
      <dgm:spPr/>
      <dgm:t>
        <a:bodyPr/>
        <a:lstStyle/>
        <a:p>
          <a:r>
            <a:rPr lang="en-US" sz="1200"/>
            <a:t>Student will be offered an average of 5 sessions then connected with care in the community if ongoing services required</a:t>
          </a:r>
        </a:p>
      </dgm:t>
    </dgm:pt>
    <dgm:pt modelId="{53F1FFE8-9E21-44A2-ACB8-AE266E4D943F}" type="parTrans" cxnId="{C1CBCB10-E2C1-4218-8ED5-93B08148DE8A}">
      <dgm:prSet/>
      <dgm:spPr/>
      <dgm:t>
        <a:bodyPr/>
        <a:lstStyle/>
        <a:p>
          <a:endParaRPr lang="en-US"/>
        </a:p>
      </dgm:t>
    </dgm:pt>
    <dgm:pt modelId="{6FD217A2-4260-4F89-B69B-71A802DA9637}" type="sibTrans" cxnId="{C1CBCB10-E2C1-4218-8ED5-93B08148DE8A}">
      <dgm:prSet/>
      <dgm:spPr/>
      <dgm:t>
        <a:bodyPr/>
        <a:lstStyle/>
        <a:p>
          <a:endParaRPr lang="en-US"/>
        </a:p>
      </dgm:t>
    </dgm:pt>
    <dgm:pt modelId="{2CA2839B-A580-436C-9EB2-804B0E78D7B1}" type="pres">
      <dgm:prSet presAssocID="{A1EEFC2C-A9DD-446C-B142-47AD3CC7ADA6}" presName="linearFlow" presStyleCnt="0">
        <dgm:presLayoutVars>
          <dgm:dir/>
          <dgm:animLvl val="lvl"/>
          <dgm:resizeHandles val="exact"/>
        </dgm:presLayoutVars>
      </dgm:prSet>
      <dgm:spPr/>
    </dgm:pt>
    <dgm:pt modelId="{F281338C-2EB7-47B7-8BE1-CCF68CE39273}" type="pres">
      <dgm:prSet presAssocID="{B837E51F-934A-4C64-B5B1-213186EAA38B}" presName="composite" presStyleCnt="0"/>
      <dgm:spPr/>
    </dgm:pt>
    <dgm:pt modelId="{CA68C504-005F-4F83-97DA-CFD7FC5A03F4}" type="pres">
      <dgm:prSet presAssocID="{B837E51F-934A-4C64-B5B1-213186EAA38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BD47B83-59A6-4436-AE91-35966B1219A4}" type="pres">
      <dgm:prSet presAssocID="{B837E51F-934A-4C64-B5B1-213186EAA38B}" presName="descendantText" presStyleLbl="alignAcc1" presStyleIdx="0" presStyleCnt="3">
        <dgm:presLayoutVars>
          <dgm:bulletEnabled val="1"/>
        </dgm:presLayoutVars>
      </dgm:prSet>
      <dgm:spPr/>
    </dgm:pt>
    <dgm:pt modelId="{B21F51EA-455B-44AB-A9A8-7D8AC62FD238}" type="pres">
      <dgm:prSet presAssocID="{0AB74423-D7C9-4865-B8C6-EB16EEEE6048}" presName="sp" presStyleCnt="0"/>
      <dgm:spPr/>
    </dgm:pt>
    <dgm:pt modelId="{5FB08094-3227-49DB-995A-F8148795202E}" type="pres">
      <dgm:prSet presAssocID="{D9662E8A-BEF8-4609-BAB3-747DA2468AE3}" presName="composite" presStyleCnt="0"/>
      <dgm:spPr/>
    </dgm:pt>
    <dgm:pt modelId="{EFAEC293-7DF4-409A-B48D-D312843ECDBC}" type="pres">
      <dgm:prSet presAssocID="{D9662E8A-BEF8-4609-BAB3-747DA2468AE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78071ED-FF34-463C-83C5-F512E548D8B7}" type="pres">
      <dgm:prSet presAssocID="{D9662E8A-BEF8-4609-BAB3-747DA2468AE3}" presName="descendantText" presStyleLbl="alignAcc1" presStyleIdx="1" presStyleCnt="3">
        <dgm:presLayoutVars>
          <dgm:bulletEnabled val="1"/>
        </dgm:presLayoutVars>
      </dgm:prSet>
      <dgm:spPr/>
    </dgm:pt>
    <dgm:pt modelId="{37886312-2162-4999-81BD-528D0DA45772}" type="pres">
      <dgm:prSet presAssocID="{A147D674-78D8-47D8-A9F0-C9F0929F65C8}" presName="sp" presStyleCnt="0"/>
      <dgm:spPr/>
    </dgm:pt>
    <dgm:pt modelId="{31329051-A1EC-4281-93EE-391F4337153F}" type="pres">
      <dgm:prSet presAssocID="{F3FEA179-519F-488D-A684-1FA57E8FBBE5}" presName="composite" presStyleCnt="0"/>
      <dgm:spPr/>
    </dgm:pt>
    <dgm:pt modelId="{2C8178E2-C0B5-42AA-B3F6-A3C250752E07}" type="pres">
      <dgm:prSet presAssocID="{F3FEA179-519F-488D-A684-1FA57E8FBBE5}" presName="parentText" presStyleLbl="alignNode1" presStyleIdx="2" presStyleCnt="3" custScaleY="153150">
        <dgm:presLayoutVars>
          <dgm:chMax val="1"/>
          <dgm:bulletEnabled val="1"/>
        </dgm:presLayoutVars>
      </dgm:prSet>
      <dgm:spPr/>
    </dgm:pt>
    <dgm:pt modelId="{4A3B6740-0127-4D97-8723-0052AFB90EDA}" type="pres">
      <dgm:prSet presAssocID="{F3FEA179-519F-488D-A684-1FA57E8FBBE5}" presName="descendantText" presStyleLbl="alignAcc1" presStyleIdx="2" presStyleCnt="3" custScaleY="182027">
        <dgm:presLayoutVars>
          <dgm:bulletEnabled val="1"/>
        </dgm:presLayoutVars>
      </dgm:prSet>
      <dgm:spPr/>
    </dgm:pt>
  </dgm:ptLst>
  <dgm:cxnLst>
    <dgm:cxn modelId="{C1CBCB10-E2C1-4218-8ED5-93B08148DE8A}" srcId="{F3FEA179-519F-488D-A684-1FA57E8FBBE5}" destId="{90499B7C-88D7-43E8-B673-8BF91CB1D2CE}" srcOrd="3" destOrd="0" parTransId="{53F1FFE8-9E21-44A2-ACB8-AE266E4D943F}" sibTransId="{6FD217A2-4260-4F89-B69B-71A802DA9637}"/>
    <dgm:cxn modelId="{BC38E61A-D3DC-4F57-BB5B-EEE0648257FA}" type="presOf" srcId="{90499B7C-88D7-43E8-B673-8BF91CB1D2CE}" destId="{4A3B6740-0127-4D97-8723-0052AFB90EDA}" srcOrd="0" destOrd="3" presId="urn:microsoft.com/office/officeart/2005/8/layout/chevron2"/>
    <dgm:cxn modelId="{EA12CE25-6549-470F-B756-D5B6339B8B90}" type="presOf" srcId="{0BE74D4B-F805-4603-8BA8-2B52F64062E7}" destId="{1BD47B83-59A6-4436-AE91-35966B1219A4}" srcOrd="0" destOrd="1" presId="urn:microsoft.com/office/officeart/2005/8/layout/chevron2"/>
    <dgm:cxn modelId="{2FBDDC2D-5A5A-4FFB-92BC-87A75D31D265}" type="presOf" srcId="{3CBC5009-2E72-4F8B-A707-E9FE955C2EBC}" destId="{1BD47B83-59A6-4436-AE91-35966B1219A4}" srcOrd="0" destOrd="0" presId="urn:microsoft.com/office/officeart/2005/8/layout/chevron2"/>
    <dgm:cxn modelId="{9E753B2E-291D-472F-B37E-DF1BE2069DA7}" type="presOf" srcId="{D9662E8A-BEF8-4609-BAB3-747DA2468AE3}" destId="{EFAEC293-7DF4-409A-B48D-D312843ECDBC}" srcOrd="0" destOrd="0" presId="urn:microsoft.com/office/officeart/2005/8/layout/chevron2"/>
    <dgm:cxn modelId="{1A51DE37-0E79-4E03-B8BE-3B932E4DBB31}" type="presOf" srcId="{7D2FB24B-30FF-4309-BAF8-A998F98FD867}" destId="{4A3B6740-0127-4D97-8723-0052AFB90EDA}" srcOrd="0" destOrd="1" presId="urn:microsoft.com/office/officeart/2005/8/layout/chevron2"/>
    <dgm:cxn modelId="{B8E8186A-56B1-4FCB-B709-E7B8B42D95FC}" srcId="{F3FEA179-519F-488D-A684-1FA57E8FBBE5}" destId="{648AC058-E06C-42CD-8F1A-B08297C1BED4}" srcOrd="0" destOrd="0" parTransId="{45EDDDF9-0653-4430-A9B0-66AEAF75C22C}" sibTransId="{0D82FC08-0E55-499C-9AC8-D0BA4ADBC86A}"/>
    <dgm:cxn modelId="{ECF55F4A-5A7D-4847-B86D-F2F1CEDB2C89}" srcId="{A1EEFC2C-A9DD-446C-B142-47AD3CC7ADA6}" destId="{F3FEA179-519F-488D-A684-1FA57E8FBBE5}" srcOrd="2" destOrd="0" parTransId="{EDD174AF-0813-4087-BE9D-5A6F50DCBE2E}" sibTransId="{ED81AE97-E249-41A3-BC95-E7EF7669F0F4}"/>
    <dgm:cxn modelId="{EF00E24C-5FCB-433A-B724-53709BC7EDB9}" type="presOf" srcId="{F3FEA179-519F-488D-A684-1FA57E8FBBE5}" destId="{2C8178E2-C0B5-42AA-B3F6-A3C250752E07}" srcOrd="0" destOrd="0" presId="urn:microsoft.com/office/officeart/2005/8/layout/chevron2"/>
    <dgm:cxn modelId="{7C528957-F291-4A47-8D32-8613946BD369}" srcId="{F3FEA179-519F-488D-A684-1FA57E8FBBE5}" destId="{C629722B-B512-41B1-8999-A92B8A323F8A}" srcOrd="2" destOrd="0" parTransId="{BD48872E-93D9-45A7-937E-2A3EEF86F7A8}" sibTransId="{FAE90383-3050-4F73-99E8-3F240B07CFFE}"/>
    <dgm:cxn modelId="{18AB6082-E424-479F-86B5-A5CC46AE0FD2}" type="presOf" srcId="{74D6EBDC-9047-469D-A94A-92E121BD5B05}" destId="{C78071ED-FF34-463C-83C5-F512E548D8B7}" srcOrd="0" destOrd="1" presId="urn:microsoft.com/office/officeart/2005/8/layout/chevron2"/>
    <dgm:cxn modelId="{E9D85A83-A962-4F86-B73F-82128E9F7300}" type="presOf" srcId="{648AC058-E06C-42CD-8F1A-B08297C1BED4}" destId="{4A3B6740-0127-4D97-8723-0052AFB90EDA}" srcOrd="0" destOrd="0" presId="urn:microsoft.com/office/officeart/2005/8/layout/chevron2"/>
    <dgm:cxn modelId="{532CA384-0B05-4A14-A112-C2FC8A9E3B35}" type="presOf" srcId="{C629722B-B512-41B1-8999-A92B8A323F8A}" destId="{4A3B6740-0127-4D97-8723-0052AFB90EDA}" srcOrd="0" destOrd="2" presId="urn:microsoft.com/office/officeart/2005/8/layout/chevron2"/>
    <dgm:cxn modelId="{A9839E99-34FA-4E67-BA58-BAEC5FF36CE9}" type="presOf" srcId="{B837E51F-934A-4C64-B5B1-213186EAA38B}" destId="{CA68C504-005F-4F83-97DA-CFD7FC5A03F4}" srcOrd="0" destOrd="0" presId="urn:microsoft.com/office/officeart/2005/8/layout/chevron2"/>
    <dgm:cxn modelId="{F4C9CA9B-232C-435A-B025-96AB18D487F3}" srcId="{B837E51F-934A-4C64-B5B1-213186EAA38B}" destId="{3CBC5009-2E72-4F8B-A707-E9FE955C2EBC}" srcOrd="0" destOrd="0" parTransId="{421E2BBC-BAD7-4FF9-98EB-2027C45632F9}" sibTransId="{DCD34216-A5BD-44D6-B8A2-885B3F8FD0DD}"/>
    <dgm:cxn modelId="{2AC52DA4-67D1-4ABF-AB3A-9626C97C1A31}" srcId="{D9662E8A-BEF8-4609-BAB3-747DA2468AE3}" destId="{74D6EBDC-9047-469D-A94A-92E121BD5B05}" srcOrd="1" destOrd="0" parTransId="{7F2A9881-6947-4DC1-BD6C-E2D9FD4B192C}" sibTransId="{94E58613-DBD1-4C25-92FB-C00DE5252C96}"/>
    <dgm:cxn modelId="{FAFCFAB1-2747-42F9-A7C0-599352E45D25}" srcId="{D9662E8A-BEF8-4609-BAB3-747DA2468AE3}" destId="{0F7999F4-1277-4829-8587-FABE9B59DBA6}" srcOrd="0" destOrd="0" parTransId="{7FAAA0C8-5929-4C85-936B-3FE71E241FF0}" sibTransId="{4D351199-C285-42F7-B204-9D15767F3CD6}"/>
    <dgm:cxn modelId="{A161F5B5-7159-48CD-9AE7-FBC69965B24F}" srcId="{F3FEA179-519F-488D-A684-1FA57E8FBBE5}" destId="{7D2FB24B-30FF-4309-BAF8-A998F98FD867}" srcOrd="1" destOrd="0" parTransId="{2D2CF0F9-AE45-4594-8AD5-E4150377B109}" sibTransId="{472249E2-96B9-4838-B224-48C45E5F4A56}"/>
    <dgm:cxn modelId="{F3CCE1B8-88A4-4BCA-9DA9-1F47E2E899E7}" srcId="{A1EEFC2C-A9DD-446C-B142-47AD3CC7ADA6}" destId="{D9662E8A-BEF8-4609-BAB3-747DA2468AE3}" srcOrd="1" destOrd="0" parTransId="{352DBAA1-A989-4947-ABBB-E6DD3DAE2A5F}" sibTransId="{A147D674-78D8-47D8-A9F0-C9F0929F65C8}"/>
    <dgm:cxn modelId="{B4C58CD2-4E11-478A-A88C-415920826CAF}" type="presOf" srcId="{A1EEFC2C-A9DD-446C-B142-47AD3CC7ADA6}" destId="{2CA2839B-A580-436C-9EB2-804B0E78D7B1}" srcOrd="0" destOrd="0" presId="urn:microsoft.com/office/officeart/2005/8/layout/chevron2"/>
    <dgm:cxn modelId="{5AFE9ADF-2037-4415-970C-57A2A5A8F6BB}" srcId="{A1EEFC2C-A9DD-446C-B142-47AD3CC7ADA6}" destId="{B837E51F-934A-4C64-B5B1-213186EAA38B}" srcOrd="0" destOrd="0" parTransId="{D16B06A8-07D5-493F-860B-B6B19C579684}" sibTransId="{0AB74423-D7C9-4865-B8C6-EB16EEEE6048}"/>
    <dgm:cxn modelId="{82486EE0-D1D0-403F-B8BC-DC8E0CD9B02D}" type="presOf" srcId="{0F7999F4-1277-4829-8587-FABE9B59DBA6}" destId="{C78071ED-FF34-463C-83C5-F512E548D8B7}" srcOrd="0" destOrd="0" presId="urn:microsoft.com/office/officeart/2005/8/layout/chevron2"/>
    <dgm:cxn modelId="{ADE0A7E6-1731-4C75-85A4-101C07F78DC9}" srcId="{B837E51F-934A-4C64-B5B1-213186EAA38B}" destId="{0BE74D4B-F805-4603-8BA8-2B52F64062E7}" srcOrd="1" destOrd="0" parTransId="{BFE639B2-1F02-479C-A138-DC2AB5C37C43}" sibTransId="{F9306E35-0923-420C-A55B-0D3BDDC47F83}"/>
    <dgm:cxn modelId="{8314756C-2611-45E6-A8C1-A1AE15455D54}" type="presParOf" srcId="{2CA2839B-A580-436C-9EB2-804B0E78D7B1}" destId="{F281338C-2EB7-47B7-8BE1-CCF68CE39273}" srcOrd="0" destOrd="0" presId="urn:microsoft.com/office/officeart/2005/8/layout/chevron2"/>
    <dgm:cxn modelId="{E2172F1B-B0B7-416A-9016-97FCF5F3A42F}" type="presParOf" srcId="{F281338C-2EB7-47B7-8BE1-CCF68CE39273}" destId="{CA68C504-005F-4F83-97DA-CFD7FC5A03F4}" srcOrd="0" destOrd="0" presId="urn:microsoft.com/office/officeart/2005/8/layout/chevron2"/>
    <dgm:cxn modelId="{2D9869D4-706C-4EA7-B4F6-FC2480D7E0F0}" type="presParOf" srcId="{F281338C-2EB7-47B7-8BE1-CCF68CE39273}" destId="{1BD47B83-59A6-4436-AE91-35966B1219A4}" srcOrd="1" destOrd="0" presId="urn:microsoft.com/office/officeart/2005/8/layout/chevron2"/>
    <dgm:cxn modelId="{7F621F1B-39FD-44A3-8925-C23BE22D17F8}" type="presParOf" srcId="{2CA2839B-A580-436C-9EB2-804B0E78D7B1}" destId="{B21F51EA-455B-44AB-A9A8-7D8AC62FD238}" srcOrd="1" destOrd="0" presId="urn:microsoft.com/office/officeart/2005/8/layout/chevron2"/>
    <dgm:cxn modelId="{63D558B2-B960-402B-A93E-84B2B79A24AD}" type="presParOf" srcId="{2CA2839B-A580-436C-9EB2-804B0E78D7B1}" destId="{5FB08094-3227-49DB-995A-F8148795202E}" srcOrd="2" destOrd="0" presId="urn:microsoft.com/office/officeart/2005/8/layout/chevron2"/>
    <dgm:cxn modelId="{FB05BB7E-F813-4C54-A13E-F3743C472A22}" type="presParOf" srcId="{5FB08094-3227-49DB-995A-F8148795202E}" destId="{EFAEC293-7DF4-409A-B48D-D312843ECDBC}" srcOrd="0" destOrd="0" presId="urn:microsoft.com/office/officeart/2005/8/layout/chevron2"/>
    <dgm:cxn modelId="{7AC5CA62-1B1A-4A4A-B624-8DDCBF5E53EE}" type="presParOf" srcId="{5FB08094-3227-49DB-995A-F8148795202E}" destId="{C78071ED-FF34-463C-83C5-F512E548D8B7}" srcOrd="1" destOrd="0" presId="urn:microsoft.com/office/officeart/2005/8/layout/chevron2"/>
    <dgm:cxn modelId="{5CF25FB8-9277-4405-BB21-0C2B80D30D36}" type="presParOf" srcId="{2CA2839B-A580-436C-9EB2-804B0E78D7B1}" destId="{37886312-2162-4999-81BD-528D0DA45772}" srcOrd="3" destOrd="0" presId="urn:microsoft.com/office/officeart/2005/8/layout/chevron2"/>
    <dgm:cxn modelId="{9FE93537-C8BD-4CE4-B1A6-FC4C3282045F}" type="presParOf" srcId="{2CA2839B-A580-436C-9EB2-804B0E78D7B1}" destId="{31329051-A1EC-4281-93EE-391F4337153F}" srcOrd="4" destOrd="0" presId="urn:microsoft.com/office/officeart/2005/8/layout/chevron2"/>
    <dgm:cxn modelId="{41A7E0E4-1F32-49ED-B563-6FD15C902EA3}" type="presParOf" srcId="{31329051-A1EC-4281-93EE-391F4337153F}" destId="{2C8178E2-C0B5-42AA-B3F6-A3C250752E07}" srcOrd="0" destOrd="0" presId="urn:microsoft.com/office/officeart/2005/8/layout/chevron2"/>
    <dgm:cxn modelId="{BF0BC868-7991-434C-82B6-594DB7934B2B}" type="presParOf" srcId="{31329051-A1EC-4281-93EE-391F4337153F}" destId="{4A3B6740-0127-4D97-8723-0052AFB90E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8C504-005F-4F83-97DA-CFD7FC5A03F4}">
      <dsp:nvSpPr>
        <dsp:cNvPr id="0" name=""/>
        <dsp:cNvSpPr/>
      </dsp:nvSpPr>
      <dsp:spPr>
        <a:xfrm rot="5400000">
          <a:off x="-228298" y="268904"/>
          <a:ext cx="1521990" cy="1065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MOU</a:t>
          </a:r>
        </a:p>
      </dsp:txBody>
      <dsp:txXfrm rot="-5400000">
        <a:off x="1" y="573303"/>
        <a:ext cx="1065393" cy="456597"/>
      </dsp:txXfrm>
    </dsp:sp>
    <dsp:sp modelId="{1BD47B83-59A6-4436-AE91-35966B1219A4}">
      <dsp:nvSpPr>
        <dsp:cNvPr id="0" name=""/>
        <dsp:cNvSpPr/>
      </dsp:nvSpPr>
      <dsp:spPr>
        <a:xfrm rot="5400000">
          <a:off x="3065828" y="-1959829"/>
          <a:ext cx="989293" cy="499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MOUs are signed with the school district for provision of services to schools in their district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District lead provides school contacts for onboarding purposes</a:t>
          </a:r>
        </a:p>
      </dsp:txBody>
      <dsp:txXfrm rot="-5400000">
        <a:off x="1065393" y="88899"/>
        <a:ext cx="4941871" cy="892707"/>
      </dsp:txXfrm>
    </dsp:sp>
    <dsp:sp modelId="{EFAEC293-7DF4-409A-B48D-D312843ECDBC}">
      <dsp:nvSpPr>
        <dsp:cNvPr id="0" name=""/>
        <dsp:cNvSpPr/>
      </dsp:nvSpPr>
      <dsp:spPr>
        <a:xfrm rot="5400000">
          <a:off x="-228298" y="1632281"/>
          <a:ext cx="1521990" cy="1065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School Onboarding</a:t>
          </a:r>
        </a:p>
      </dsp:txBody>
      <dsp:txXfrm rot="-5400000">
        <a:off x="1" y="1936680"/>
        <a:ext cx="1065393" cy="456597"/>
      </dsp:txXfrm>
    </dsp:sp>
    <dsp:sp modelId="{C78071ED-FF34-463C-83C5-F512E548D8B7}">
      <dsp:nvSpPr>
        <dsp:cNvPr id="0" name=""/>
        <dsp:cNvSpPr/>
      </dsp:nvSpPr>
      <dsp:spPr>
        <a:xfrm rot="5400000">
          <a:off x="3065828" y="-596452"/>
          <a:ext cx="989293" cy="499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Identified school leads are set up within </a:t>
          </a:r>
          <a:r>
            <a:rPr lang="en-US" sz="1200" kern="1200" err="1"/>
            <a:t>Trayt</a:t>
          </a:r>
          <a:r>
            <a:rPr lang="en-US" sz="1200" kern="1200"/>
            <a:t> system for submitting referrals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Technology for telehealth services (when needed) and training provided as part of onboarding</a:t>
          </a:r>
        </a:p>
      </dsp:txBody>
      <dsp:txXfrm rot="-5400000">
        <a:off x="1065393" y="1452276"/>
        <a:ext cx="4941871" cy="892707"/>
      </dsp:txXfrm>
    </dsp:sp>
    <dsp:sp modelId="{2C8178E2-C0B5-42AA-B3F6-A3C250752E07}">
      <dsp:nvSpPr>
        <dsp:cNvPr id="0" name=""/>
        <dsp:cNvSpPr/>
      </dsp:nvSpPr>
      <dsp:spPr>
        <a:xfrm rot="5400000">
          <a:off x="-632767" y="3401402"/>
          <a:ext cx="2330928" cy="10653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Service Provision</a:t>
          </a:r>
        </a:p>
      </dsp:txBody>
      <dsp:txXfrm rot="-5400000">
        <a:off x="0" y="3301332"/>
        <a:ext cx="1065393" cy="1265535"/>
      </dsp:txXfrm>
    </dsp:sp>
    <dsp:sp modelId="{4A3B6740-0127-4D97-8723-0052AFB90EDA}">
      <dsp:nvSpPr>
        <dsp:cNvPr id="0" name=""/>
        <dsp:cNvSpPr/>
      </dsp:nvSpPr>
      <dsp:spPr>
        <a:xfrm rot="5400000">
          <a:off x="2660084" y="1172668"/>
          <a:ext cx="1800781" cy="4990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Students identified as potentially benefitting from TCHATT services can be entered into referral system once parent consent to do so is received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HRI staff will seek consent to treat from families and have family fill out required service paperwork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First session scheduled once student formally enrolled (all paperwork received)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Student will be offered an average of 5 sessions then connected with care in the community if ongoing services required</a:t>
          </a:r>
        </a:p>
      </dsp:txBody>
      <dsp:txXfrm rot="-5400000">
        <a:off x="1065393" y="2855267"/>
        <a:ext cx="4902257" cy="1624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3695E-66B7-485C-8B54-30119B23E1F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5848D-6161-4265-8183-ED854BF02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664F0-A8EA-4895-9424-980BF1A3A4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17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664F0-A8EA-4895-9424-980BF1A3A4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57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US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FCDB-C622-4A89-9B5E-3F33CEAB0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37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Data is undergoing a validation process and is subject to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24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FCDB-C622-4A89-9B5E-3F33CEAB0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68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7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4D60-DA2C-4DA8-9B08-AD5C6DA1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C23DE-B4F1-4A2A-A928-3CEC3A0C20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C83B3-3A60-45CF-9F00-F15E3759F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1CC9B-EE10-4E13-B7D1-F7E769858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1637-D9C1-4C29-AD9A-FE7CCA6BC690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5CD21-DEA4-490D-95E5-E05B1D0F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C0B92-EE40-4F71-9FAE-456385086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4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7E4B-1F83-4909-83C7-D1BB0925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A8D04-F38C-465C-9A12-BC9A012B8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E3C8E-9000-4914-8D33-E0BF5D3EB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7D249-CF49-4AB2-8FAD-DA28CC1E2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8D152-DF83-435C-8AF5-B4052A1F1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55C44-9559-4AE6-BC33-0F6F6167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18EE-C504-4DDD-86AD-4DAA6F454625}" type="datetime1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E7CC3-0CDD-4814-B81F-2524ACF5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A13C27-6E9D-4DE3-BE18-9F432660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2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A08C-C497-44E1-85C8-E3260804E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08BE8-E61C-441E-9C29-5D1E1145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5E3E-B04B-46C6-9963-14316DE450E9}" type="datetime1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B3D70-13F4-4AEC-B624-130475F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301DB-1F10-4810-8C80-83591589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1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3C0C9-07BB-4D44-AECE-7EEC2F47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A80E-1887-4377-BC99-60DCD5DE12F6}" type="datetime1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DECFC-3561-4EA7-831D-5060B01D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DFEB2-38A9-4B51-A333-C56AAB8E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59A6-C9BE-4412-8C88-DDD9ED87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2AB47-ACE4-42B0-A0D7-701563C3E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92044-CDE2-4D54-BBDD-9FF8FE7C0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6ACB1-249F-4B59-BAB0-293F1BE3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4837-9D42-4461-8B3D-0F04BF81E344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6ADEE-EDB1-41F9-AA7B-872447DE1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41052-D25F-4E8B-B866-72E70A2B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3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9CA5-DD50-4E54-8388-7935E40E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296B3-E5C7-46A1-B9D3-14C6C8952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3B572-D6EC-4204-955D-96AD0A614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42632-79C7-4F94-B20A-2917C642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37C9-CF30-4614-A4C1-A3FBB457A912}" type="datetime1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2676B-1A4B-4F33-95D1-59D94F2F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E33D4-08C1-4927-B318-10330810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741A-2962-44D0-A2BF-AD567F05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1B099-EA05-41CD-85EA-884B3F651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08B05-0A67-4BD9-ADD6-026B0422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18ED-CD00-4B8D-B523-9B80F7927ED9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074FF-506C-4133-B46B-66A3D9C52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6754-CA25-4BDA-8C2F-7B60C48F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5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0C19D-2925-409C-AE23-283AE5ECC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CB140-F43B-4F45-A381-AE0F3D0FB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B89FE-04E7-4309-A06A-40822EE3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D326-8208-4BE8-A778-BCC5D7289388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546F6-4816-4A27-A16D-B3822937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BEB14-A77C-4D7D-B7A5-F52335C4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165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69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2904756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4218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1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77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6611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7883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57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3343-382A-4618-ACA6-5B0AB83AD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5E818-02BA-4405-82FE-F4F14307F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51B4-EB51-4263-A314-FB4612EF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7EA6-BBD1-422A-811E-1AF748943EDB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A90C7-A9E8-4BFF-9A93-99463B07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50B0-49DE-4C1D-A79F-F5DE952D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0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826A-E633-445F-93EA-5A6B89BB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FC1A-4A39-4186-9E4A-37DB38C3B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34240-5F97-44FE-8876-0859DAC8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653-4B0A-4FB0-9DAB-A3EB14206F34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86284-3AC1-42BD-891A-B2014D7D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64784-5FD2-44F9-BE5E-B84246A5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C8BF-5821-47EA-A882-29E33BF5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1FA27-1506-41F4-8E2A-76C73D211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6B3E0-D1C9-4095-B1FD-84BFBE79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C5DB-FC3B-4F0B-B740-5F2495864776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30CA7-5667-4C49-AB71-520F3A5E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6BB45-0B92-422C-A9CF-B1299D04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2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6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E7739-3A62-43B5-85DD-706750EC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4D13B-6BF1-4B61-A8F0-1F73D0646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B262C-9E0B-4EDF-95C3-C8ED315F0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8D5C-B0DE-4B67-B965-73D4FFAF5532}" type="datetime1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B0C6A-660C-4E78-883C-BD0950703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6B9D-80FC-4D1C-998F-6C5DF7C39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4926-97F8-4109-9D39-9D8DBDC4D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5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8625">
        <a:defRPr>
          <a:latin typeface="+mn-lt"/>
          <a:ea typeface="+mn-ea"/>
          <a:cs typeface="+mn-cs"/>
        </a:defRPr>
      </a:lvl2pPr>
      <a:lvl3pPr marL="857250">
        <a:defRPr>
          <a:latin typeface="+mn-lt"/>
          <a:ea typeface="+mn-ea"/>
          <a:cs typeface="+mn-cs"/>
        </a:defRPr>
      </a:lvl3pPr>
      <a:lvl4pPr marL="1285875">
        <a:defRPr>
          <a:latin typeface="+mn-lt"/>
          <a:ea typeface="+mn-ea"/>
          <a:cs typeface="+mn-cs"/>
        </a:defRPr>
      </a:lvl4pPr>
      <a:lvl5pPr marL="1714500">
        <a:defRPr>
          <a:latin typeface="+mn-lt"/>
          <a:ea typeface="+mn-ea"/>
          <a:cs typeface="+mn-cs"/>
        </a:defRPr>
      </a:lvl5pPr>
      <a:lvl6pPr marL="2143125">
        <a:defRPr>
          <a:latin typeface="+mn-lt"/>
          <a:ea typeface="+mn-ea"/>
          <a:cs typeface="+mn-cs"/>
        </a:defRPr>
      </a:lvl6pPr>
      <a:lvl7pPr marL="2571750">
        <a:defRPr>
          <a:latin typeface="+mn-lt"/>
          <a:ea typeface="+mn-ea"/>
          <a:cs typeface="+mn-cs"/>
        </a:defRPr>
      </a:lvl7pPr>
      <a:lvl8pPr marL="3000375">
        <a:defRPr>
          <a:latin typeface="+mn-lt"/>
          <a:ea typeface="+mn-ea"/>
          <a:cs typeface="+mn-cs"/>
        </a:defRPr>
      </a:lvl8pPr>
      <a:lvl9pPr marL="34290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8625">
        <a:defRPr>
          <a:latin typeface="+mn-lt"/>
          <a:ea typeface="+mn-ea"/>
          <a:cs typeface="+mn-cs"/>
        </a:defRPr>
      </a:lvl2pPr>
      <a:lvl3pPr marL="857250">
        <a:defRPr>
          <a:latin typeface="+mn-lt"/>
          <a:ea typeface="+mn-ea"/>
          <a:cs typeface="+mn-cs"/>
        </a:defRPr>
      </a:lvl3pPr>
      <a:lvl4pPr marL="1285875">
        <a:defRPr>
          <a:latin typeface="+mn-lt"/>
          <a:ea typeface="+mn-ea"/>
          <a:cs typeface="+mn-cs"/>
        </a:defRPr>
      </a:lvl4pPr>
      <a:lvl5pPr marL="1714500">
        <a:defRPr>
          <a:latin typeface="+mn-lt"/>
          <a:ea typeface="+mn-ea"/>
          <a:cs typeface="+mn-cs"/>
        </a:defRPr>
      </a:lvl5pPr>
      <a:lvl6pPr marL="2143125">
        <a:defRPr>
          <a:latin typeface="+mn-lt"/>
          <a:ea typeface="+mn-ea"/>
          <a:cs typeface="+mn-cs"/>
        </a:defRPr>
      </a:lvl6pPr>
      <a:lvl7pPr marL="2571750">
        <a:defRPr>
          <a:latin typeface="+mn-lt"/>
          <a:ea typeface="+mn-ea"/>
          <a:cs typeface="+mn-cs"/>
        </a:defRPr>
      </a:lvl7pPr>
      <a:lvl8pPr marL="3000375">
        <a:defRPr>
          <a:latin typeface="+mn-lt"/>
          <a:ea typeface="+mn-ea"/>
          <a:cs typeface="+mn-cs"/>
        </a:defRPr>
      </a:lvl8pPr>
      <a:lvl9pPr marL="34290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cmhcc.utsystem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mailto:Lsouthern@utsystem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A959A3-9745-4EE3-BBBA-1F12FA46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636565"/>
            <a:ext cx="3201366" cy="3387497"/>
          </a:xfrm>
        </p:spPr>
        <p:txBody>
          <a:bodyPr anchor="b">
            <a:normAutofit fontScale="90000"/>
          </a:bodyPr>
          <a:lstStyle/>
          <a:p>
            <a:pPr algn="r"/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Texas Child Mental Health Care Consortium Programs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  <a:hlinkClick r:id="rId3"/>
              </a:rPr>
              <a:t>https://tcmhcc.utsystem.edu/</a:t>
            </a:r>
            <a:r>
              <a:rPr lang="en-US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3C116BC-8A7F-4BFD-BDD2-9A8269D2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6F86A6C-D4BF-4D4E-BC01-EC725FE88B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8" t="-1235"/>
          <a:stretch/>
        </p:blipFill>
        <p:spPr>
          <a:xfrm>
            <a:off x="5105363" y="109821"/>
            <a:ext cx="6249700" cy="57915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A1117-1706-4C96-BD43-65F5E5AB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0639983-6668-4105-944C-04CFDA241FE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49B7B7-5F21-44C5-BE51-414F61B77E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147"/>
            <a:ext cx="12192000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0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8381-4BF8-27E2-2506-BB736006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0" y="439968"/>
            <a:ext cx="11656612" cy="5412191"/>
          </a:xfrm>
        </p:spPr>
        <p:txBody>
          <a:bodyPr/>
          <a:lstStyle/>
          <a:p>
            <a:r>
              <a:rPr lang="en-US" dirty="0"/>
              <a:t>           Questions?     		</a:t>
            </a:r>
            <a:r>
              <a:rPr lang="en-US" dirty="0">
                <a:hlinkClick r:id="rId2"/>
              </a:rPr>
              <a:t>Lsouthern@utsystem.edu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  <a:br>
              <a:rPr lang="en-US" dirty="0"/>
            </a:br>
            <a:r>
              <a:rPr lang="en-US" dirty="0"/>
              <a:t>			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8C1D21-C44C-622E-2FDF-87B7B286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E1C46CA4-7F9D-CC30-A485-81EA68FEF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75" y="1423285"/>
            <a:ext cx="5600369" cy="4200277"/>
          </a:xfrm>
          <a:prstGeom prst="rect">
            <a:avLst/>
          </a:prstGeom>
        </p:spPr>
      </p:pic>
      <p:pic>
        <p:nvPicPr>
          <p:cNvPr id="1026" name="Picture 2" descr="230+ National Teacher Appreciation Day Stock Photos, Pictures &amp;  Royalty-Free Images - iStock">
            <a:extLst>
              <a:ext uri="{FF2B5EF4-FFF2-40B4-BE49-F238E27FC236}">
                <a16:creationId xmlns:a16="http://schemas.microsoft.com/office/drawing/2014/main" id="{96CD8849-31C6-E7F7-D004-985A80BE9E22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0" y="1953745"/>
            <a:ext cx="4694489" cy="268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6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A959A3-9745-4EE3-BBBA-1F12FA46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>
                <a:solidFill>
                  <a:schemeClr val="bg1"/>
                </a:solidFill>
              </a:rPr>
              <a:t>TCMHCC’s Programs</a:t>
            </a:r>
          </a:p>
        </p:txBody>
      </p:sp>
      <p:pic>
        <p:nvPicPr>
          <p:cNvPr id="10" name="Content Placeholder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A687834-94BF-4416-B8E4-17FFDDC69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9" y="365125"/>
            <a:ext cx="10590962" cy="5295481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A1117-1706-4C96-BD43-65F5E5AB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39983-6668-4105-944C-04CFDA241FE2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BA4AF-8A11-4CEE-A576-260B413E4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147"/>
            <a:ext cx="12192000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7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0EC2BE-AC57-4364-91CE-CCF8CDA1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9148621" cy="8777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TCHATT Consult: Based on Parental Preferences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7C0BC4-DB5F-49B9-AB7A-2DB6AD494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618" y="1975120"/>
            <a:ext cx="8991600" cy="36861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0D64DD-FE05-4996-958F-6D675CE1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44926-97F8-4109-9D39-9D8DBDC4D348}" type="slidenum"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AA204B-F47A-49F4-ACE5-DADBD07A1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147"/>
            <a:ext cx="12192000" cy="878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777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3592-F679-AE79-2396-A9C78CB7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 dirty="0">
                <a:latin typeface="Halyard Display"/>
                <a:cs typeface="Arial"/>
              </a:rPr>
              <a:t>Texas Child Health Access Through Telemedicine (TCHATT)</a:t>
            </a:r>
            <a:br>
              <a:rPr lang="en-US" dirty="0">
                <a:latin typeface="Halyard Display"/>
                <a:cs typeface="Arial"/>
              </a:rPr>
            </a:br>
            <a:br>
              <a:rPr lang="en-US" dirty="0">
                <a:latin typeface="Halyard Display"/>
                <a:cs typeface="Arial"/>
              </a:rPr>
            </a:br>
            <a:endParaRPr lang="en-US" dirty="0">
              <a:latin typeface="Halyard Text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14783-7C7E-EF62-8732-67FB931E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8C261-92A9-6F69-F02A-0009BF6AD6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26929" y="1303143"/>
            <a:ext cx="4924147" cy="3690112"/>
          </a:xfrm>
        </p:spPr>
        <p:txBody>
          <a:bodyPr lIns="91440" tIns="45720" rIns="91440" bIns="45720" numCol="1" anchor="t"/>
          <a:lstStyle/>
          <a:p>
            <a:pPr marL="914400" indent="-287020">
              <a:lnSpc>
                <a:spcPct val="100000"/>
              </a:lnSpc>
            </a:pPr>
            <a:r>
              <a:rPr lang="en-US" b="1" u="sng" dirty="0">
                <a:latin typeface="Halyard Text Book"/>
                <a:cs typeface="Arial"/>
              </a:rPr>
              <a:t>Enrollment (Through March 2023)</a:t>
            </a:r>
          </a:p>
          <a:p>
            <a:pPr marL="914400" indent="-28702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alyard Text Book"/>
                <a:cs typeface="Arial"/>
              </a:rPr>
              <a:t>598 Active Districts</a:t>
            </a:r>
          </a:p>
          <a:p>
            <a:pPr marL="914400" indent="-28702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alyard Text Book"/>
                <a:cs typeface="Arial"/>
              </a:rPr>
              <a:t>4,759 Active Campuses </a:t>
            </a:r>
          </a:p>
          <a:p>
            <a:pPr marL="914400" indent="-287020">
              <a:lnSpc>
                <a:spcPct val="100000"/>
              </a:lnSpc>
            </a:pPr>
            <a:r>
              <a:rPr lang="en-US" b="1" u="sng" dirty="0">
                <a:latin typeface="Halyard Text Book"/>
                <a:cs typeface="Arial"/>
              </a:rPr>
              <a:t>Students (Through March 2023)</a:t>
            </a:r>
          </a:p>
          <a:p>
            <a:pPr marL="914400" indent="-28702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alyard Text Book"/>
                <a:cs typeface="Arial"/>
              </a:rPr>
              <a:t>3,039,036 (55.07%) of Texas students covered</a:t>
            </a:r>
          </a:p>
          <a:p>
            <a:pPr marL="914400" indent="-28702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alyard Text Book"/>
                <a:cs typeface="Arial"/>
              </a:rPr>
              <a:t># Referred to the program - 39,169 </a:t>
            </a:r>
          </a:p>
          <a:p>
            <a:pPr marL="914400" indent="-28702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alyard Text Book"/>
                <a:cs typeface="Arial"/>
              </a:rPr>
              <a:t># Sessions with students – 83,306</a:t>
            </a:r>
            <a:endParaRPr lang="en-US" sz="1600" b="1" dirty="0">
              <a:highlight>
                <a:srgbClr val="FF0000"/>
              </a:highlight>
              <a:latin typeface="Halyard Text Book"/>
              <a:cs typeface="Arial"/>
            </a:endParaRPr>
          </a:p>
          <a:p>
            <a:pPr marL="914400" indent="-28702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b="1" dirty="0">
              <a:highlight>
                <a:srgbClr val="FF0000"/>
              </a:highlight>
              <a:latin typeface="Halyard Text Book"/>
              <a:cs typeface="Arial"/>
            </a:endParaRPr>
          </a:p>
          <a:p>
            <a:pPr marL="627380">
              <a:lnSpc>
                <a:spcPct val="100000"/>
              </a:lnSpc>
            </a:pPr>
            <a:endParaRPr lang="en-US" sz="1600" b="1" dirty="0">
              <a:highlight>
                <a:srgbClr val="FF0000"/>
              </a:highlight>
              <a:latin typeface="Halyard Text Book"/>
              <a:cs typeface="Arial"/>
            </a:endParaRPr>
          </a:p>
          <a:p>
            <a:pPr marL="627380">
              <a:lnSpc>
                <a:spcPct val="100000"/>
              </a:lnSpc>
            </a:pPr>
            <a:endParaRPr lang="en-US" sz="1600" b="1" dirty="0">
              <a:highlight>
                <a:srgbClr val="FF0000"/>
              </a:highlight>
              <a:latin typeface="Halyard Text Book"/>
              <a:cs typeface="Arial"/>
            </a:endParaRPr>
          </a:p>
          <a:p>
            <a:pPr marL="627380">
              <a:lnSpc>
                <a:spcPct val="100000"/>
              </a:lnSpc>
            </a:pPr>
            <a:r>
              <a:rPr lang="en-US" sz="1100" b="1" dirty="0">
                <a:latin typeface="Halyard Text Book"/>
                <a:cs typeface="Arial"/>
              </a:rPr>
              <a:t>Note: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Halyard Text Book"/>
              </a:rPr>
              <a:t>numbers are subject to change as they undergo the data validation process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Halyard Text Book"/>
              </a:rPr>
              <a:t>.</a:t>
            </a:r>
            <a:endParaRPr lang="en-US" sz="900" b="1" dirty="0">
              <a:latin typeface="Halyard Text Book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6382F6-9258-88C2-5459-745730A42208}"/>
              </a:ext>
            </a:extLst>
          </p:cNvPr>
          <p:cNvGraphicFramePr/>
          <p:nvPr/>
        </p:nvGraphicFramePr>
        <p:xfrm>
          <a:off x="771371" y="1420428"/>
          <a:ext cx="6055558" cy="514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330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0770" y="295132"/>
            <a:ext cx="830461" cy="138323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defTabSz="857250">
              <a:spcBef>
                <a:spcPts val="66"/>
              </a:spcBef>
            </a:pPr>
            <a:r>
              <a:rPr sz="844" spc="-9" dirty="0">
                <a:solidFill>
                  <a:srgbClr val="FFFFFF"/>
                </a:solidFill>
                <a:latin typeface="Segoe UI"/>
                <a:cs typeface="Segoe UI"/>
              </a:rPr>
              <a:t>Power </a:t>
            </a:r>
            <a:r>
              <a:rPr sz="844" dirty="0">
                <a:solidFill>
                  <a:srgbClr val="FFFFFF"/>
                </a:solidFill>
                <a:latin typeface="Segoe UI"/>
                <a:cs typeface="Segoe UI"/>
              </a:rPr>
              <a:t>BI</a:t>
            </a:r>
            <a:r>
              <a:rPr sz="844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844" dirty="0">
                <a:solidFill>
                  <a:srgbClr val="FFFFFF"/>
                </a:solidFill>
                <a:latin typeface="Segoe UI"/>
                <a:cs typeface="Segoe UI"/>
              </a:rPr>
              <a:t>Desktop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214313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9405" y="994201"/>
            <a:ext cx="6662738" cy="1996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1219" b="1" spc="-19" dirty="0">
                <a:solidFill>
                  <a:prstClr val="black"/>
                </a:solidFill>
                <a:latin typeface="Segoe UI"/>
                <a:cs typeface="Segoe UI"/>
              </a:rPr>
              <a:t>TCHATT </a:t>
            </a:r>
            <a:r>
              <a:rPr sz="1219" b="1" spc="-9" dirty="0">
                <a:solidFill>
                  <a:prstClr val="black"/>
                </a:solidFill>
                <a:latin typeface="Segoe UI"/>
                <a:cs typeface="Segoe UI"/>
              </a:rPr>
              <a:t>Status </a:t>
            </a:r>
            <a:r>
              <a:rPr sz="1219" b="1" dirty="0">
                <a:solidFill>
                  <a:prstClr val="black"/>
                </a:solidFill>
                <a:latin typeface="Segoe UI"/>
                <a:cs typeface="Segoe UI"/>
              </a:rPr>
              <a:t>for Campuses </a:t>
            </a:r>
            <a:r>
              <a:rPr sz="1219" b="1" spc="-5" dirty="0">
                <a:solidFill>
                  <a:prstClr val="black"/>
                </a:solidFill>
                <a:latin typeface="Segoe UI"/>
                <a:cs typeface="Segoe UI"/>
              </a:rPr>
              <a:t>Grouped </a:t>
            </a:r>
            <a:r>
              <a:rPr sz="1219" b="1" dirty="0">
                <a:solidFill>
                  <a:prstClr val="black"/>
                </a:solidFill>
                <a:latin typeface="Segoe UI"/>
                <a:cs typeface="Segoe UI"/>
              </a:rPr>
              <a:t>by Assigned Health </a:t>
            </a:r>
            <a:r>
              <a:rPr sz="1219" b="1" spc="-9" dirty="0">
                <a:solidFill>
                  <a:prstClr val="black"/>
                </a:solidFill>
                <a:latin typeface="Segoe UI"/>
                <a:cs typeface="Segoe UI"/>
              </a:rPr>
              <a:t>Related </a:t>
            </a:r>
            <a:r>
              <a:rPr sz="1219" b="1" dirty="0">
                <a:solidFill>
                  <a:prstClr val="black"/>
                </a:solidFill>
                <a:latin typeface="Segoe UI"/>
                <a:cs typeface="Segoe UI"/>
              </a:rPr>
              <a:t>Institution as </a:t>
            </a:r>
            <a:r>
              <a:rPr sz="1219" b="1" spc="-9" dirty="0">
                <a:solidFill>
                  <a:prstClr val="black"/>
                </a:solidFill>
                <a:latin typeface="Segoe UI"/>
                <a:cs typeface="Segoe UI"/>
              </a:rPr>
              <a:t>of</a:t>
            </a:r>
            <a:r>
              <a:rPr sz="1219" b="1" spc="-38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219" b="1" dirty="0">
                <a:solidFill>
                  <a:prstClr val="black"/>
                </a:solidFill>
                <a:latin typeface="Segoe UI"/>
                <a:cs typeface="Segoe UI"/>
              </a:rPr>
              <a:t>3/31/23</a:t>
            </a:r>
            <a:endParaRPr sz="1219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94519" y="1312623"/>
            <a:ext cx="0" cy="153591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292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4519" y="1767100"/>
            <a:ext cx="0" cy="81558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4519" y="2149817"/>
            <a:ext cx="0" cy="81558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4519" y="2532534"/>
            <a:ext cx="0" cy="81558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94519" y="2915251"/>
            <a:ext cx="0" cy="81558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94519" y="3297969"/>
            <a:ext cx="0" cy="8155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94519" y="3680686"/>
            <a:ext cx="0" cy="8155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94519" y="4063404"/>
            <a:ext cx="0" cy="8155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94519" y="4446120"/>
            <a:ext cx="0" cy="8155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94519" y="4828838"/>
            <a:ext cx="0" cy="8155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94519" y="5211555"/>
            <a:ext cx="0" cy="8155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48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94519" y="5594273"/>
            <a:ext cx="0" cy="8155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94519" y="5976989"/>
            <a:ext cx="0" cy="158353"/>
          </a:xfrm>
          <a:custGeom>
            <a:avLst/>
            <a:gdLst/>
            <a:ahLst/>
            <a:cxnLst/>
            <a:rect l="l" t="t" r="r" b="b"/>
            <a:pathLst>
              <a:path h="168909">
                <a:moveTo>
                  <a:pt x="0" y="0"/>
                </a:moveTo>
                <a:lnTo>
                  <a:pt x="0" y="168395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6941" y="6149694"/>
            <a:ext cx="75605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23994" y="1312623"/>
            <a:ext cx="0" cy="153591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292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23994" y="1767100"/>
            <a:ext cx="0" cy="81558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23994" y="2149817"/>
            <a:ext cx="0" cy="81558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23994" y="2532534"/>
            <a:ext cx="0" cy="81558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23994" y="2915251"/>
            <a:ext cx="0" cy="81558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23994" y="3297969"/>
            <a:ext cx="0" cy="8155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23994" y="3680686"/>
            <a:ext cx="0" cy="8155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23994" y="4063404"/>
            <a:ext cx="0" cy="8155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23994" y="4828838"/>
            <a:ext cx="0" cy="81558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23994" y="5211555"/>
            <a:ext cx="0" cy="923330"/>
          </a:xfrm>
          <a:custGeom>
            <a:avLst/>
            <a:gdLst/>
            <a:ahLst/>
            <a:cxnLst/>
            <a:rect l="l" t="t" r="r" b="b"/>
            <a:pathLst>
              <a:path h="984884">
                <a:moveTo>
                  <a:pt x="0" y="0"/>
                </a:moveTo>
                <a:lnTo>
                  <a:pt x="0" y="984858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35070" y="6149694"/>
            <a:ext cx="17799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500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53469" y="1312623"/>
            <a:ext cx="0" cy="153591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292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853469" y="1767100"/>
            <a:ext cx="0" cy="81558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53469" y="2149817"/>
            <a:ext cx="0" cy="81558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74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53469" y="2532533"/>
            <a:ext cx="0" cy="1146572"/>
          </a:xfrm>
          <a:custGeom>
            <a:avLst/>
            <a:gdLst/>
            <a:ahLst/>
            <a:cxnLst/>
            <a:rect l="l" t="t" r="r" b="b"/>
            <a:pathLst>
              <a:path h="1223010">
                <a:moveTo>
                  <a:pt x="0" y="0"/>
                </a:moveTo>
                <a:lnTo>
                  <a:pt x="0" y="122293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853469" y="5822156"/>
            <a:ext cx="0" cy="313134"/>
          </a:xfrm>
          <a:custGeom>
            <a:avLst/>
            <a:gdLst/>
            <a:ahLst/>
            <a:cxnLst/>
            <a:rect l="l" t="t" r="r" b="b"/>
            <a:pathLst>
              <a:path h="334009">
                <a:moveTo>
                  <a:pt x="0" y="0"/>
                </a:moveTo>
                <a:lnTo>
                  <a:pt x="0" y="33355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28686" y="6149694"/>
            <a:ext cx="250031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1,000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082944" y="1312623"/>
            <a:ext cx="0" cy="153591"/>
          </a:xfrm>
          <a:custGeom>
            <a:avLst/>
            <a:gdLst/>
            <a:ahLst/>
            <a:cxnLst/>
            <a:rect l="l" t="t" r="r" b="b"/>
            <a:pathLst>
              <a:path h="163830">
                <a:moveTo>
                  <a:pt x="0" y="0"/>
                </a:moveTo>
                <a:lnTo>
                  <a:pt x="0" y="163292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82944" y="1767099"/>
            <a:ext cx="0" cy="1912144"/>
          </a:xfrm>
          <a:custGeom>
            <a:avLst/>
            <a:gdLst/>
            <a:ahLst/>
            <a:cxnLst/>
            <a:rect l="l" t="t" r="r" b="b"/>
            <a:pathLst>
              <a:path h="2039620">
                <a:moveTo>
                  <a:pt x="0" y="0"/>
                </a:moveTo>
                <a:lnTo>
                  <a:pt x="0" y="2039393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082944" y="5822156"/>
            <a:ext cx="0" cy="313134"/>
          </a:xfrm>
          <a:custGeom>
            <a:avLst/>
            <a:gdLst/>
            <a:ahLst/>
            <a:cxnLst/>
            <a:rect l="l" t="t" r="r" b="b"/>
            <a:pathLst>
              <a:path h="334009">
                <a:moveTo>
                  <a:pt x="0" y="0"/>
                </a:moveTo>
                <a:lnTo>
                  <a:pt x="0" y="33355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58161" y="6149694"/>
            <a:ext cx="250031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1,500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4820" y="1542293"/>
            <a:ext cx="276820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U</a:t>
            </a: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</a:t>
            </a: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SW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37803" y="1925010"/>
            <a:ext cx="383977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UTHSCH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93434" y="2307728"/>
            <a:ext cx="428625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UTHSCSA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3570" y="2690445"/>
            <a:ext cx="367903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spc="14" dirty="0">
                <a:solidFill>
                  <a:srgbClr val="777777"/>
                </a:solidFill>
                <a:latin typeface="Segoe UI"/>
                <a:cs typeface="Segoe UI"/>
              </a:rPr>
              <a:t>T</a:t>
            </a: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TUHSC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04217" y="3073162"/>
            <a:ext cx="317302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UT</a:t>
            </a: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R</a:t>
            </a: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G</a:t>
            </a: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V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34175" y="3455879"/>
            <a:ext cx="38754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UNTHSC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55523" y="4986748"/>
            <a:ext cx="366117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UTHSCT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42448" y="5369466"/>
            <a:ext cx="279202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UTMB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26043" y="5752183"/>
            <a:ext cx="495895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TTUHSC</a:t>
            </a:r>
            <a:r>
              <a:rPr sz="750" spc="-61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EP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90055" y="1465711"/>
            <a:ext cx="1605558" cy="301823"/>
          </a:xfrm>
          <a:custGeom>
            <a:avLst/>
            <a:gdLst/>
            <a:ahLst/>
            <a:cxnLst/>
            <a:rect l="l" t="t" r="r" b="b"/>
            <a:pathLst>
              <a:path w="1712595" h="321944">
                <a:moveTo>
                  <a:pt x="0" y="0"/>
                </a:moveTo>
                <a:lnTo>
                  <a:pt x="1712236" y="0"/>
                </a:lnTo>
                <a:lnTo>
                  <a:pt x="1712236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90055" y="1848427"/>
            <a:ext cx="2684859" cy="301823"/>
          </a:xfrm>
          <a:custGeom>
            <a:avLst/>
            <a:gdLst/>
            <a:ahLst/>
            <a:cxnLst/>
            <a:rect l="l" t="t" r="r" b="b"/>
            <a:pathLst>
              <a:path w="2863850" h="321944">
                <a:moveTo>
                  <a:pt x="0" y="0"/>
                </a:moveTo>
                <a:lnTo>
                  <a:pt x="2863240" y="0"/>
                </a:lnTo>
                <a:lnTo>
                  <a:pt x="2863240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90055" y="2231145"/>
            <a:ext cx="2653308" cy="301823"/>
          </a:xfrm>
          <a:custGeom>
            <a:avLst/>
            <a:gdLst/>
            <a:ahLst/>
            <a:cxnLst/>
            <a:rect l="l" t="t" r="r" b="b"/>
            <a:pathLst>
              <a:path w="2830195" h="321944">
                <a:moveTo>
                  <a:pt x="0" y="0"/>
                </a:moveTo>
                <a:lnTo>
                  <a:pt x="2829947" y="0"/>
                </a:lnTo>
                <a:lnTo>
                  <a:pt x="2829947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390055" y="2613862"/>
            <a:ext cx="3340298" cy="301823"/>
          </a:xfrm>
          <a:custGeom>
            <a:avLst/>
            <a:gdLst/>
            <a:ahLst/>
            <a:cxnLst/>
            <a:rect l="l" t="t" r="r" b="b"/>
            <a:pathLst>
              <a:path w="3562985" h="321944">
                <a:moveTo>
                  <a:pt x="0" y="0"/>
                </a:moveTo>
                <a:lnTo>
                  <a:pt x="3562403" y="0"/>
                </a:lnTo>
                <a:lnTo>
                  <a:pt x="3562403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390055" y="2996580"/>
            <a:ext cx="1819275" cy="301823"/>
          </a:xfrm>
          <a:custGeom>
            <a:avLst/>
            <a:gdLst/>
            <a:ahLst/>
            <a:cxnLst/>
            <a:rect l="l" t="t" r="r" b="b"/>
            <a:pathLst>
              <a:path w="1940560" h="321945">
                <a:moveTo>
                  <a:pt x="0" y="0"/>
                </a:moveTo>
                <a:lnTo>
                  <a:pt x="1940535" y="0"/>
                </a:lnTo>
                <a:lnTo>
                  <a:pt x="1940535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390055" y="3379296"/>
            <a:ext cx="1935361" cy="301823"/>
          </a:xfrm>
          <a:custGeom>
            <a:avLst/>
            <a:gdLst/>
            <a:ahLst/>
            <a:cxnLst/>
            <a:rect l="l" t="t" r="r" b="b"/>
            <a:pathLst>
              <a:path w="2064385" h="321945">
                <a:moveTo>
                  <a:pt x="0" y="0"/>
                </a:moveTo>
                <a:lnTo>
                  <a:pt x="2064196" y="0"/>
                </a:lnTo>
                <a:lnTo>
                  <a:pt x="2064196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390054" y="3762014"/>
            <a:ext cx="1614488" cy="301823"/>
          </a:xfrm>
          <a:custGeom>
            <a:avLst/>
            <a:gdLst/>
            <a:ahLst/>
            <a:cxnLst/>
            <a:rect l="l" t="t" r="r" b="b"/>
            <a:pathLst>
              <a:path w="1722120" h="321945">
                <a:moveTo>
                  <a:pt x="0" y="0"/>
                </a:moveTo>
                <a:lnTo>
                  <a:pt x="1721749" y="0"/>
                </a:lnTo>
                <a:lnTo>
                  <a:pt x="1721749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390055" y="4527449"/>
            <a:ext cx="1168598" cy="301823"/>
          </a:xfrm>
          <a:custGeom>
            <a:avLst/>
            <a:gdLst/>
            <a:ahLst/>
            <a:cxnLst/>
            <a:rect l="l" t="t" r="r" b="b"/>
            <a:pathLst>
              <a:path w="1246505" h="321945">
                <a:moveTo>
                  <a:pt x="0" y="0"/>
                </a:moveTo>
                <a:lnTo>
                  <a:pt x="1246127" y="0"/>
                </a:lnTo>
                <a:lnTo>
                  <a:pt x="1246127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390055" y="4910165"/>
            <a:ext cx="686991" cy="301823"/>
          </a:xfrm>
          <a:custGeom>
            <a:avLst/>
            <a:gdLst/>
            <a:ahLst/>
            <a:cxnLst/>
            <a:rect l="l" t="t" r="r" b="b"/>
            <a:pathLst>
              <a:path w="732789" h="321945">
                <a:moveTo>
                  <a:pt x="0" y="0"/>
                </a:moveTo>
                <a:lnTo>
                  <a:pt x="732456" y="0"/>
                </a:lnTo>
                <a:lnTo>
                  <a:pt x="732456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390055" y="5292883"/>
            <a:ext cx="1315641" cy="301823"/>
          </a:xfrm>
          <a:custGeom>
            <a:avLst/>
            <a:gdLst/>
            <a:ahLst/>
            <a:cxnLst/>
            <a:rect l="l" t="t" r="r" b="b"/>
            <a:pathLst>
              <a:path w="1403350" h="321945">
                <a:moveTo>
                  <a:pt x="0" y="0"/>
                </a:moveTo>
                <a:lnTo>
                  <a:pt x="1403083" y="0"/>
                </a:lnTo>
                <a:lnTo>
                  <a:pt x="1403083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390055" y="5675600"/>
            <a:ext cx="664964" cy="301823"/>
          </a:xfrm>
          <a:custGeom>
            <a:avLst/>
            <a:gdLst/>
            <a:ahLst/>
            <a:cxnLst/>
            <a:rect l="l" t="t" r="r" b="b"/>
            <a:pathLst>
              <a:path w="709294" h="321945">
                <a:moveTo>
                  <a:pt x="0" y="0"/>
                </a:moveTo>
                <a:lnTo>
                  <a:pt x="708675" y="0"/>
                </a:lnTo>
                <a:lnTo>
                  <a:pt x="708675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995276" y="1465711"/>
            <a:ext cx="820936" cy="301823"/>
          </a:xfrm>
          <a:custGeom>
            <a:avLst/>
            <a:gdLst/>
            <a:ahLst/>
            <a:cxnLst/>
            <a:rect l="l" t="t" r="r" b="b"/>
            <a:pathLst>
              <a:path w="875664" h="321944">
                <a:moveTo>
                  <a:pt x="0" y="0"/>
                </a:moveTo>
                <a:lnTo>
                  <a:pt x="875143" y="0"/>
                </a:lnTo>
                <a:lnTo>
                  <a:pt x="875143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37454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074342" y="1848427"/>
            <a:ext cx="250031" cy="301823"/>
          </a:xfrm>
          <a:custGeom>
            <a:avLst/>
            <a:gdLst/>
            <a:ahLst/>
            <a:cxnLst/>
            <a:rect l="l" t="t" r="r" b="b"/>
            <a:pathLst>
              <a:path w="266700" h="321944">
                <a:moveTo>
                  <a:pt x="0" y="0"/>
                </a:moveTo>
                <a:lnTo>
                  <a:pt x="266347" y="0"/>
                </a:lnTo>
                <a:lnTo>
                  <a:pt x="266347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37454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729808" y="2613862"/>
            <a:ext cx="17859" cy="301823"/>
          </a:xfrm>
          <a:custGeom>
            <a:avLst/>
            <a:gdLst/>
            <a:ahLst/>
            <a:cxnLst/>
            <a:rect l="l" t="t" r="r" b="b"/>
            <a:pathLst>
              <a:path w="19050" h="321944">
                <a:moveTo>
                  <a:pt x="0" y="321482"/>
                </a:moveTo>
                <a:lnTo>
                  <a:pt x="19024" y="321482"/>
                </a:lnTo>
                <a:lnTo>
                  <a:pt x="19024" y="0"/>
                </a:lnTo>
                <a:lnTo>
                  <a:pt x="0" y="0"/>
                </a:lnTo>
                <a:lnTo>
                  <a:pt x="0" y="321482"/>
                </a:lnTo>
                <a:close/>
              </a:path>
            </a:pathLst>
          </a:custGeom>
          <a:solidFill>
            <a:srgbClr val="37454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240518" y="2996580"/>
            <a:ext cx="0" cy="301823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482"/>
                </a:lnTo>
              </a:path>
            </a:pathLst>
          </a:custGeom>
          <a:ln w="66586">
            <a:solidFill>
              <a:srgbClr val="37454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325239" y="3379296"/>
            <a:ext cx="26789" cy="301823"/>
          </a:xfrm>
          <a:custGeom>
            <a:avLst/>
            <a:gdLst/>
            <a:ahLst/>
            <a:cxnLst/>
            <a:rect l="l" t="t" r="r" b="b"/>
            <a:pathLst>
              <a:path w="28575" h="321945">
                <a:moveTo>
                  <a:pt x="0" y="321482"/>
                </a:moveTo>
                <a:lnTo>
                  <a:pt x="28537" y="321482"/>
                </a:lnTo>
                <a:lnTo>
                  <a:pt x="28537" y="0"/>
                </a:lnTo>
                <a:lnTo>
                  <a:pt x="0" y="0"/>
                </a:lnTo>
                <a:lnTo>
                  <a:pt x="0" y="321482"/>
                </a:lnTo>
                <a:close/>
              </a:path>
            </a:pathLst>
          </a:custGeom>
          <a:solidFill>
            <a:srgbClr val="37454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033177" y="3762014"/>
            <a:ext cx="0" cy="301823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482"/>
                </a:lnTo>
              </a:path>
            </a:pathLst>
          </a:custGeom>
          <a:ln w="61830">
            <a:solidFill>
              <a:srgbClr val="37454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60529" y="4527449"/>
            <a:ext cx="0" cy="301823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482"/>
                </a:lnTo>
              </a:path>
            </a:pathLst>
          </a:custGeom>
          <a:ln w="4756">
            <a:solidFill>
              <a:srgbClr val="37454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076733" y="4910165"/>
            <a:ext cx="125016" cy="301823"/>
          </a:xfrm>
          <a:custGeom>
            <a:avLst/>
            <a:gdLst/>
            <a:ahLst/>
            <a:cxnLst/>
            <a:rect l="l" t="t" r="r" b="b"/>
            <a:pathLst>
              <a:path w="133350" h="321945">
                <a:moveTo>
                  <a:pt x="0" y="0"/>
                </a:moveTo>
                <a:lnTo>
                  <a:pt x="133173" y="0"/>
                </a:lnTo>
                <a:lnTo>
                  <a:pt x="133173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37454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705445" y="5292883"/>
            <a:ext cx="89297" cy="301823"/>
          </a:xfrm>
          <a:custGeom>
            <a:avLst/>
            <a:gdLst/>
            <a:ahLst/>
            <a:cxnLst/>
            <a:rect l="l" t="t" r="r" b="b"/>
            <a:pathLst>
              <a:path w="95250" h="321945">
                <a:moveTo>
                  <a:pt x="0" y="0"/>
                </a:moveTo>
                <a:lnTo>
                  <a:pt x="95124" y="0"/>
                </a:lnTo>
                <a:lnTo>
                  <a:pt x="95124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37454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054437" y="5675600"/>
            <a:ext cx="232172" cy="301823"/>
          </a:xfrm>
          <a:custGeom>
            <a:avLst/>
            <a:gdLst/>
            <a:ahLst/>
            <a:cxnLst/>
            <a:rect l="l" t="t" r="r" b="b"/>
            <a:pathLst>
              <a:path w="247650" h="321945">
                <a:moveTo>
                  <a:pt x="0" y="0"/>
                </a:moveTo>
                <a:lnTo>
                  <a:pt x="247323" y="0"/>
                </a:lnTo>
                <a:lnTo>
                  <a:pt x="247323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37454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815724" y="1465711"/>
            <a:ext cx="107156" cy="301823"/>
          </a:xfrm>
          <a:custGeom>
            <a:avLst/>
            <a:gdLst/>
            <a:ahLst/>
            <a:cxnLst/>
            <a:rect l="l" t="t" r="r" b="b"/>
            <a:pathLst>
              <a:path w="114300" h="321944">
                <a:moveTo>
                  <a:pt x="0" y="0"/>
                </a:moveTo>
                <a:lnTo>
                  <a:pt x="114149" y="0"/>
                </a:lnTo>
                <a:lnTo>
                  <a:pt x="114149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D615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62759" y="4527449"/>
            <a:ext cx="13691" cy="301823"/>
          </a:xfrm>
          <a:custGeom>
            <a:avLst/>
            <a:gdLst/>
            <a:ahLst/>
            <a:cxnLst/>
            <a:rect l="l" t="t" r="r" b="b"/>
            <a:pathLst>
              <a:path w="14605" h="321945">
                <a:moveTo>
                  <a:pt x="0" y="321482"/>
                </a:moveTo>
                <a:lnTo>
                  <a:pt x="14268" y="321482"/>
                </a:lnTo>
                <a:lnTo>
                  <a:pt x="14268" y="0"/>
                </a:lnTo>
                <a:lnTo>
                  <a:pt x="0" y="0"/>
                </a:lnTo>
                <a:lnTo>
                  <a:pt x="0" y="321482"/>
                </a:lnTo>
                <a:close/>
              </a:path>
            </a:pathLst>
          </a:custGeom>
          <a:solidFill>
            <a:srgbClr val="FD615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210501" y="4910165"/>
            <a:ext cx="0" cy="301823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482"/>
                </a:lnTo>
              </a:path>
            </a:pathLst>
          </a:custGeom>
          <a:ln w="19024">
            <a:solidFill>
              <a:srgbClr val="FD615D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922739" y="1465711"/>
            <a:ext cx="2706886" cy="301823"/>
          </a:xfrm>
          <a:custGeom>
            <a:avLst/>
            <a:gdLst/>
            <a:ahLst/>
            <a:cxnLst/>
            <a:rect l="l" t="t" r="r" b="b"/>
            <a:pathLst>
              <a:path w="2887345" h="321944">
                <a:moveTo>
                  <a:pt x="0" y="0"/>
                </a:moveTo>
                <a:lnTo>
                  <a:pt x="2887021" y="0"/>
                </a:lnTo>
                <a:lnTo>
                  <a:pt x="2887021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324044" y="1848427"/>
            <a:ext cx="445889" cy="301823"/>
          </a:xfrm>
          <a:custGeom>
            <a:avLst/>
            <a:gdLst/>
            <a:ahLst/>
            <a:cxnLst/>
            <a:rect l="l" t="t" r="r" b="b"/>
            <a:pathLst>
              <a:path w="475614" h="321944">
                <a:moveTo>
                  <a:pt x="0" y="0"/>
                </a:moveTo>
                <a:lnTo>
                  <a:pt x="475621" y="0"/>
                </a:lnTo>
                <a:lnTo>
                  <a:pt x="475621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043130" y="2231145"/>
            <a:ext cx="566738" cy="301823"/>
          </a:xfrm>
          <a:custGeom>
            <a:avLst/>
            <a:gdLst/>
            <a:ahLst/>
            <a:cxnLst/>
            <a:rect l="l" t="t" r="r" b="b"/>
            <a:pathLst>
              <a:path w="604520" h="321944">
                <a:moveTo>
                  <a:pt x="0" y="0"/>
                </a:moveTo>
                <a:lnTo>
                  <a:pt x="604039" y="0"/>
                </a:lnTo>
                <a:lnTo>
                  <a:pt x="604039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747645" y="2613862"/>
            <a:ext cx="13691" cy="301823"/>
          </a:xfrm>
          <a:custGeom>
            <a:avLst/>
            <a:gdLst/>
            <a:ahLst/>
            <a:cxnLst/>
            <a:rect l="l" t="t" r="r" b="b"/>
            <a:pathLst>
              <a:path w="14604" h="321944">
                <a:moveTo>
                  <a:pt x="0" y="321482"/>
                </a:moveTo>
                <a:lnTo>
                  <a:pt x="14268" y="321482"/>
                </a:lnTo>
                <a:lnTo>
                  <a:pt x="14268" y="0"/>
                </a:lnTo>
                <a:lnTo>
                  <a:pt x="0" y="0"/>
                </a:lnTo>
                <a:lnTo>
                  <a:pt x="0" y="321482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271732" y="2996580"/>
            <a:ext cx="294680" cy="301823"/>
          </a:xfrm>
          <a:custGeom>
            <a:avLst/>
            <a:gdLst/>
            <a:ahLst/>
            <a:cxnLst/>
            <a:rect l="l" t="t" r="r" b="b"/>
            <a:pathLst>
              <a:path w="314325" h="321945">
                <a:moveTo>
                  <a:pt x="0" y="0"/>
                </a:moveTo>
                <a:lnTo>
                  <a:pt x="313910" y="0"/>
                </a:lnTo>
                <a:lnTo>
                  <a:pt x="313910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351992" y="3379296"/>
            <a:ext cx="13691" cy="301823"/>
          </a:xfrm>
          <a:custGeom>
            <a:avLst/>
            <a:gdLst/>
            <a:ahLst/>
            <a:cxnLst/>
            <a:rect l="l" t="t" r="r" b="b"/>
            <a:pathLst>
              <a:path w="14604" h="321945">
                <a:moveTo>
                  <a:pt x="0" y="321482"/>
                </a:moveTo>
                <a:lnTo>
                  <a:pt x="14268" y="321482"/>
                </a:lnTo>
                <a:lnTo>
                  <a:pt x="14268" y="0"/>
                </a:lnTo>
                <a:lnTo>
                  <a:pt x="0" y="0"/>
                </a:lnTo>
                <a:lnTo>
                  <a:pt x="0" y="321482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062161" y="3762014"/>
            <a:ext cx="445889" cy="301823"/>
          </a:xfrm>
          <a:custGeom>
            <a:avLst/>
            <a:gdLst/>
            <a:ahLst/>
            <a:cxnLst/>
            <a:rect l="l" t="t" r="r" b="b"/>
            <a:pathLst>
              <a:path w="475614" h="321945">
                <a:moveTo>
                  <a:pt x="0" y="0"/>
                </a:moveTo>
                <a:lnTo>
                  <a:pt x="475621" y="0"/>
                </a:lnTo>
                <a:lnTo>
                  <a:pt x="475621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258355" y="4144731"/>
            <a:ext cx="31552" cy="301823"/>
          </a:xfrm>
          <a:custGeom>
            <a:avLst/>
            <a:gdLst/>
            <a:ahLst/>
            <a:cxnLst/>
            <a:rect l="l" t="t" r="r" b="b"/>
            <a:pathLst>
              <a:path w="33654" h="321945">
                <a:moveTo>
                  <a:pt x="0" y="321482"/>
                </a:moveTo>
                <a:lnTo>
                  <a:pt x="33293" y="321482"/>
                </a:lnTo>
                <a:lnTo>
                  <a:pt x="33293" y="0"/>
                </a:lnTo>
                <a:lnTo>
                  <a:pt x="0" y="0"/>
                </a:lnTo>
                <a:lnTo>
                  <a:pt x="0" y="321482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576135" y="4527449"/>
            <a:ext cx="22622" cy="301823"/>
          </a:xfrm>
          <a:custGeom>
            <a:avLst/>
            <a:gdLst/>
            <a:ahLst/>
            <a:cxnLst/>
            <a:rect l="l" t="t" r="r" b="b"/>
            <a:pathLst>
              <a:path w="24130" h="321945">
                <a:moveTo>
                  <a:pt x="0" y="321482"/>
                </a:moveTo>
                <a:lnTo>
                  <a:pt x="23781" y="321482"/>
                </a:lnTo>
                <a:lnTo>
                  <a:pt x="23781" y="0"/>
                </a:lnTo>
                <a:lnTo>
                  <a:pt x="0" y="0"/>
                </a:lnTo>
                <a:lnTo>
                  <a:pt x="0" y="321482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219419" y="4910165"/>
            <a:ext cx="330398" cy="301823"/>
          </a:xfrm>
          <a:custGeom>
            <a:avLst/>
            <a:gdLst/>
            <a:ahLst/>
            <a:cxnLst/>
            <a:rect l="l" t="t" r="r" b="b"/>
            <a:pathLst>
              <a:path w="352425" h="321945">
                <a:moveTo>
                  <a:pt x="0" y="0"/>
                </a:moveTo>
                <a:lnTo>
                  <a:pt x="351959" y="0"/>
                </a:lnTo>
                <a:lnTo>
                  <a:pt x="351959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794624" y="5292883"/>
            <a:ext cx="178594" cy="301823"/>
          </a:xfrm>
          <a:custGeom>
            <a:avLst/>
            <a:gdLst/>
            <a:ahLst/>
            <a:cxnLst/>
            <a:rect l="l" t="t" r="r" b="b"/>
            <a:pathLst>
              <a:path w="190500" h="321945">
                <a:moveTo>
                  <a:pt x="0" y="0"/>
                </a:moveTo>
                <a:lnTo>
                  <a:pt x="190248" y="0"/>
                </a:lnTo>
                <a:lnTo>
                  <a:pt x="190248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629322" y="1465711"/>
            <a:ext cx="366117" cy="301823"/>
          </a:xfrm>
          <a:custGeom>
            <a:avLst/>
            <a:gdLst/>
            <a:ahLst/>
            <a:cxnLst/>
            <a:rect l="l" t="t" r="r" b="b"/>
            <a:pathLst>
              <a:path w="390525" h="321944">
                <a:moveTo>
                  <a:pt x="0" y="0"/>
                </a:moveTo>
                <a:lnTo>
                  <a:pt x="390009" y="0"/>
                </a:lnTo>
                <a:lnTo>
                  <a:pt x="390009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769940" y="1848427"/>
            <a:ext cx="102989" cy="301823"/>
          </a:xfrm>
          <a:custGeom>
            <a:avLst/>
            <a:gdLst/>
            <a:ahLst/>
            <a:cxnLst/>
            <a:rect l="l" t="t" r="r" b="b"/>
            <a:pathLst>
              <a:path w="109854" h="321944">
                <a:moveTo>
                  <a:pt x="0" y="0"/>
                </a:moveTo>
                <a:lnTo>
                  <a:pt x="109393" y="0"/>
                </a:lnTo>
                <a:lnTo>
                  <a:pt x="109393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609416" y="2231145"/>
            <a:ext cx="753666" cy="301823"/>
          </a:xfrm>
          <a:custGeom>
            <a:avLst/>
            <a:gdLst/>
            <a:ahLst/>
            <a:cxnLst/>
            <a:rect l="l" t="t" r="r" b="b"/>
            <a:pathLst>
              <a:path w="803910" h="321944">
                <a:moveTo>
                  <a:pt x="0" y="0"/>
                </a:moveTo>
                <a:lnTo>
                  <a:pt x="803800" y="0"/>
                </a:lnTo>
                <a:lnTo>
                  <a:pt x="803800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566023" y="2996580"/>
            <a:ext cx="838795" cy="301823"/>
          </a:xfrm>
          <a:custGeom>
            <a:avLst/>
            <a:gdLst/>
            <a:ahLst/>
            <a:cxnLst/>
            <a:rect l="l" t="t" r="r" b="b"/>
            <a:pathLst>
              <a:path w="894714" h="321945">
                <a:moveTo>
                  <a:pt x="0" y="0"/>
                </a:moveTo>
                <a:lnTo>
                  <a:pt x="894168" y="0"/>
                </a:lnTo>
                <a:lnTo>
                  <a:pt x="894168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365370" y="3379296"/>
            <a:ext cx="343495" cy="301823"/>
          </a:xfrm>
          <a:custGeom>
            <a:avLst/>
            <a:gdLst/>
            <a:ahLst/>
            <a:cxnLst/>
            <a:rect l="l" t="t" r="r" b="b"/>
            <a:pathLst>
              <a:path w="366395" h="321945">
                <a:moveTo>
                  <a:pt x="0" y="0"/>
                </a:moveTo>
                <a:lnTo>
                  <a:pt x="366228" y="0"/>
                </a:lnTo>
                <a:lnTo>
                  <a:pt x="366228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508056" y="3762014"/>
            <a:ext cx="325636" cy="301823"/>
          </a:xfrm>
          <a:custGeom>
            <a:avLst/>
            <a:gdLst/>
            <a:ahLst/>
            <a:cxnLst/>
            <a:rect l="l" t="t" r="r" b="b"/>
            <a:pathLst>
              <a:path w="347345" h="321945">
                <a:moveTo>
                  <a:pt x="0" y="0"/>
                </a:moveTo>
                <a:lnTo>
                  <a:pt x="347203" y="0"/>
                </a:lnTo>
                <a:lnTo>
                  <a:pt x="347203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289567" y="4144731"/>
            <a:ext cx="147638" cy="301823"/>
          </a:xfrm>
          <a:custGeom>
            <a:avLst/>
            <a:gdLst/>
            <a:ahLst/>
            <a:cxnLst/>
            <a:rect l="l" t="t" r="r" b="b"/>
            <a:pathLst>
              <a:path w="157479" h="321945">
                <a:moveTo>
                  <a:pt x="0" y="0"/>
                </a:moveTo>
                <a:lnTo>
                  <a:pt x="156955" y="0"/>
                </a:lnTo>
                <a:lnTo>
                  <a:pt x="156955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98429" y="4527449"/>
            <a:ext cx="214313" cy="301823"/>
          </a:xfrm>
          <a:custGeom>
            <a:avLst/>
            <a:gdLst/>
            <a:ahLst/>
            <a:cxnLst/>
            <a:rect l="l" t="t" r="r" b="b"/>
            <a:pathLst>
              <a:path w="228600" h="321945">
                <a:moveTo>
                  <a:pt x="0" y="0"/>
                </a:moveTo>
                <a:lnTo>
                  <a:pt x="228298" y="0"/>
                </a:lnTo>
                <a:lnTo>
                  <a:pt x="228298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49382" y="4910165"/>
            <a:ext cx="205383" cy="301823"/>
          </a:xfrm>
          <a:custGeom>
            <a:avLst/>
            <a:gdLst/>
            <a:ahLst/>
            <a:cxnLst/>
            <a:rect l="l" t="t" r="r" b="b"/>
            <a:pathLst>
              <a:path w="219075" h="321945">
                <a:moveTo>
                  <a:pt x="0" y="0"/>
                </a:moveTo>
                <a:lnTo>
                  <a:pt x="218785" y="0"/>
                </a:lnTo>
                <a:lnTo>
                  <a:pt x="218785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972982" y="5292883"/>
            <a:ext cx="250031" cy="301823"/>
          </a:xfrm>
          <a:custGeom>
            <a:avLst/>
            <a:gdLst/>
            <a:ahLst/>
            <a:cxnLst/>
            <a:rect l="l" t="t" r="r" b="b"/>
            <a:pathLst>
              <a:path w="266700" h="321945">
                <a:moveTo>
                  <a:pt x="0" y="0"/>
                </a:moveTo>
                <a:lnTo>
                  <a:pt x="266347" y="0"/>
                </a:lnTo>
                <a:lnTo>
                  <a:pt x="266347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306368" y="5675600"/>
            <a:ext cx="0" cy="301823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482"/>
                </a:lnTo>
              </a:path>
            </a:pathLst>
          </a:custGeom>
          <a:ln w="42805">
            <a:solidFill>
              <a:srgbClr val="F1C70E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994955" y="1465711"/>
            <a:ext cx="1364456" cy="301823"/>
          </a:xfrm>
          <a:custGeom>
            <a:avLst/>
            <a:gdLst/>
            <a:ahLst/>
            <a:cxnLst/>
            <a:rect l="l" t="t" r="r" b="b"/>
            <a:pathLst>
              <a:path w="1455420" h="321944">
                <a:moveTo>
                  <a:pt x="0" y="0"/>
                </a:moveTo>
                <a:lnTo>
                  <a:pt x="1455401" y="0"/>
                </a:lnTo>
                <a:lnTo>
                  <a:pt x="1455401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872494" y="1848427"/>
            <a:ext cx="1208484" cy="301823"/>
          </a:xfrm>
          <a:custGeom>
            <a:avLst/>
            <a:gdLst/>
            <a:ahLst/>
            <a:cxnLst/>
            <a:rect l="l" t="t" r="r" b="b"/>
            <a:pathLst>
              <a:path w="1289050" h="321944">
                <a:moveTo>
                  <a:pt x="0" y="0"/>
                </a:moveTo>
                <a:lnTo>
                  <a:pt x="1288933" y="0"/>
                </a:lnTo>
                <a:lnTo>
                  <a:pt x="1288933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362979" y="2231145"/>
            <a:ext cx="620316" cy="301823"/>
          </a:xfrm>
          <a:custGeom>
            <a:avLst/>
            <a:gdLst/>
            <a:ahLst/>
            <a:cxnLst/>
            <a:rect l="l" t="t" r="r" b="b"/>
            <a:pathLst>
              <a:path w="661670" h="321944">
                <a:moveTo>
                  <a:pt x="0" y="0"/>
                </a:moveTo>
                <a:lnTo>
                  <a:pt x="661113" y="0"/>
                </a:lnTo>
                <a:lnTo>
                  <a:pt x="661113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833560" y="3762014"/>
            <a:ext cx="517327" cy="301823"/>
          </a:xfrm>
          <a:custGeom>
            <a:avLst/>
            <a:gdLst/>
            <a:ahLst/>
            <a:cxnLst/>
            <a:rect l="l" t="t" r="r" b="b"/>
            <a:pathLst>
              <a:path w="551814" h="321945">
                <a:moveTo>
                  <a:pt x="0" y="0"/>
                </a:moveTo>
                <a:lnTo>
                  <a:pt x="551720" y="0"/>
                </a:lnTo>
                <a:lnTo>
                  <a:pt x="551720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436714" y="4144731"/>
            <a:ext cx="892373" cy="301823"/>
          </a:xfrm>
          <a:custGeom>
            <a:avLst/>
            <a:gdLst/>
            <a:ahLst/>
            <a:cxnLst/>
            <a:rect l="l" t="t" r="r" b="b"/>
            <a:pathLst>
              <a:path w="951864" h="321945">
                <a:moveTo>
                  <a:pt x="0" y="0"/>
                </a:moveTo>
                <a:lnTo>
                  <a:pt x="951242" y="0"/>
                </a:lnTo>
                <a:lnTo>
                  <a:pt x="951242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812460" y="4527449"/>
            <a:ext cx="1168598" cy="301823"/>
          </a:xfrm>
          <a:custGeom>
            <a:avLst/>
            <a:gdLst/>
            <a:ahLst/>
            <a:cxnLst/>
            <a:rect l="l" t="t" r="r" b="b"/>
            <a:pathLst>
              <a:path w="1246504" h="321945">
                <a:moveTo>
                  <a:pt x="0" y="0"/>
                </a:moveTo>
                <a:lnTo>
                  <a:pt x="1246127" y="0"/>
                </a:lnTo>
                <a:lnTo>
                  <a:pt x="1246127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754493" y="4910165"/>
            <a:ext cx="936427" cy="301823"/>
          </a:xfrm>
          <a:custGeom>
            <a:avLst/>
            <a:gdLst/>
            <a:ahLst/>
            <a:cxnLst/>
            <a:rect l="l" t="t" r="r" b="b"/>
            <a:pathLst>
              <a:path w="998854" h="321945">
                <a:moveTo>
                  <a:pt x="0" y="0"/>
                </a:moveTo>
                <a:lnTo>
                  <a:pt x="998804" y="0"/>
                </a:lnTo>
                <a:lnTo>
                  <a:pt x="998804" y="321482"/>
                </a:lnTo>
                <a:lnTo>
                  <a:pt x="0" y="321482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256125" y="5292883"/>
            <a:ext cx="0" cy="301823"/>
          </a:xfrm>
          <a:custGeom>
            <a:avLst/>
            <a:gdLst/>
            <a:ahLst/>
            <a:cxnLst/>
            <a:rect l="l" t="t" r="r" b="b"/>
            <a:pathLst>
              <a:path h="321945">
                <a:moveTo>
                  <a:pt x="0" y="0"/>
                </a:moveTo>
                <a:lnTo>
                  <a:pt x="0" y="321482"/>
                </a:lnTo>
              </a:path>
            </a:pathLst>
          </a:custGeom>
          <a:ln w="71343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631962" y="3783446"/>
          <a:ext cx="3983233" cy="95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15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6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0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774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64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39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9956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800" dirty="0">
                          <a:solidFill>
                            <a:srgbClr val="777777"/>
                          </a:solidFill>
                          <a:latin typeface="Segoe UI"/>
                          <a:cs typeface="Segoe UI"/>
                        </a:rPr>
                        <a:t>UT Aus Dell</a:t>
                      </a:r>
                      <a:r>
                        <a:rPr sz="800" spc="-114" dirty="0">
                          <a:solidFill>
                            <a:srgbClr val="777777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800" dirty="0">
                          <a:solidFill>
                            <a:srgbClr val="777777"/>
                          </a:solidFill>
                          <a:latin typeface="Segoe UI"/>
                          <a:cs typeface="Segoe UI"/>
                        </a:rPr>
                        <a:t>MS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T="666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8AA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9531" marB="0">
                    <a:solidFill>
                      <a:srgbClr val="00B8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8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8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E95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9531" marB="0">
                    <a:solidFill>
                      <a:srgbClr val="FE95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C7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9531" marB="0">
                    <a:solidFill>
                      <a:srgbClr val="F1C7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9531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800" dirty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664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9531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89">
                <a:tc>
                  <a:txBody>
                    <a:bodyPr/>
                    <a:lstStyle/>
                    <a:p>
                      <a:pPr marR="82550"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00" dirty="0">
                          <a:solidFill>
                            <a:srgbClr val="777777"/>
                          </a:solidFill>
                          <a:latin typeface="Segoe UI"/>
                          <a:cs typeface="Segoe UI"/>
                        </a:rPr>
                        <a:t>BCM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T="8810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8AA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963" marB="0">
                    <a:solidFill>
                      <a:srgbClr val="00B8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8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8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45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D615D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96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963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800" dirty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659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96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E9E9E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9E9E9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821">
                <a:tc>
                  <a:txBody>
                    <a:bodyPr/>
                    <a:lstStyle/>
                    <a:p>
                      <a:pPr marR="82550" algn="r">
                        <a:lnSpc>
                          <a:spcPts val="935"/>
                        </a:lnSpc>
                        <a:spcBef>
                          <a:spcPts val="740"/>
                        </a:spcBef>
                      </a:pPr>
                      <a:r>
                        <a:rPr sz="800" spc="-55" dirty="0">
                          <a:solidFill>
                            <a:srgbClr val="777777"/>
                          </a:solidFill>
                          <a:latin typeface="Segoe UI"/>
                          <a:cs typeface="Segoe UI"/>
                        </a:rPr>
                        <a:t>T</a:t>
                      </a:r>
                      <a:r>
                        <a:rPr sz="800" dirty="0">
                          <a:solidFill>
                            <a:srgbClr val="777777"/>
                          </a:solidFill>
                          <a:latin typeface="Segoe UI"/>
                          <a:cs typeface="Segoe UI"/>
                        </a:rPr>
                        <a:t>AMUHSC</a:t>
                      </a:r>
                      <a:endParaRPr sz="800">
                        <a:latin typeface="Segoe UI"/>
                        <a:cs typeface="Segoe UI"/>
                      </a:endParaRPr>
                    </a:p>
                  </a:txBody>
                  <a:tcPr marL="0" marR="0" marT="88106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000"/>
                        </a:lnSpc>
                        <a:spcBef>
                          <a:spcPts val="68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963" marB="0">
                    <a:solidFill>
                      <a:srgbClr val="00B8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B8AA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000"/>
                        </a:lnSpc>
                        <a:spcBef>
                          <a:spcPts val="68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963" marB="0">
                    <a:solidFill>
                      <a:srgbClr val="F1C7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000"/>
                        </a:lnSpc>
                        <a:spcBef>
                          <a:spcPts val="680"/>
                        </a:spcBef>
                      </a:pPr>
                      <a:r>
                        <a:rPr sz="8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963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r">
                        <a:lnSpc>
                          <a:spcPts val="1000"/>
                        </a:lnSpc>
                        <a:spcBef>
                          <a:spcPts val="680"/>
                        </a:spcBef>
                      </a:pPr>
                      <a:r>
                        <a:rPr sz="800" dirty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581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96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4" name="object 104"/>
          <p:cNvSpPr txBox="1"/>
          <p:nvPr/>
        </p:nvSpPr>
        <p:spPr>
          <a:xfrm>
            <a:off x="2102346" y="1534888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360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641878" y="1917604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602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620830" y="2300322"/>
            <a:ext cx="191691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33" dirty="0">
                <a:solidFill>
                  <a:srgbClr val="FFFFFF"/>
                </a:solidFill>
                <a:latin typeface="Arial"/>
                <a:cs typeface="Arial"/>
              </a:rPr>
              <a:t>595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969611" y="2683039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749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209360" y="3065756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408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267327" y="3448473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434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640283" y="4979342"/>
            <a:ext cx="18633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47" dirty="0">
                <a:solidFill>
                  <a:srgbClr val="FFFFFF"/>
                </a:solidFill>
                <a:latin typeface="Arial"/>
                <a:cs typeface="Arial"/>
              </a:rPr>
              <a:t>154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954639" y="5362059"/>
            <a:ext cx="18633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47" dirty="0">
                <a:solidFill>
                  <a:srgbClr val="FFFFFF"/>
                </a:solidFill>
                <a:latin typeface="Arial"/>
                <a:cs typeface="Arial"/>
              </a:rPr>
              <a:t>295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631926" y="5744777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149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315179" y="1534888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184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132314" y="1917604"/>
            <a:ext cx="13394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38" dirty="0">
                <a:solidFill>
                  <a:srgbClr val="FFFFFF"/>
                </a:solidFill>
                <a:latin typeface="Arial"/>
                <a:cs typeface="Arial"/>
              </a:rPr>
              <a:t>56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103492" y="5744777"/>
            <a:ext cx="13394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38" dirty="0">
                <a:solidFill>
                  <a:srgbClr val="FFFFFF"/>
                </a:solidFill>
                <a:latin typeface="Arial"/>
                <a:cs typeface="Arial"/>
              </a:rPr>
              <a:t>52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185709" y="1534888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607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456671" y="1917604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235953" y="2300322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127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354648" y="3065756"/>
            <a:ext cx="128588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747909" y="1534888"/>
            <a:ext cx="128588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82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895877" y="2300322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169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894843" y="3065756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188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472810" y="3448473"/>
            <a:ext cx="128588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77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320172" y="4979342"/>
            <a:ext cx="396477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  <a:tabLst>
                <a:tab pos="279202" algn="l"/>
              </a:tabLst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74	46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819575" y="5362059"/>
            <a:ext cx="345281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sz="844" spc="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44" spc="-38" dirty="0">
                <a:solidFill>
                  <a:srgbClr val="FFFFFF"/>
                </a:solidFill>
                <a:latin typeface="Arial"/>
                <a:cs typeface="Arial"/>
              </a:rPr>
              <a:t>56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586854" y="1534888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306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386362" y="1917604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271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582556" y="2300322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139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761021" y="2613862"/>
            <a:ext cx="820936" cy="211661"/>
          </a:xfrm>
          <a:prstGeom prst="rect">
            <a:avLst/>
          </a:prstGeom>
          <a:solidFill>
            <a:srgbClr val="B3B3B3"/>
          </a:solidFill>
        </p:spPr>
        <p:txBody>
          <a:bodyPr vert="horz" wrap="square" lIns="0" tIns="80963" rIns="0" bIns="0" rtlCol="0">
            <a:spAutoFit/>
          </a:bodyPr>
          <a:lstStyle/>
          <a:p>
            <a:pPr algn="ctr" defTabSz="857250">
              <a:spcBef>
                <a:spcPts val="638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184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404305" y="2996579"/>
            <a:ext cx="758428" cy="211661"/>
          </a:xfrm>
          <a:prstGeom prst="rect">
            <a:avLst/>
          </a:prstGeom>
          <a:solidFill>
            <a:srgbClr val="B3B3B3"/>
          </a:solidFill>
        </p:spPr>
        <p:txBody>
          <a:bodyPr vert="horz" wrap="square" lIns="0" tIns="80963" rIns="0" bIns="0" rtlCol="0">
            <a:spAutoFit/>
          </a:bodyPr>
          <a:lstStyle/>
          <a:p>
            <a:pPr algn="ctr" defTabSz="857250">
              <a:spcBef>
                <a:spcPts val="638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170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708709" y="3379296"/>
            <a:ext cx="1092994" cy="211661"/>
          </a:xfrm>
          <a:prstGeom prst="rect">
            <a:avLst/>
          </a:prstGeom>
          <a:solidFill>
            <a:srgbClr val="B3B3B3"/>
          </a:solidFill>
        </p:spPr>
        <p:txBody>
          <a:bodyPr vert="horz" wrap="square" lIns="0" tIns="80963" rIns="0" bIns="0" rtlCol="0">
            <a:spAutoFit/>
          </a:bodyPr>
          <a:lstStyle/>
          <a:p>
            <a:pPr algn="ctr" defTabSz="857250">
              <a:spcBef>
                <a:spcPts val="638"/>
              </a:spcBef>
            </a:pPr>
            <a:r>
              <a:rPr sz="844" spc="-47" dirty="0">
                <a:solidFill>
                  <a:srgbClr val="FFFFFF"/>
                </a:solidFill>
                <a:latin typeface="Arial"/>
                <a:cs typeface="Arial"/>
              </a:rPr>
              <a:t>245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3132363" y="4979342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210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326434" y="5675600"/>
            <a:ext cx="642342" cy="211661"/>
          </a:xfrm>
          <a:prstGeom prst="rect">
            <a:avLst/>
          </a:prstGeom>
          <a:solidFill>
            <a:srgbClr val="B3B3B3"/>
          </a:solidFill>
        </p:spPr>
        <p:txBody>
          <a:bodyPr vert="horz" wrap="square" lIns="0" tIns="80963" rIns="0" bIns="0" rtlCol="0">
            <a:spAutoFit/>
          </a:bodyPr>
          <a:lstStyle/>
          <a:p>
            <a:pPr algn="ctr" defTabSz="857250">
              <a:spcBef>
                <a:spcPts val="638"/>
              </a:spcBef>
            </a:pPr>
            <a:r>
              <a:rPr sz="844" spc="-61" dirty="0">
                <a:solidFill>
                  <a:srgbClr val="FFFFFF"/>
                </a:solidFill>
                <a:latin typeface="Arial"/>
                <a:cs typeface="Arial"/>
              </a:rPr>
              <a:t>144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414393" y="1534888"/>
            <a:ext cx="23872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47" dirty="0">
                <a:solidFill>
                  <a:srgbClr val="777777"/>
                </a:solidFill>
                <a:latin typeface="Arial"/>
                <a:cs typeface="Arial"/>
              </a:rPr>
              <a:t>1563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140472" y="1917604"/>
            <a:ext cx="23872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47" dirty="0">
                <a:solidFill>
                  <a:srgbClr val="777777"/>
                </a:solidFill>
                <a:latin typeface="Arial"/>
                <a:cs typeface="Arial"/>
              </a:rPr>
              <a:t>1052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042304" y="2300322"/>
            <a:ext cx="23336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777777"/>
                </a:solidFill>
                <a:latin typeface="Arial"/>
                <a:cs typeface="Arial"/>
              </a:rPr>
              <a:t>1030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641069" y="2683039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777777"/>
                </a:solidFill>
                <a:latin typeface="Arial"/>
                <a:cs typeface="Arial"/>
              </a:rPr>
              <a:t>940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221928" y="3065756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777777"/>
                </a:solidFill>
                <a:latin typeface="Arial"/>
                <a:cs typeface="Arial"/>
              </a:rPr>
              <a:t>846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4860683" y="3448473"/>
            <a:ext cx="18633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47" dirty="0">
                <a:solidFill>
                  <a:srgbClr val="777777"/>
                </a:solidFill>
                <a:latin typeface="Arial"/>
                <a:cs typeface="Arial"/>
              </a:rPr>
              <a:t>765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750404" y="4979342"/>
            <a:ext cx="18633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47" dirty="0">
                <a:solidFill>
                  <a:srgbClr val="777777"/>
                </a:solidFill>
                <a:latin typeface="Arial"/>
                <a:cs typeface="Arial"/>
              </a:rPr>
              <a:t>516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3349168" y="5362059"/>
            <a:ext cx="18097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1" dirty="0">
                <a:solidFill>
                  <a:srgbClr val="777777"/>
                </a:solidFill>
                <a:latin typeface="Arial"/>
                <a:cs typeface="Arial"/>
              </a:rPr>
              <a:t>426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028054" y="5744777"/>
            <a:ext cx="18633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47" dirty="0">
                <a:solidFill>
                  <a:srgbClr val="777777"/>
                </a:solidFill>
                <a:latin typeface="Arial"/>
                <a:cs typeface="Arial"/>
              </a:rPr>
              <a:t>354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745925" y="6393715"/>
            <a:ext cx="350044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b="1" dirty="0">
                <a:solidFill>
                  <a:srgbClr val="666666"/>
                </a:solidFill>
                <a:latin typeface="Segoe UI Semibold"/>
                <a:cs typeface="Segoe UI Semibold"/>
              </a:rPr>
              <a:t>S</a:t>
            </a:r>
            <a:r>
              <a:rPr sz="750" b="1" spc="-56" dirty="0">
                <a:solidFill>
                  <a:srgbClr val="666666"/>
                </a:solidFill>
                <a:latin typeface="Segoe UI Semibold"/>
                <a:cs typeface="Segoe UI Semibold"/>
              </a:rPr>
              <a:t>TA</a:t>
            </a:r>
            <a:r>
              <a:rPr sz="750" b="1" dirty="0">
                <a:solidFill>
                  <a:srgbClr val="666666"/>
                </a:solidFill>
                <a:latin typeface="Segoe UI Semibold"/>
                <a:cs typeface="Segoe UI Semibold"/>
              </a:rPr>
              <a:t>TUS</a:t>
            </a:r>
            <a:endParaRPr sz="750">
              <a:solidFill>
                <a:prstClr val="black"/>
              </a:solidFill>
              <a:latin typeface="Segoe UI Semibold"/>
              <a:cs typeface="Segoe UI Semibold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3153939" y="6420276"/>
            <a:ext cx="88792" cy="9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3246545" y="6393715"/>
            <a:ext cx="325041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spc="-19" dirty="0">
                <a:solidFill>
                  <a:srgbClr val="666666"/>
                </a:solidFill>
                <a:latin typeface="Segoe UI"/>
                <a:cs typeface="Segoe UI"/>
              </a:rPr>
              <a:t>A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CTIVE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600853" y="6420276"/>
            <a:ext cx="96864" cy="9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695682" y="6393715"/>
            <a:ext cx="454223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DECLINED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180853" y="6420276"/>
            <a:ext cx="88792" cy="90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274018" y="6393715"/>
            <a:ext cx="421481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IN</a:t>
            </a:r>
            <a:r>
              <a:rPr sz="750" spc="-19" dirty="0">
                <a:solidFill>
                  <a:srgbClr val="666666"/>
                </a:solidFill>
                <a:latin typeface="Segoe UI"/>
                <a:cs typeface="Segoe UI"/>
              </a:rPr>
              <a:t>A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CTIVE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725564" y="6420276"/>
            <a:ext cx="88792" cy="90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819705" y="6393715"/>
            <a:ext cx="638175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ONB</a:t>
            </a:r>
            <a:r>
              <a:rPr sz="750" spc="-19" dirty="0">
                <a:solidFill>
                  <a:srgbClr val="666666"/>
                </a:solidFill>
                <a:latin typeface="Segoe UI"/>
                <a:cs typeface="Segoe UI"/>
              </a:rPr>
              <a:t>O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ARDING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493517" y="6420276"/>
            <a:ext cx="88792" cy="90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581799" y="6393715"/>
            <a:ext cx="42564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PENDING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038229" y="6420276"/>
            <a:ext cx="88792" cy="90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131253" y="6393715"/>
            <a:ext cx="44350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P</a:t>
            </a:r>
            <a:r>
              <a:rPr sz="750" spc="19" dirty="0">
                <a:solidFill>
                  <a:srgbClr val="666666"/>
                </a:solidFill>
                <a:latin typeface="Segoe UI"/>
                <a:cs typeface="Segoe UI"/>
              </a:rPr>
              <a:t>L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ANNED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333500" y="240500"/>
            <a:ext cx="3910608" cy="49587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4763" defTabSz="857250">
              <a:lnSpc>
                <a:spcPct val="109400"/>
              </a:lnSpc>
              <a:spcBef>
                <a:spcPts val="94"/>
              </a:spcBef>
            </a:pPr>
            <a:r>
              <a:rPr sz="1500" b="1" spc="-28" dirty="0">
                <a:solidFill>
                  <a:prstClr val="black"/>
                </a:solidFill>
                <a:latin typeface="Segoe UI"/>
                <a:cs typeface="Segoe UI"/>
              </a:rPr>
              <a:t>Texas </a:t>
            </a:r>
            <a:r>
              <a:rPr sz="1500" b="1" dirty="0">
                <a:solidFill>
                  <a:prstClr val="black"/>
                </a:solidFill>
                <a:latin typeface="Segoe UI"/>
                <a:cs typeface="Segoe UI"/>
              </a:rPr>
              <a:t>Child Mental Health </a:t>
            </a:r>
            <a:r>
              <a:rPr sz="1500" b="1" spc="-5" dirty="0">
                <a:solidFill>
                  <a:prstClr val="black"/>
                </a:solidFill>
                <a:latin typeface="Segoe UI"/>
                <a:cs typeface="Segoe UI"/>
              </a:rPr>
              <a:t>Care</a:t>
            </a:r>
            <a:r>
              <a:rPr sz="1500" b="1" spc="-33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500" b="1" dirty="0">
                <a:solidFill>
                  <a:prstClr val="black"/>
                </a:solidFill>
                <a:latin typeface="Segoe UI"/>
                <a:cs typeface="Segoe UI"/>
              </a:rPr>
              <a:t>Consortium  </a:t>
            </a:r>
            <a:r>
              <a:rPr sz="1500" b="1" spc="-23" dirty="0">
                <a:solidFill>
                  <a:prstClr val="black"/>
                </a:solidFill>
                <a:latin typeface="Segoe UI"/>
                <a:cs typeface="Segoe UI"/>
              </a:rPr>
              <a:t>TCHATT </a:t>
            </a:r>
            <a:r>
              <a:rPr sz="1500" b="1" spc="-9" dirty="0">
                <a:solidFill>
                  <a:prstClr val="black"/>
                </a:solidFill>
                <a:latin typeface="Segoe UI"/>
                <a:cs typeface="Segoe UI"/>
              </a:rPr>
              <a:t>Rollout</a:t>
            </a:r>
            <a:r>
              <a:rPr sz="1500" b="1" spc="9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500" b="1" spc="-9" dirty="0">
                <a:solidFill>
                  <a:prstClr val="black"/>
                </a:solidFill>
                <a:latin typeface="Segoe UI"/>
                <a:cs typeface="Segoe UI"/>
              </a:rPr>
              <a:t>Status</a:t>
            </a:r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443508" y="258962"/>
            <a:ext cx="732234" cy="705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9138883" y="255984"/>
            <a:ext cx="2514005" cy="163474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984" b="1" spc="-19" dirty="0">
                <a:solidFill>
                  <a:srgbClr val="333333"/>
                </a:solidFill>
                <a:latin typeface="Segoe UI"/>
                <a:cs typeface="Segoe UI"/>
              </a:rPr>
              <a:t>TCHATT </a:t>
            </a:r>
            <a:r>
              <a:rPr sz="984" b="1" spc="-5" dirty="0">
                <a:solidFill>
                  <a:srgbClr val="333333"/>
                </a:solidFill>
                <a:latin typeface="Segoe UI"/>
                <a:cs typeface="Segoe UI"/>
              </a:rPr>
              <a:t>Status </a:t>
            </a:r>
            <a:r>
              <a:rPr sz="984" b="1" dirty="0">
                <a:solidFill>
                  <a:srgbClr val="333333"/>
                </a:solidFill>
                <a:latin typeface="Segoe UI"/>
                <a:cs typeface="Segoe UI"/>
              </a:rPr>
              <a:t>Highlights - Campus</a:t>
            </a:r>
            <a:r>
              <a:rPr sz="984" b="1" spc="-42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984" b="1" dirty="0">
                <a:solidFill>
                  <a:srgbClr val="333333"/>
                </a:solidFill>
                <a:latin typeface="Segoe UI"/>
                <a:cs typeface="Segoe UI"/>
              </a:rPr>
              <a:t>Count</a:t>
            </a:r>
            <a:endParaRPr sz="98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9073516" y="448627"/>
            <a:ext cx="1531739" cy="997744"/>
          </a:xfrm>
          <a:custGeom>
            <a:avLst/>
            <a:gdLst/>
            <a:ahLst/>
            <a:cxnLst/>
            <a:rect l="l" t="t" r="r" b="b"/>
            <a:pathLst>
              <a:path w="1633854" h="1064260">
                <a:moveTo>
                  <a:pt x="1633728" y="1063752"/>
                </a:moveTo>
                <a:lnTo>
                  <a:pt x="0" y="1063752"/>
                </a:lnTo>
                <a:lnTo>
                  <a:pt x="0" y="0"/>
                </a:lnTo>
                <a:lnTo>
                  <a:pt x="1633728" y="0"/>
                </a:lnTo>
                <a:lnTo>
                  <a:pt x="1633728" y="92963"/>
                </a:lnTo>
                <a:lnTo>
                  <a:pt x="138684" y="92963"/>
                </a:lnTo>
                <a:lnTo>
                  <a:pt x="129181" y="93835"/>
                </a:lnTo>
                <a:lnTo>
                  <a:pt x="94545" y="122306"/>
                </a:lnTo>
                <a:lnTo>
                  <a:pt x="91059" y="140588"/>
                </a:lnTo>
                <a:lnTo>
                  <a:pt x="91059" y="788288"/>
                </a:lnTo>
                <a:lnTo>
                  <a:pt x="112343" y="828067"/>
                </a:lnTo>
                <a:lnTo>
                  <a:pt x="138684" y="835913"/>
                </a:lnTo>
                <a:lnTo>
                  <a:pt x="1633728" y="835913"/>
                </a:lnTo>
                <a:lnTo>
                  <a:pt x="1633728" y="1063752"/>
                </a:lnTo>
                <a:close/>
              </a:path>
              <a:path w="1633854" h="1064260">
                <a:moveTo>
                  <a:pt x="1633728" y="835913"/>
                </a:moveTo>
                <a:lnTo>
                  <a:pt x="1357883" y="835913"/>
                </a:lnTo>
                <a:lnTo>
                  <a:pt x="1367386" y="835042"/>
                </a:lnTo>
                <a:lnTo>
                  <a:pt x="1376166" y="832426"/>
                </a:lnTo>
                <a:lnTo>
                  <a:pt x="1404637" y="797791"/>
                </a:lnTo>
                <a:lnTo>
                  <a:pt x="1405508" y="788288"/>
                </a:lnTo>
                <a:lnTo>
                  <a:pt x="1405508" y="140588"/>
                </a:lnTo>
                <a:lnTo>
                  <a:pt x="1384224" y="100810"/>
                </a:lnTo>
                <a:lnTo>
                  <a:pt x="1357883" y="92963"/>
                </a:lnTo>
                <a:lnTo>
                  <a:pt x="1633728" y="92963"/>
                </a:lnTo>
                <a:lnTo>
                  <a:pt x="1633728" y="835913"/>
                </a:lnTo>
                <a:close/>
              </a:path>
            </a:pathLst>
          </a:custGeom>
          <a:solidFill>
            <a:srgbClr val="333333">
              <a:alpha val="3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9163348" y="540246"/>
            <a:ext cx="1223367" cy="687586"/>
          </a:xfrm>
          <a:custGeom>
            <a:avLst/>
            <a:gdLst/>
            <a:ahLst/>
            <a:cxnLst/>
            <a:rect l="l" t="t" r="r" b="b"/>
            <a:pathLst>
              <a:path w="1304925" h="733425">
                <a:moveTo>
                  <a:pt x="0" y="690562"/>
                </a:moveTo>
                <a:lnTo>
                  <a:pt x="0" y="42862"/>
                </a:lnTo>
                <a:lnTo>
                  <a:pt x="0" y="37178"/>
                </a:lnTo>
                <a:lnTo>
                  <a:pt x="1087" y="31710"/>
                </a:lnTo>
                <a:lnTo>
                  <a:pt x="3262" y="26459"/>
                </a:lnTo>
                <a:lnTo>
                  <a:pt x="5437" y="21208"/>
                </a:lnTo>
                <a:lnTo>
                  <a:pt x="8534" y="16573"/>
                </a:lnTo>
                <a:lnTo>
                  <a:pt x="12554" y="12554"/>
                </a:lnTo>
                <a:lnTo>
                  <a:pt x="16573" y="8534"/>
                </a:lnTo>
                <a:lnTo>
                  <a:pt x="21208" y="5437"/>
                </a:lnTo>
                <a:lnTo>
                  <a:pt x="26459" y="3262"/>
                </a:lnTo>
                <a:lnTo>
                  <a:pt x="31710" y="1087"/>
                </a:lnTo>
                <a:lnTo>
                  <a:pt x="37178" y="0"/>
                </a:lnTo>
                <a:lnTo>
                  <a:pt x="42862" y="0"/>
                </a:lnTo>
                <a:lnTo>
                  <a:pt x="1262062" y="0"/>
                </a:lnTo>
                <a:lnTo>
                  <a:pt x="1267746" y="0"/>
                </a:lnTo>
                <a:lnTo>
                  <a:pt x="1273213" y="1087"/>
                </a:lnTo>
                <a:lnTo>
                  <a:pt x="1278465" y="3262"/>
                </a:lnTo>
                <a:lnTo>
                  <a:pt x="1283716" y="5437"/>
                </a:lnTo>
                <a:lnTo>
                  <a:pt x="1288351" y="8534"/>
                </a:lnTo>
                <a:lnTo>
                  <a:pt x="1292370" y="12554"/>
                </a:lnTo>
                <a:lnTo>
                  <a:pt x="1296389" y="16573"/>
                </a:lnTo>
                <a:lnTo>
                  <a:pt x="1299486" y="21208"/>
                </a:lnTo>
                <a:lnTo>
                  <a:pt x="1301661" y="26459"/>
                </a:lnTo>
                <a:lnTo>
                  <a:pt x="1303837" y="31710"/>
                </a:lnTo>
                <a:lnTo>
                  <a:pt x="1304924" y="37178"/>
                </a:lnTo>
                <a:lnTo>
                  <a:pt x="1304925" y="42862"/>
                </a:lnTo>
                <a:lnTo>
                  <a:pt x="1304925" y="690562"/>
                </a:lnTo>
                <a:lnTo>
                  <a:pt x="1304924" y="696246"/>
                </a:lnTo>
                <a:lnTo>
                  <a:pt x="1303837" y="701713"/>
                </a:lnTo>
                <a:lnTo>
                  <a:pt x="1301661" y="706965"/>
                </a:lnTo>
                <a:lnTo>
                  <a:pt x="1299486" y="712216"/>
                </a:lnTo>
                <a:lnTo>
                  <a:pt x="1296389" y="716851"/>
                </a:lnTo>
                <a:lnTo>
                  <a:pt x="1292370" y="720870"/>
                </a:lnTo>
                <a:lnTo>
                  <a:pt x="1288351" y="724889"/>
                </a:lnTo>
                <a:lnTo>
                  <a:pt x="1283716" y="727987"/>
                </a:lnTo>
                <a:lnTo>
                  <a:pt x="1278465" y="730162"/>
                </a:lnTo>
                <a:lnTo>
                  <a:pt x="1273213" y="732337"/>
                </a:lnTo>
                <a:lnTo>
                  <a:pt x="1267746" y="733425"/>
                </a:lnTo>
                <a:lnTo>
                  <a:pt x="1262062" y="733425"/>
                </a:lnTo>
                <a:lnTo>
                  <a:pt x="42862" y="733425"/>
                </a:lnTo>
                <a:lnTo>
                  <a:pt x="37178" y="733425"/>
                </a:lnTo>
                <a:lnTo>
                  <a:pt x="31710" y="732337"/>
                </a:lnTo>
                <a:lnTo>
                  <a:pt x="26459" y="730162"/>
                </a:lnTo>
                <a:lnTo>
                  <a:pt x="21208" y="727987"/>
                </a:lnTo>
                <a:lnTo>
                  <a:pt x="16573" y="724889"/>
                </a:lnTo>
                <a:lnTo>
                  <a:pt x="12554" y="720870"/>
                </a:lnTo>
                <a:lnTo>
                  <a:pt x="8534" y="716851"/>
                </a:lnTo>
                <a:lnTo>
                  <a:pt x="5437" y="712216"/>
                </a:lnTo>
                <a:lnTo>
                  <a:pt x="3262" y="706965"/>
                </a:lnTo>
                <a:lnTo>
                  <a:pt x="1087" y="701713"/>
                </a:lnTo>
                <a:lnTo>
                  <a:pt x="0" y="696246"/>
                </a:lnTo>
                <a:lnTo>
                  <a:pt x="0" y="690562"/>
                </a:lnTo>
                <a:close/>
              </a:path>
            </a:pathLst>
          </a:custGeom>
          <a:ln w="9525">
            <a:solidFill>
              <a:srgbClr val="00B8AA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10439400" y="457200"/>
            <a:ext cx="1371600" cy="997744"/>
          </a:xfrm>
          <a:custGeom>
            <a:avLst/>
            <a:gdLst/>
            <a:ahLst/>
            <a:cxnLst/>
            <a:rect l="l" t="t" r="r" b="b"/>
            <a:pathLst>
              <a:path w="1463040" h="1064260">
                <a:moveTo>
                  <a:pt x="1463039" y="1063752"/>
                </a:moveTo>
                <a:lnTo>
                  <a:pt x="0" y="1063752"/>
                </a:lnTo>
                <a:lnTo>
                  <a:pt x="0" y="0"/>
                </a:lnTo>
                <a:lnTo>
                  <a:pt x="1463039" y="0"/>
                </a:lnTo>
                <a:lnTo>
                  <a:pt x="1463039" y="93344"/>
                </a:lnTo>
                <a:lnTo>
                  <a:pt x="139064" y="93344"/>
                </a:lnTo>
                <a:lnTo>
                  <a:pt x="129562" y="94216"/>
                </a:lnTo>
                <a:lnTo>
                  <a:pt x="94927" y="122687"/>
                </a:lnTo>
                <a:lnTo>
                  <a:pt x="91439" y="140969"/>
                </a:lnTo>
                <a:lnTo>
                  <a:pt x="91439" y="788669"/>
                </a:lnTo>
                <a:lnTo>
                  <a:pt x="112724" y="828448"/>
                </a:lnTo>
                <a:lnTo>
                  <a:pt x="139064" y="836294"/>
                </a:lnTo>
                <a:lnTo>
                  <a:pt x="1463039" y="836294"/>
                </a:lnTo>
                <a:lnTo>
                  <a:pt x="1463039" y="1063752"/>
                </a:lnTo>
                <a:close/>
              </a:path>
              <a:path w="1463040" h="1064260">
                <a:moveTo>
                  <a:pt x="1463039" y="836294"/>
                </a:moveTo>
                <a:lnTo>
                  <a:pt x="1358264" y="836294"/>
                </a:lnTo>
                <a:lnTo>
                  <a:pt x="1367766" y="835423"/>
                </a:lnTo>
                <a:lnTo>
                  <a:pt x="1376546" y="832807"/>
                </a:lnTo>
                <a:lnTo>
                  <a:pt x="1405017" y="798172"/>
                </a:lnTo>
                <a:lnTo>
                  <a:pt x="1405889" y="788669"/>
                </a:lnTo>
                <a:lnTo>
                  <a:pt x="1405889" y="140969"/>
                </a:lnTo>
                <a:lnTo>
                  <a:pt x="1384603" y="101191"/>
                </a:lnTo>
                <a:lnTo>
                  <a:pt x="1358264" y="93344"/>
                </a:lnTo>
                <a:lnTo>
                  <a:pt x="1463039" y="93344"/>
                </a:lnTo>
                <a:lnTo>
                  <a:pt x="1463039" y="836294"/>
                </a:lnTo>
                <a:close/>
              </a:path>
            </a:pathLst>
          </a:custGeom>
          <a:solidFill>
            <a:srgbClr val="333333">
              <a:alpha val="3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0529590" y="549176"/>
            <a:ext cx="1223367" cy="687586"/>
          </a:xfrm>
          <a:custGeom>
            <a:avLst/>
            <a:gdLst/>
            <a:ahLst/>
            <a:cxnLst/>
            <a:rect l="l" t="t" r="r" b="b"/>
            <a:pathLst>
              <a:path w="1304925" h="733425">
                <a:moveTo>
                  <a:pt x="0" y="690562"/>
                </a:moveTo>
                <a:lnTo>
                  <a:pt x="0" y="42862"/>
                </a:lnTo>
                <a:lnTo>
                  <a:pt x="0" y="37178"/>
                </a:lnTo>
                <a:lnTo>
                  <a:pt x="1087" y="31710"/>
                </a:lnTo>
                <a:lnTo>
                  <a:pt x="3262" y="26459"/>
                </a:lnTo>
                <a:lnTo>
                  <a:pt x="5437" y="21208"/>
                </a:lnTo>
                <a:lnTo>
                  <a:pt x="8534" y="16573"/>
                </a:lnTo>
                <a:lnTo>
                  <a:pt x="12554" y="12554"/>
                </a:lnTo>
                <a:lnTo>
                  <a:pt x="16573" y="8534"/>
                </a:lnTo>
                <a:lnTo>
                  <a:pt x="21208" y="5437"/>
                </a:lnTo>
                <a:lnTo>
                  <a:pt x="26459" y="3262"/>
                </a:lnTo>
                <a:lnTo>
                  <a:pt x="31710" y="1087"/>
                </a:lnTo>
                <a:lnTo>
                  <a:pt x="37178" y="0"/>
                </a:lnTo>
                <a:lnTo>
                  <a:pt x="42862" y="0"/>
                </a:lnTo>
                <a:lnTo>
                  <a:pt x="1262062" y="0"/>
                </a:lnTo>
                <a:lnTo>
                  <a:pt x="1267746" y="0"/>
                </a:lnTo>
                <a:lnTo>
                  <a:pt x="1273213" y="1087"/>
                </a:lnTo>
                <a:lnTo>
                  <a:pt x="1278465" y="3262"/>
                </a:lnTo>
                <a:lnTo>
                  <a:pt x="1283716" y="5437"/>
                </a:lnTo>
                <a:lnTo>
                  <a:pt x="1288351" y="8534"/>
                </a:lnTo>
                <a:lnTo>
                  <a:pt x="1292370" y="12554"/>
                </a:lnTo>
                <a:lnTo>
                  <a:pt x="1296389" y="16573"/>
                </a:lnTo>
                <a:lnTo>
                  <a:pt x="1299486" y="21208"/>
                </a:lnTo>
                <a:lnTo>
                  <a:pt x="1301661" y="26459"/>
                </a:lnTo>
                <a:lnTo>
                  <a:pt x="1303837" y="31710"/>
                </a:lnTo>
                <a:lnTo>
                  <a:pt x="1304924" y="37178"/>
                </a:lnTo>
                <a:lnTo>
                  <a:pt x="1304925" y="42862"/>
                </a:lnTo>
                <a:lnTo>
                  <a:pt x="1304925" y="690562"/>
                </a:lnTo>
                <a:lnTo>
                  <a:pt x="1304924" y="696246"/>
                </a:lnTo>
                <a:lnTo>
                  <a:pt x="1303837" y="701713"/>
                </a:lnTo>
                <a:lnTo>
                  <a:pt x="1301661" y="706965"/>
                </a:lnTo>
                <a:lnTo>
                  <a:pt x="1299486" y="712216"/>
                </a:lnTo>
                <a:lnTo>
                  <a:pt x="1296389" y="716851"/>
                </a:lnTo>
                <a:lnTo>
                  <a:pt x="1292370" y="720870"/>
                </a:lnTo>
                <a:lnTo>
                  <a:pt x="1288351" y="724889"/>
                </a:lnTo>
                <a:lnTo>
                  <a:pt x="1283716" y="727987"/>
                </a:lnTo>
                <a:lnTo>
                  <a:pt x="1278465" y="730162"/>
                </a:lnTo>
                <a:lnTo>
                  <a:pt x="1273213" y="732337"/>
                </a:lnTo>
                <a:lnTo>
                  <a:pt x="1267746" y="733425"/>
                </a:lnTo>
                <a:lnTo>
                  <a:pt x="1262062" y="733425"/>
                </a:lnTo>
                <a:lnTo>
                  <a:pt x="42862" y="733425"/>
                </a:lnTo>
                <a:lnTo>
                  <a:pt x="37178" y="733425"/>
                </a:lnTo>
                <a:lnTo>
                  <a:pt x="31710" y="732337"/>
                </a:lnTo>
                <a:lnTo>
                  <a:pt x="26459" y="730162"/>
                </a:lnTo>
                <a:lnTo>
                  <a:pt x="21208" y="727987"/>
                </a:lnTo>
                <a:lnTo>
                  <a:pt x="16573" y="724889"/>
                </a:lnTo>
                <a:lnTo>
                  <a:pt x="12554" y="720870"/>
                </a:lnTo>
                <a:lnTo>
                  <a:pt x="8534" y="716851"/>
                </a:lnTo>
                <a:lnTo>
                  <a:pt x="5437" y="712216"/>
                </a:lnTo>
                <a:lnTo>
                  <a:pt x="3262" y="706965"/>
                </a:lnTo>
                <a:lnTo>
                  <a:pt x="1087" y="701713"/>
                </a:lnTo>
                <a:lnTo>
                  <a:pt x="0" y="696246"/>
                </a:lnTo>
                <a:lnTo>
                  <a:pt x="0" y="690562"/>
                </a:lnTo>
                <a:close/>
              </a:path>
            </a:pathLst>
          </a:custGeom>
          <a:ln w="9525">
            <a:solidFill>
              <a:srgbClr val="FE9566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9073516" y="2028825"/>
            <a:ext cx="1531739" cy="1006078"/>
          </a:xfrm>
          <a:custGeom>
            <a:avLst/>
            <a:gdLst/>
            <a:ahLst/>
            <a:cxnLst/>
            <a:rect l="l" t="t" r="r" b="b"/>
            <a:pathLst>
              <a:path w="1633854" h="1073150">
                <a:moveTo>
                  <a:pt x="1633728" y="1072896"/>
                </a:moveTo>
                <a:lnTo>
                  <a:pt x="0" y="1072896"/>
                </a:lnTo>
                <a:lnTo>
                  <a:pt x="0" y="0"/>
                </a:lnTo>
                <a:lnTo>
                  <a:pt x="1633728" y="0"/>
                </a:lnTo>
                <a:lnTo>
                  <a:pt x="1633728" y="93344"/>
                </a:lnTo>
                <a:lnTo>
                  <a:pt x="138684" y="93344"/>
                </a:lnTo>
                <a:lnTo>
                  <a:pt x="129181" y="94216"/>
                </a:lnTo>
                <a:lnTo>
                  <a:pt x="94545" y="122687"/>
                </a:lnTo>
                <a:lnTo>
                  <a:pt x="91059" y="140969"/>
                </a:lnTo>
                <a:lnTo>
                  <a:pt x="91059" y="798194"/>
                </a:lnTo>
                <a:lnTo>
                  <a:pt x="112343" y="837973"/>
                </a:lnTo>
                <a:lnTo>
                  <a:pt x="138684" y="845819"/>
                </a:lnTo>
                <a:lnTo>
                  <a:pt x="1633728" y="845819"/>
                </a:lnTo>
                <a:lnTo>
                  <a:pt x="1633728" y="1072896"/>
                </a:lnTo>
                <a:close/>
              </a:path>
              <a:path w="1633854" h="1073150">
                <a:moveTo>
                  <a:pt x="1633728" y="845819"/>
                </a:moveTo>
                <a:lnTo>
                  <a:pt x="1357883" y="845819"/>
                </a:lnTo>
                <a:lnTo>
                  <a:pt x="1367386" y="844948"/>
                </a:lnTo>
                <a:lnTo>
                  <a:pt x="1376166" y="842332"/>
                </a:lnTo>
                <a:lnTo>
                  <a:pt x="1404637" y="807697"/>
                </a:lnTo>
                <a:lnTo>
                  <a:pt x="1405508" y="798194"/>
                </a:lnTo>
                <a:lnTo>
                  <a:pt x="1405508" y="140969"/>
                </a:lnTo>
                <a:lnTo>
                  <a:pt x="1384224" y="101191"/>
                </a:lnTo>
                <a:lnTo>
                  <a:pt x="1357883" y="93344"/>
                </a:lnTo>
                <a:lnTo>
                  <a:pt x="1633728" y="93344"/>
                </a:lnTo>
                <a:lnTo>
                  <a:pt x="1633728" y="845819"/>
                </a:lnTo>
                <a:close/>
              </a:path>
            </a:pathLst>
          </a:custGeom>
          <a:solidFill>
            <a:srgbClr val="333333">
              <a:alpha val="3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9163348" y="2120800"/>
            <a:ext cx="1223367" cy="696516"/>
          </a:xfrm>
          <a:custGeom>
            <a:avLst/>
            <a:gdLst/>
            <a:ahLst/>
            <a:cxnLst/>
            <a:rect l="l" t="t" r="r" b="b"/>
            <a:pathLst>
              <a:path w="1304925" h="742950">
                <a:moveTo>
                  <a:pt x="0" y="700087"/>
                </a:moveTo>
                <a:lnTo>
                  <a:pt x="0" y="42862"/>
                </a:lnTo>
                <a:lnTo>
                  <a:pt x="0" y="37178"/>
                </a:lnTo>
                <a:lnTo>
                  <a:pt x="1087" y="31710"/>
                </a:lnTo>
                <a:lnTo>
                  <a:pt x="3262" y="26459"/>
                </a:lnTo>
                <a:lnTo>
                  <a:pt x="5437" y="21208"/>
                </a:lnTo>
                <a:lnTo>
                  <a:pt x="8534" y="16573"/>
                </a:lnTo>
                <a:lnTo>
                  <a:pt x="12554" y="12554"/>
                </a:lnTo>
                <a:lnTo>
                  <a:pt x="16573" y="8534"/>
                </a:lnTo>
                <a:lnTo>
                  <a:pt x="21208" y="5437"/>
                </a:lnTo>
                <a:lnTo>
                  <a:pt x="26459" y="3262"/>
                </a:lnTo>
                <a:lnTo>
                  <a:pt x="31710" y="1087"/>
                </a:lnTo>
                <a:lnTo>
                  <a:pt x="37178" y="0"/>
                </a:lnTo>
                <a:lnTo>
                  <a:pt x="42862" y="0"/>
                </a:lnTo>
                <a:lnTo>
                  <a:pt x="1262062" y="0"/>
                </a:lnTo>
                <a:lnTo>
                  <a:pt x="1267746" y="0"/>
                </a:lnTo>
                <a:lnTo>
                  <a:pt x="1273213" y="1087"/>
                </a:lnTo>
                <a:lnTo>
                  <a:pt x="1278465" y="3262"/>
                </a:lnTo>
                <a:lnTo>
                  <a:pt x="1283716" y="5437"/>
                </a:lnTo>
                <a:lnTo>
                  <a:pt x="1288351" y="8534"/>
                </a:lnTo>
                <a:lnTo>
                  <a:pt x="1292370" y="12554"/>
                </a:lnTo>
                <a:lnTo>
                  <a:pt x="1296389" y="16573"/>
                </a:lnTo>
                <a:lnTo>
                  <a:pt x="1299486" y="21208"/>
                </a:lnTo>
                <a:lnTo>
                  <a:pt x="1301661" y="26459"/>
                </a:lnTo>
                <a:lnTo>
                  <a:pt x="1303837" y="31710"/>
                </a:lnTo>
                <a:lnTo>
                  <a:pt x="1304924" y="37178"/>
                </a:lnTo>
                <a:lnTo>
                  <a:pt x="1304925" y="42862"/>
                </a:lnTo>
                <a:lnTo>
                  <a:pt x="1304925" y="700087"/>
                </a:lnTo>
                <a:lnTo>
                  <a:pt x="1304924" y="705771"/>
                </a:lnTo>
                <a:lnTo>
                  <a:pt x="1303837" y="711238"/>
                </a:lnTo>
                <a:lnTo>
                  <a:pt x="1301661" y="716490"/>
                </a:lnTo>
                <a:lnTo>
                  <a:pt x="1299486" y="721741"/>
                </a:lnTo>
                <a:lnTo>
                  <a:pt x="1278465" y="739687"/>
                </a:lnTo>
                <a:lnTo>
                  <a:pt x="1273213" y="741862"/>
                </a:lnTo>
                <a:lnTo>
                  <a:pt x="1267746" y="742949"/>
                </a:lnTo>
                <a:lnTo>
                  <a:pt x="1262062" y="742950"/>
                </a:lnTo>
                <a:lnTo>
                  <a:pt x="42862" y="742950"/>
                </a:lnTo>
                <a:lnTo>
                  <a:pt x="12554" y="730395"/>
                </a:lnTo>
                <a:lnTo>
                  <a:pt x="8534" y="726376"/>
                </a:lnTo>
                <a:lnTo>
                  <a:pt x="5437" y="721741"/>
                </a:lnTo>
                <a:lnTo>
                  <a:pt x="3262" y="716490"/>
                </a:lnTo>
                <a:lnTo>
                  <a:pt x="1087" y="711238"/>
                </a:lnTo>
                <a:lnTo>
                  <a:pt x="0" y="705771"/>
                </a:lnTo>
                <a:lnTo>
                  <a:pt x="0" y="7000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9073516" y="1234440"/>
            <a:ext cx="1531739" cy="1014413"/>
          </a:xfrm>
          <a:custGeom>
            <a:avLst/>
            <a:gdLst/>
            <a:ahLst/>
            <a:cxnLst/>
            <a:rect l="l" t="t" r="r" b="b"/>
            <a:pathLst>
              <a:path w="1633854" h="1082039">
                <a:moveTo>
                  <a:pt x="1633728" y="1082040"/>
                </a:moveTo>
                <a:lnTo>
                  <a:pt x="0" y="1082040"/>
                </a:lnTo>
                <a:lnTo>
                  <a:pt x="0" y="0"/>
                </a:lnTo>
                <a:lnTo>
                  <a:pt x="1633728" y="0"/>
                </a:lnTo>
                <a:lnTo>
                  <a:pt x="1633728" y="92963"/>
                </a:lnTo>
                <a:lnTo>
                  <a:pt x="138684" y="92963"/>
                </a:lnTo>
                <a:lnTo>
                  <a:pt x="129181" y="93835"/>
                </a:lnTo>
                <a:lnTo>
                  <a:pt x="94545" y="122306"/>
                </a:lnTo>
                <a:lnTo>
                  <a:pt x="91059" y="140588"/>
                </a:lnTo>
                <a:lnTo>
                  <a:pt x="91059" y="807338"/>
                </a:lnTo>
                <a:lnTo>
                  <a:pt x="112343" y="847117"/>
                </a:lnTo>
                <a:lnTo>
                  <a:pt x="138684" y="854963"/>
                </a:lnTo>
                <a:lnTo>
                  <a:pt x="1633728" y="854963"/>
                </a:lnTo>
                <a:lnTo>
                  <a:pt x="1633728" y="1082040"/>
                </a:lnTo>
                <a:close/>
              </a:path>
              <a:path w="1633854" h="1082039">
                <a:moveTo>
                  <a:pt x="1633728" y="854963"/>
                </a:moveTo>
                <a:lnTo>
                  <a:pt x="1357883" y="854963"/>
                </a:lnTo>
                <a:lnTo>
                  <a:pt x="1367386" y="854092"/>
                </a:lnTo>
                <a:lnTo>
                  <a:pt x="1376166" y="851476"/>
                </a:lnTo>
                <a:lnTo>
                  <a:pt x="1404637" y="816841"/>
                </a:lnTo>
                <a:lnTo>
                  <a:pt x="1405508" y="807338"/>
                </a:lnTo>
                <a:lnTo>
                  <a:pt x="1405508" y="140588"/>
                </a:lnTo>
                <a:lnTo>
                  <a:pt x="1384224" y="100810"/>
                </a:lnTo>
                <a:lnTo>
                  <a:pt x="1357883" y="92963"/>
                </a:lnTo>
                <a:lnTo>
                  <a:pt x="1633728" y="92963"/>
                </a:lnTo>
                <a:lnTo>
                  <a:pt x="1633728" y="854963"/>
                </a:lnTo>
                <a:close/>
              </a:path>
            </a:pathLst>
          </a:custGeom>
          <a:solidFill>
            <a:srgbClr val="333333">
              <a:alpha val="3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9163348" y="1326059"/>
            <a:ext cx="1223367" cy="705445"/>
          </a:xfrm>
          <a:custGeom>
            <a:avLst/>
            <a:gdLst/>
            <a:ahLst/>
            <a:cxnLst/>
            <a:rect l="l" t="t" r="r" b="b"/>
            <a:pathLst>
              <a:path w="1304925" h="752475">
                <a:moveTo>
                  <a:pt x="0" y="709612"/>
                </a:moveTo>
                <a:lnTo>
                  <a:pt x="0" y="42862"/>
                </a:lnTo>
                <a:lnTo>
                  <a:pt x="0" y="37178"/>
                </a:lnTo>
                <a:lnTo>
                  <a:pt x="1087" y="31710"/>
                </a:lnTo>
                <a:lnTo>
                  <a:pt x="3262" y="26459"/>
                </a:lnTo>
                <a:lnTo>
                  <a:pt x="5437" y="21208"/>
                </a:lnTo>
                <a:lnTo>
                  <a:pt x="8534" y="16573"/>
                </a:lnTo>
                <a:lnTo>
                  <a:pt x="12554" y="12554"/>
                </a:lnTo>
                <a:lnTo>
                  <a:pt x="16573" y="8534"/>
                </a:lnTo>
                <a:lnTo>
                  <a:pt x="21208" y="5437"/>
                </a:lnTo>
                <a:lnTo>
                  <a:pt x="26459" y="3262"/>
                </a:lnTo>
                <a:lnTo>
                  <a:pt x="31710" y="1087"/>
                </a:lnTo>
                <a:lnTo>
                  <a:pt x="37178" y="0"/>
                </a:lnTo>
                <a:lnTo>
                  <a:pt x="42862" y="0"/>
                </a:lnTo>
                <a:lnTo>
                  <a:pt x="1262062" y="0"/>
                </a:lnTo>
                <a:lnTo>
                  <a:pt x="1267746" y="0"/>
                </a:lnTo>
                <a:lnTo>
                  <a:pt x="1273213" y="1087"/>
                </a:lnTo>
                <a:lnTo>
                  <a:pt x="1278465" y="3262"/>
                </a:lnTo>
                <a:lnTo>
                  <a:pt x="1283716" y="5437"/>
                </a:lnTo>
                <a:lnTo>
                  <a:pt x="1288351" y="8534"/>
                </a:lnTo>
                <a:lnTo>
                  <a:pt x="1292370" y="12554"/>
                </a:lnTo>
                <a:lnTo>
                  <a:pt x="1296389" y="16573"/>
                </a:lnTo>
                <a:lnTo>
                  <a:pt x="1299486" y="21208"/>
                </a:lnTo>
                <a:lnTo>
                  <a:pt x="1301661" y="26459"/>
                </a:lnTo>
                <a:lnTo>
                  <a:pt x="1303837" y="31710"/>
                </a:lnTo>
                <a:lnTo>
                  <a:pt x="1304924" y="37178"/>
                </a:lnTo>
                <a:lnTo>
                  <a:pt x="1304925" y="42862"/>
                </a:lnTo>
                <a:lnTo>
                  <a:pt x="1304925" y="709612"/>
                </a:lnTo>
                <a:lnTo>
                  <a:pt x="1304924" y="715296"/>
                </a:lnTo>
                <a:lnTo>
                  <a:pt x="1303837" y="720763"/>
                </a:lnTo>
                <a:lnTo>
                  <a:pt x="1301661" y="726015"/>
                </a:lnTo>
                <a:lnTo>
                  <a:pt x="1299486" y="731266"/>
                </a:lnTo>
                <a:lnTo>
                  <a:pt x="1296389" y="735901"/>
                </a:lnTo>
                <a:lnTo>
                  <a:pt x="1292370" y="739920"/>
                </a:lnTo>
                <a:lnTo>
                  <a:pt x="1288351" y="743939"/>
                </a:lnTo>
                <a:lnTo>
                  <a:pt x="1283716" y="747037"/>
                </a:lnTo>
                <a:lnTo>
                  <a:pt x="1278465" y="749212"/>
                </a:lnTo>
                <a:lnTo>
                  <a:pt x="1273213" y="751387"/>
                </a:lnTo>
                <a:lnTo>
                  <a:pt x="1267746" y="752474"/>
                </a:lnTo>
                <a:lnTo>
                  <a:pt x="1262062" y="752475"/>
                </a:lnTo>
                <a:lnTo>
                  <a:pt x="42862" y="752475"/>
                </a:lnTo>
                <a:lnTo>
                  <a:pt x="37178" y="752474"/>
                </a:lnTo>
                <a:lnTo>
                  <a:pt x="31710" y="751387"/>
                </a:lnTo>
                <a:lnTo>
                  <a:pt x="26459" y="749212"/>
                </a:lnTo>
                <a:lnTo>
                  <a:pt x="21208" y="747037"/>
                </a:lnTo>
                <a:lnTo>
                  <a:pt x="16573" y="743939"/>
                </a:lnTo>
                <a:lnTo>
                  <a:pt x="12554" y="739920"/>
                </a:lnTo>
                <a:lnTo>
                  <a:pt x="8534" y="735901"/>
                </a:lnTo>
                <a:lnTo>
                  <a:pt x="5437" y="731266"/>
                </a:lnTo>
                <a:lnTo>
                  <a:pt x="3262" y="726015"/>
                </a:lnTo>
                <a:lnTo>
                  <a:pt x="1087" y="720763"/>
                </a:lnTo>
                <a:lnTo>
                  <a:pt x="0" y="715296"/>
                </a:lnTo>
                <a:lnTo>
                  <a:pt x="0" y="709612"/>
                </a:lnTo>
                <a:close/>
              </a:path>
            </a:pathLst>
          </a:custGeom>
          <a:ln w="9525">
            <a:solidFill>
              <a:srgbClr val="F1C70E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9329197" y="534050"/>
            <a:ext cx="909638" cy="969480"/>
          </a:xfrm>
          <a:prstGeom prst="rect">
            <a:avLst/>
          </a:prstGeom>
        </p:spPr>
        <p:txBody>
          <a:bodyPr vert="horz" wrap="square" lIns="0" tIns="34528" rIns="0" bIns="0" rtlCol="0">
            <a:spAutoFit/>
          </a:bodyPr>
          <a:lstStyle/>
          <a:p>
            <a:pPr algn="ctr" defTabSz="857250">
              <a:spcBef>
                <a:spcPts val="272"/>
              </a:spcBef>
            </a:pPr>
            <a:r>
              <a:rPr sz="938" b="1" dirty="0">
                <a:solidFill>
                  <a:prstClr val="black"/>
                </a:solidFill>
                <a:latin typeface="Segoe UI"/>
                <a:cs typeface="Segoe UI"/>
              </a:rPr>
              <a:t>#</a:t>
            </a:r>
            <a:r>
              <a:rPr sz="938" b="1" spc="-14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938" b="1" spc="-5" dirty="0">
                <a:solidFill>
                  <a:prstClr val="black"/>
                </a:solidFill>
                <a:latin typeface="Segoe UI"/>
                <a:cs typeface="Segoe UI"/>
              </a:rPr>
              <a:t>Active</a:t>
            </a:r>
            <a:endParaRPr sz="938">
              <a:solidFill>
                <a:prstClr val="black"/>
              </a:solidFill>
              <a:latin typeface="Segoe UI"/>
              <a:cs typeface="Segoe UI"/>
            </a:endParaRPr>
          </a:p>
          <a:p>
            <a:pPr algn="ctr" defTabSz="857250">
              <a:spcBef>
                <a:spcPts val="477"/>
              </a:spcBef>
            </a:pPr>
            <a:r>
              <a:rPr sz="2531" spc="-141" dirty="0">
                <a:solidFill>
                  <a:srgbClr val="333333"/>
                </a:solidFill>
                <a:latin typeface="Arial"/>
                <a:cs typeface="Arial"/>
              </a:rPr>
              <a:t>4759</a:t>
            </a:r>
            <a:endParaRPr sz="2531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857250">
              <a:spcBef>
                <a:spcPts val="1547"/>
              </a:spcBef>
            </a:pPr>
            <a:r>
              <a:rPr sz="938" b="1" dirty="0">
                <a:solidFill>
                  <a:prstClr val="black"/>
                </a:solidFill>
                <a:latin typeface="Segoe UI"/>
                <a:cs typeface="Segoe UI"/>
              </a:rPr>
              <a:t># </a:t>
            </a:r>
            <a:r>
              <a:rPr sz="938" b="1" spc="-5" dirty="0">
                <a:solidFill>
                  <a:prstClr val="black"/>
                </a:solidFill>
                <a:latin typeface="Segoe UI"/>
                <a:cs typeface="Segoe UI"/>
              </a:rPr>
              <a:t>Pending</a:t>
            </a:r>
            <a:r>
              <a:rPr sz="938" b="1" spc="-98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938" b="1" dirty="0">
                <a:solidFill>
                  <a:prstClr val="black"/>
                </a:solidFill>
                <a:latin typeface="Segoe UI"/>
                <a:cs typeface="Segoe UI"/>
              </a:rPr>
              <a:t>MOU</a:t>
            </a:r>
            <a:endParaRPr sz="938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9476816" y="1555254"/>
            <a:ext cx="614363" cy="119176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71438" defTabSz="857250">
              <a:spcBef>
                <a:spcPts val="94"/>
              </a:spcBef>
            </a:pPr>
            <a:r>
              <a:rPr sz="2531" spc="-173" dirty="0">
                <a:solidFill>
                  <a:srgbClr val="333333"/>
                </a:solidFill>
                <a:latin typeface="Arial"/>
                <a:cs typeface="Arial"/>
              </a:rPr>
              <a:t>804</a:t>
            </a:r>
            <a:endParaRPr sz="2531">
              <a:solidFill>
                <a:prstClr val="black"/>
              </a:solidFill>
              <a:latin typeface="Arial"/>
              <a:cs typeface="Arial"/>
            </a:endParaRPr>
          </a:p>
          <a:p>
            <a:pPr marL="11906" defTabSz="857250">
              <a:spcBef>
                <a:spcPts val="1542"/>
              </a:spcBef>
            </a:pPr>
            <a:r>
              <a:rPr sz="938" b="1" dirty="0">
                <a:solidFill>
                  <a:prstClr val="black"/>
                </a:solidFill>
                <a:latin typeface="Segoe UI"/>
                <a:cs typeface="Segoe UI"/>
              </a:rPr>
              <a:t>#</a:t>
            </a:r>
            <a:r>
              <a:rPr sz="938" b="1" spc="-98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938" b="1" dirty="0">
                <a:solidFill>
                  <a:prstClr val="black"/>
                </a:solidFill>
                <a:latin typeface="Segoe UI"/>
                <a:cs typeface="Segoe UI"/>
              </a:rPr>
              <a:t>Declined</a:t>
            </a:r>
            <a:endParaRPr sz="938">
              <a:solidFill>
                <a:prstClr val="black"/>
              </a:solidFill>
              <a:latin typeface="Segoe UI"/>
              <a:cs typeface="Segoe UI"/>
            </a:endParaRPr>
          </a:p>
          <a:p>
            <a:pPr marL="71438" defTabSz="857250">
              <a:spcBef>
                <a:spcPts val="516"/>
              </a:spcBef>
            </a:pPr>
            <a:r>
              <a:rPr sz="2531" spc="-173" dirty="0">
                <a:solidFill>
                  <a:srgbClr val="333333"/>
                </a:solidFill>
                <a:latin typeface="Arial"/>
                <a:cs typeface="Arial"/>
              </a:rPr>
              <a:t>394</a:t>
            </a:r>
            <a:endParaRPr sz="253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10439400" y="2028825"/>
            <a:ext cx="1371600" cy="1006078"/>
          </a:xfrm>
          <a:custGeom>
            <a:avLst/>
            <a:gdLst/>
            <a:ahLst/>
            <a:cxnLst/>
            <a:rect l="l" t="t" r="r" b="b"/>
            <a:pathLst>
              <a:path w="1463040" h="1073150">
                <a:moveTo>
                  <a:pt x="1463039" y="1072896"/>
                </a:moveTo>
                <a:lnTo>
                  <a:pt x="0" y="1072896"/>
                </a:lnTo>
                <a:lnTo>
                  <a:pt x="0" y="0"/>
                </a:lnTo>
                <a:lnTo>
                  <a:pt x="1463039" y="0"/>
                </a:lnTo>
                <a:lnTo>
                  <a:pt x="1463039" y="93344"/>
                </a:lnTo>
                <a:lnTo>
                  <a:pt x="139064" y="93344"/>
                </a:lnTo>
                <a:lnTo>
                  <a:pt x="129562" y="94216"/>
                </a:lnTo>
                <a:lnTo>
                  <a:pt x="94927" y="122687"/>
                </a:lnTo>
                <a:lnTo>
                  <a:pt x="91439" y="140969"/>
                </a:lnTo>
                <a:lnTo>
                  <a:pt x="91439" y="798194"/>
                </a:lnTo>
                <a:lnTo>
                  <a:pt x="112724" y="837973"/>
                </a:lnTo>
                <a:lnTo>
                  <a:pt x="139064" y="845819"/>
                </a:lnTo>
                <a:lnTo>
                  <a:pt x="1463039" y="845819"/>
                </a:lnTo>
                <a:lnTo>
                  <a:pt x="1463039" y="1072896"/>
                </a:lnTo>
                <a:close/>
              </a:path>
              <a:path w="1463040" h="1073150">
                <a:moveTo>
                  <a:pt x="1463039" y="845819"/>
                </a:moveTo>
                <a:lnTo>
                  <a:pt x="1358264" y="845819"/>
                </a:lnTo>
                <a:lnTo>
                  <a:pt x="1367766" y="844948"/>
                </a:lnTo>
                <a:lnTo>
                  <a:pt x="1376546" y="842332"/>
                </a:lnTo>
                <a:lnTo>
                  <a:pt x="1405017" y="807697"/>
                </a:lnTo>
                <a:lnTo>
                  <a:pt x="1405889" y="798194"/>
                </a:lnTo>
                <a:lnTo>
                  <a:pt x="1405889" y="140969"/>
                </a:lnTo>
                <a:lnTo>
                  <a:pt x="1384603" y="101191"/>
                </a:lnTo>
                <a:lnTo>
                  <a:pt x="1358264" y="93344"/>
                </a:lnTo>
                <a:lnTo>
                  <a:pt x="1463039" y="93344"/>
                </a:lnTo>
                <a:lnTo>
                  <a:pt x="1463039" y="845819"/>
                </a:lnTo>
                <a:close/>
              </a:path>
            </a:pathLst>
          </a:custGeom>
          <a:solidFill>
            <a:srgbClr val="333333">
              <a:alpha val="3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10529590" y="2120800"/>
            <a:ext cx="1223367" cy="696516"/>
          </a:xfrm>
          <a:custGeom>
            <a:avLst/>
            <a:gdLst/>
            <a:ahLst/>
            <a:cxnLst/>
            <a:rect l="l" t="t" r="r" b="b"/>
            <a:pathLst>
              <a:path w="1304925" h="742950">
                <a:moveTo>
                  <a:pt x="0" y="700087"/>
                </a:moveTo>
                <a:lnTo>
                  <a:pt x="0" y="42862"/>
                </a:lnTo>
                <a:lnTo>
                  <a:pt x="0" y="37178"/>
                </a:lnTo>
                <a:lnTo>
                  <a:pt x="1087" y="31710"/>
                </a:lnTo>
                <a:lnTo>
                  <a:pt x="3262" y="26459"/>
                </a:lnTo>
                <a:lnTo>
                  <a:pt x="5437" y="21208"/>
                </a:lnTo>
                <a:lnTo>
                  <a:pt x="8534" y="16573"/>
                </a:lnTo>
                <a:lnTo>
                  <a:pt x="12554" y="12554"/>
                </a:lnTo>
                <a:lnTo>
                  <a:pt x="16573" y="8534"/>
                </a:lnTo>
                <a:lnTo>
                  <a:pt x="21208" y="5437"/>
                </a:lnTo>
                <a:lnTo>
                  <a:pt x="26459" y="3262"/>
                </a:lnTo>
                <a:lnTo>
                  <a:pt x="31710" y="1087"/>
                </a:lnTo>
                <a:lnTo>
                  <a:pt x="37178" y="0"/>
                </a:lnTo>
                <a:lnTo>
                  <a:pt x="42862" y="0"/>
                </a:lnTo>
                <a:lnTo>
                  <a:pt x="1262062" y="0"/>
                </a:lnTo>
                <a:lnTo>
                  <a:pt x="1267746" y="0"/>
                </a:lnTo>
                <a:lnTo>
                  <a:pt x="1273213" y="1087"/>
                </a:lnTo>
                <a:lnTo>
                  <a:pt x="1278465" y="3262"/>
                </a:lnTo>
                <a:lnTo>
                  <a:pt x="1283716" y="5437"/>
                </a:lnTo>
                <a:lnTo>
                  <a:pt x="1288351" y="8534"/>
                </a:lnTo>
                <a:lnTo>
                  <a:pt x="1292370" y="12554"/>
                </a:lnTo>
                <a:lnTo>
                  <a:pt x="1296389" y="16573"/>
                </a:lnTo>
                <a:lnTo>
                  <a:pt x="1299486" y="21208"/>
                </a:lnTo>
                <a:lnTo>
                  <a:pt x="1301661" y="26459"/>
                </a:lnTo>
                <a:lnTo>
                  <a:pt x="1303837" y="31710"/>
                </a:lnTo>
                <a:lnTo>
                  <a:pt x="1304924" y="37178"/>
                </a:lnTo>
                <a:lnTo>
                  <a:pt x="1304925" y="42862"/>
                </a:lnTo>
                <a:lnTo>
                  <a:pt x="1304925" y="700087"/>
                </a:lnTo>
                <a:lnTo>
                  <a:pt x="1304924" y="705771"/>
                </a:lnTo>
                <a:lnTo>
                  <a:pt x="1303837" y="711238"/>
                </a:lnTo>
                <a:lnTo>
                  <a:pt x="1301661" y="716490"/>
                </a:lnTo>
                <a:lnTo>
                  <a:pt x="1299486" y="721741"/>
                </a:lnTo>
                <a:lnTo>
                  <a:pt x="1278465" y="739687"/>
                </a:lnTo>
                <a:lnTo>
                  <a:pt x="1273213" y="741862"/>
                </a:lnTo>
                <a:lnTo>
                  <a:pt x="1267746" y="742949"/>
                </a:lnTo>
                <a:lnTo>
                  <a:pt x="1262062" y="742950"/>
                </a:lnTo>
                <a:lnTo>
                  <a:pt x="42862" y="742950"/>
                </a:lnTo>
                <a:lnTo>
                  <a:pt x="12554" y="730395"/>
                </a:lnTo>
                <a:lnTo>
                  <a:pt x="8534" y="726376"/>
                </a:lnTo>
                <a:lnTo>
                  <a:pt x="5437" y="721741"/>
                </a:lnTo>
                <a:lnTo>
                  <a:pt x="3262" y="716490"/>
                </a:lnTo>
                <a:lnTo>
                  <a:pt x="1087" y="711238"/>
                </a:lnTo>
                <a:lnTo>
                  <a:pt x="0" y="705771"/>
                </a:lnTo>
                <a:lnTo>
                  <a:pt x="0" y="700087"/>
                </a:lnTo>
                <a:close/>
              </a:path>
            </a:pathLst>
          </a:custGeom>
          <a:ln w="9525">
            <a:solidFill>
              <a:srgbClr val="FD615D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0439400" y="1234440"/>
            <a:ext cx="1371600" cy="1014413"/>
          </a:xfrm>
          <a:custGeom>
            <a:avLst/>
            <a:gdLst/>
            <a:ahLst/>
            <a:cxnLst/>
            <a:rect l="l" t="t" r="r" b="b"/>
            <a:pathLst>
              <a:path w="1463040" h="1082039">
                <a:moveTo>
                  <a:pt x="1463039" y="1082040"/>
                </a:moveTo>
                <a:lnTo>
                  <a:pt x="0" y="1082040"/>
                </a:lnTo>
                <a:lnTo>
                  <a:pt x="0" y="0"/>
                </a:lnTo>
                <a:lnTo>
                  <a:pt x="1463039" y="0"/>
                </a:lnTo>
                <a:lnTo>
                  <a:pt x="1463039" y="92963"/>
                </a:lnTo>
                <a:lnTo>
                  <a:pt x="139064" y="92963"/>
                </a:lnTo>
                <a:lnTo>
                  <a:pt x="129562" y="93835"/>
                </a:lnTo>
                <a:lnTo>
                  <a:pt x="94927" y="122306"/>
                </a:lnTo>
                <a:lnTo>
                  <a:pt x="91439" y="140588"/>
                </a:lnTo>
                <a:lnTo>
                  <a:pt x="91439" y="807338"/>
                </a:lnTo>
                <a:lnTo>
                  <a:pt x="112724" y="847117"/>
                </a:lnTo>
                <a:lnTo>
                  <a:pt x="139064" y="854963"/>
                </a:lnTo>
                <a:lnTo>
                  <a:pt x="1463039" y="854963"/>
                </a:lnTo>
                <a:lnTo>
                  <a:pt x="1463039" y="1082040"/>
                </a:lnTo>
                <a:close/>
              </a:path>
              <a:path w="1463040" h="1082039">
                <a:moveTo>
                  <a:pt x="1463039" y="854963"/>
                </a:moveTo>
                <a:lnTo>
                  <a:pt x="1358264" y="854963"/>
                </a:lnTo>
                <a:lnTo>
                  <a:pt x="1367766" y="854092"/>
                </a:lnTo>
                <a:lnTo>
                  <a:pt x="1376546" y="851476"/>
                </a:lnTo>
                <a:lnTo>
                  <a:pt x="1405017" y="816841"/>
                </a:lnTo>
                <a:lnTo>
                  <a:pt x="1405889" y="807338"/>
                </a:lnTo>
                <a:lnTo>
                  <a:pt x="1405889" y="140588"/>
                </a:lnTo>
                <a:lnTo>
                  <a:pt x="1384603" y="100810"/>
                </a:lnTo>
                <a:lnTo>
                  <a:pt x="1358264" y="92963"/>
                </a:lnTo>
                <a:lnTo>
                  <a:pt x="1463039" y="92963"/>
                </a:lnTo>
                <a:lnTo>
                  <a:pt x="1463039" y="854963"/>
                </a:lnTo>
                <a:close/>
              </a:path>
            </a:pathLst>
          </a:custGeom>
          <a:solidFill>
            <a:srgbClr val="333333">
              <a:alpha val="3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10529590" y="1326059"/>
            <a:ext cx="1223367" cy="705445"/>
          </a:xfrm>
          <a:custGeom>
            <a:avLst/>
            <a:gdLst/>
            <a:ahLst/>
            <a:cxnLst/>
            <a:rect l="l" t="t" r="r" b="b"/>
            <a:pathLst>
              <a:path w="1304925" h="752475">
                <a:moveTo>
                  <a:pt x="0" y="709612"/>
                </a:moveTo>
                <a:lnTo>
                  <a:pt x="0" y="42862"/>
                </a:lnTo>
                <a:lnTo>
                  <a:pt x="0" y="37178"/>
                </a:lnTo>
                <a:lnTo>
                  <a:pt x="1087" y="31710"/>
                </a:lnTo>
                <a:lnTo>
                  <a:pt x="3262" y="26459"/>
                </a:lnTo>
                <a:lnTo>
                  <a:pt x="5437" y="21208"/>
                </a:lnTo>
                <a:lnTo>
                  <a:pt x="8534" y="16573"/>
                </a:lnTo>
                <a:lnTo>
                  <a:pt x="12554" y="12554"/>
                </a:lnTo>
                <a:lnTo>
                  <a:pt x="16573" y="8534"/>
                </a:lnTo>
                <a:lnTo>
                  <a:pt x="21208" y="5437"/>
                </a:lnTo>
                <a:lnTo>
                  <a:pt x="26459" y="3262"/>
                </a:lnTo>
                <a:lnTo>
                  <a:pt x="31710" y="1087"/>
                </a:lnTo>
                <a:lnTo>
                  <a:pt x="37178" y="0"/>
                </a:lnTo>
                <a:lnTo>
                  <a:pt x="42862" y="0"/>
                </a:lnTo>
                <a:lnTo>
                  <a:pt x="1262062" y="0"/>
                </a:lnTo>
                <a:lnTo>
                  <a:pt x="1267746" y="0"/>
                </a:lnTo>
                <a:lnTo>
                  <a:pt x="1273213" y="1087"/>
                </a:lnTo>
                <a:lnTo>
                  <a:pt x="1278465" y="3262"/>
                </a:lnTo>
                <a:lnTo>
                  <a:pt x="1283716" y="5437"/>
                </a:lnTo>
                <a:lnTo>
                  <a:pt x="1288351" y="8534"/>
                </a:lnTo>
                <a:lnTo>
                  <a:pt x="1292370" y="12554"/>
                </a:lnTo>
                <a:lnTo>
                  <a:pt x="1296389" y="16573"/>
                </a:lnTo>
                <a:lnTo>
                  <a:pt x="1299486" y="21208"/>
                </a:lnTo>
                <a:lnTo>
                  <a:pt x="1301661" y="26459"/>
                </a:lnTo>
                <a:lnTo>
                  <a:pt x="1303837" y="31710"/>
                </a:lnTo>
                <a:lnTo>
                  <a:pt x="1304924" y="37178"/>
                </a:lnTo>
                <a:lnTo>
                  <a:pt x="1304925" y="42862"/>
                </a:lnTo>
                <a:lnTo>
                  <a:pt x="1304925" y="709612"/>
                </a:lnTo>
                <a:lnTo>
                  <a:pt x="1304924" y="715296"/>
                </a:lnTo>
                <a:lnTo>
                  <a:pt x="1303837" y="720763"/>
                </a:lnTo>
                <a:lnTo>
                  <a:pt x="1301661" y="726015"/>
                </a:lnTo>
                <a:lnTo>
                  <a:pt x="1299486" y="731266"/>
                </a:lnTo>
                <a:lnTo>
                  <a:pt x="1296389" y="735901"/>
                </a:lnTo>
                <a:lnTo>
                  <a:pt x="1292370" y="739920"/>
                </a:lnTo>
                <a:lnTo>
                  <a:pt x="1288351" y="743939"/>
                </a:lnTo>
                <a:lnTo>
                  <a:pt x="1283716" y="747037"/>
                </a:lnTo>
                <a:lnTo>
                  <a:pt x="1278465" y="749212"/>
                </a:lnTo>
                <a:lnTo>
                  <a:pt x="1273213" y="751387"/>
                </a:lnTo>
                <a:lnTo>
                  <a:pt x="1267746" y="752474"/>
                </a:lnTo>
                <a:lnTo>
                  <a:pt x="1262062" y="752475"/>
                </a:lnTo>
                <a:lnTo>
                  <a:pt x="42862" y="752475"/>
                </a:lnTo>
                <a:lnTo>
                  <a:pt x="37178" y="752474"/>
                </a:lnTo>
                <a:lnTo>
                  <a:pt x="31710" y="751387"/>
                </a:lnTo>
                <a:lnTo>
                  <a:pt x="26459" y="749212"/>
                </a:lnTo>
                <a:lnTo>
                  <a:pt x="21208" y="747037"/>
                </a:lnTo>
                <a:lnTo>
                  <a:pt x="16573" y="743939"/>
                </a:lnTo>
                <a:lnTo>
                  <a:pt x="12554" y="739920"/>
                </a:lnTo>
                <a:lnTo>
                  <a:pt x="8534" y="735901"/>
                </a:lnTo>
                <a:lnTo>
                  <a:pt x="5437" y="731266"/>
                </a:lnTo>
                <a:lnTo>
                  <a:pt x="3262" y="726015"/>
                </a:lnTo>
                <a:lnTo>
                  <a:pt x="1087" y="720763"/>
                </a:lnTo>
                <a:lnTo>
                  <a:pt x="0" y="715296"/>
                </a:lnTo>
                <a:lnTo>
                  <a:pt x="0" y="709612"/>
                </a:lnTo>
                <a:close/>
              </a:path>
            </a:pathLst>
          </a:custGeom>
          <a:ln w="9525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10750553" y="542980"/>
            <a:ext cx="799505" cy="969480"/>
          </a:xfrm>
          <a:prstGeom prst="rect">
            <a:avLst/>
          </a:prstGeom>
        </p:spPr>
        <p:txBody>
          <a:bodyPr vert="horz" wrap="square" lIns="0" tIns="34528" rIns="0" bIns="0" rtlCol="0">
            <a:spAutoFit/>
          </a:bodyPr>
          <a:lstStyle/>
          <a:p>
            <a:pPr algn="ctr" defTabSz="857250">
              <a:spcBef>
                <a:spcPts val="272"/>
              </a:spcBef>
            </a:pPr>
            <a:r>
              <a:rPr sz="938" b="1" dirty="0">
                <a:solidFill>
                  <a:prstClr val="black"/>
                </a:solidFill>
                <a:latin typeface="Segoe UI"/>
                <a:cs typeface="Segoe UI"/>
              </a:rPr>
              <a:t>#</a:t>
            </a:r>
            <a:r>
              <a:rPr sz="938" b="1" spc="-52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938" b="1" spc="-5" dirty="0">
                <a:solidFill>
                  <a:prstClr val="black"/>
                </a:solidFill>
                <a:latin typeface="Segoe UI"/>
                <a:cs typeface="Segoe UI"/>
              </a:rPr>
              <a:t>Onboarding</a:t>
            </a:r>
            <a:endParaRPr sz="938">
              <a:solidFill>
                <a:prstClr val="black"/>
              </a:solidFill>
              <a:latin typeface="Segoe UI"/>
              <a:cs typeface="Segoe UI"/>
            </a:endParaRPr>
          </a:p>
          <a:p>
            <a:pPr algn="ctr" defTabSz="857250">
              <a:spcBef>
                <a:spcPts val="477"/>
              </a:spcBef>
            </a:pPr>
            <a:r>
              <a:rPr sz="2531" spc="-173" dirty="0">
                <a:solidFill>
                  <a:srgbClr val="333333"/>
                </a:solidFill>
                <a:latin typeface="Arial"/>
                <a:cs typeface="Arial"/>
              </a:rPr>
              <a:t>1132</a:t>
            </a:r>
            <a:endParaRPr sz="2531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857250">
              <a:spcBef>
                <a:spcPts val="1477"/>
              </a:spcBef>
            </a:pPr>
            <a:r>
              <a:rPr sz="938" b="1" dirty="0">
                <a:solidFill>
                  <a:prstClr val="black"/>
                </a:solidFill>
                <a:latin typeface="Segoe UI"/>
                <a:cs typeface="Segoe UI"/>
              </a:rPr>
              <a:t>#</a:t>
            </a:r>
            <a:r>
              <a:rPr sz="938" b="1" spc="-98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938" b="1" dirty="0">
                <a:solidFill>
                  <a:prstClr val="black"/>
                </a:solidFill>
                <a:latin typeface="Segoe UI"/>
                <a:cs typeface="Segoe UI"/>
              </a:rPr>
              <a:t>Planned</a:t>
            </a:r>
            <a:endParaRPr sz="938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0824362" y="1555254"/>
            <a:ext cx="651867" cy="119176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algn="ctr" defTabSz="857250">
              <a:spcBef>
                <a:spcPts val="94"/>
              </a:spcBef>
            </a:pPr>
            <a:r>
              <a:rPr sz="2531" spc="-173" dirty="0">
                <a:solidFill>
                  <a:srgbClr val="333333"/>
                </a:solidFill>
                <a:latin typeface="Arial"/>
                <a:cs typeface="Arial"/>
              </a:rPr>
              <a:t>2262</a:t>
            </a:r>
            <a:endParaRPr sz="2531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857250">
              <a:spcBef>
                <a:spcPts val="1542"/>
              </a:spcBef>
            </a:pPr>
            <a:r>
              <a:rPr sz="938" b="1" dirty="0">
                <a:solidFill>
                  <a:prstClr val="black"/>
                </a:solidFill>
                <a:latin typeface="Segoe UI"/>
                <a:cs typeface="Segoe UI"/>
              </a:rPr>
              <a:t>#</a:t>
            </a:r>
            <a:r>
              <a:rPr sz="938" b="1" spc="-70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938" b="1" spc="-5" dirty="0">
                <a:solidFill>
                  <a:prstClr val="black"/>
                </a:solidFill>
                <a:latin typeface="Segoe UI"/>
                <a:cs typeface="Segoe UI"/>
              </a:rPr>
              <a:t>Inactive</a:t>
            </a:r>
            <a:endParaRPr sz="938">
              <a:solidFill>
                <a:prstClr val="black"/>
              </a:solidFill>
              <a:latin typeface="Segoe UI"/>
              <a:cs typeface="Segoe UI"/>
            </a:endParaRPr>
          </a:p>
          <a:p>
            <a:pPr algn="ctr" defTabSz="857250">
              <a:spcBef>
                <a:spcPts val="516"/>
              </a:spcBef>
            </a:pPr>
            <a:r>
              <a:rPr sz="2531" spc="-107" dirty="0">
                <a:solidFill>
                  <a:srgbClr val="333333"/>
                </a:solidFill>
                <a:latin typeface="Arial"/>
                <a:cs typeface="Arial"/>
              </a:rPr>
              <a:t>45</a:t>
            </a:r>
            <a:endParaRPr sz="253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9301711" y="3179028"/>
            <a:ext cx="1982986" cy="17065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1031" b="1" spc="-19" dirty="0">
                <a:solidFill>
                  <a:prstClr val="black"/>
                </a:solidFill>
                <a:latin typeface="Segoe UI"/>
                <a:cs typeface="Segoe UI"/>
              </a:rPr>
              <a:t>TCHATT </a:t>
            </a:r>
            <a:r>
              <a:rPr sz="1031" b="1" spc="-5" dirty="0">
                <a:solidFill>
                  <a:prstClr val="black"/>
                </a:solidFill>
                <a:latin typeface="Segoe UI"/>
                <a:cs typeface="Segoe UI"/>
              </a:rPr>
              <a:t>Rollout Status </a:t>
            </a:r>
            <a:r>
              <a:rPr sz="1031" b="1" dirty="0">
                <a:solidFill>
                  <a:prstClr val="black"/>
                </a:solidFill>
                <a:latin typeface="Segoe UI"/>
                <a:cs typeface="Segoe UI"/>
              </a:rPr>
              <a:t>for</a:t>
            </a:r>
            <a:r>
              <a:rPr sz="1031" b="1" spc="-42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031" b="1" spc="-9" dirty="0">
                <a:solidFill>
                  <a:prstClr val="black"/>
                </a:solidFill>
                <a:latin typeface="Segoe UI"/>
                <a:cs typeface="Segoe UI"/>
              </a:rPr>
              <a:t>State</a:t>
            </a:r>
            <a:endParaRPr sz="1031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10262947" y="3662061"/>
            <a:ext cx="766166" cy="1464469"/>
          </a:xfrm>
          <a:custGeom>
            <a:avLst/>
            <a:gdLst/>
            <a:ahLst/>
            <a:cxnLst/>
            <a:rect l="l" t="t" r="r" b="b"/>
            <a:pathLst>
              <a:path w="817245" h="1562100">
                <a:moveTo>
                  <a:pt x="136276" y="1562100"/>
                </a:moveTo>
                <a:lnTo>
                  <a:pt x="0" y="1562100"/>
                </a:lnTo>
                <a:lnTo>
                  <a:pt x="32006" y="774700"/>
                </a:lnTo>
                <a:lnTo>
                  <a:pt x="32006" y="0"/>
                </a:lnTo>
                <a:lnTo>
                  <a:pt x="167913" y="0"/>
                </a:lnTo>
                <a:lnTo>
                  <a:pt x="177511" y="12700"/>
                </a:lnTo>
                <a:lnTo>
                  <a:pt x="225138" y="12700"/>
                </a:lnTo>
                <a:lnTo>
                  <a:pt x="234580" y="25400"/>
                </a:lnTo>
                <a:lnTo>
                  <a:pt x="272019" y="25400"/>
                </a:lnTo>
                <a:lnTo>
                  <a:pt x="281289" y="38100"/>
                </a:lnTo>
                <a:lnTo>
                  <a:pt x="308864" y="38100"/>
                </a:lnTo>
                <a:lnTo>
                  <a:pt x="317972" y="50800"/>
                </a:lnTo>
                <a:lnTo>
                  <a:pt x="336054" y="50800"/>
                </a:lnTo>
                <a:lnTo>
                  <a:pt x="345026" y="63500"/>
                </a:lnTo>
                <a:lnTo>
                  <a:pt x="362820" y="63500"/>
                </a:lnTo>
                <a:lnTo>
                  <a:pt x="371643" y="76200"/>
                </a:lnTo>
                <a:lnTo>
                  <a:pt x="389128" y="76200"/>
                </a:lnTo>
                <a:lnTo>
                  <a:pt x="397788" y="88900"/>
                </a:lnTo>
                <a:lnTo>
                  <a:pt x="414939" y="88900"/>
                </a:lnTo>
                <a:lnTo>
                  <a:pt x="423425" y="101600"/>
                </a:lnTo>
                <a:lnTo>
                  <a:pt x="431851" y="101600"/>
                </a:lnTo>
                <a:lnTo>
                  <a:pt x="440216" y="114300"/>
                </a:lnTo>
                <a:lnTo>
                  <a:pt x="456755" y="114300"/>
                </a:lnTo>
                <a:lnTo>
                  <a:pt x="464926" y="127000"/>
                </a:lnTo>
                <a:lnTo>
                  <a:pt x="473031" y="127000"/>
                </a:lnTo>
                <a:lnTo>
                  <a:pt x="481068" y="139700"/>
                </a:lnTo>
                <a:lnTo>
                  <a:pt x="489035" y="139700"/>
                </a:lnTo>
                <a:lnTo>
                  <a:pt x="496931" y="152400"/>
                </a:lnTo>
                <a:lnTo>
                  <a:pt x="512508" y="152400"/>
                </a:lnTo>
                <a:lnTo>
                  <a:pt x="520185" y="165100"/>
                </a:lnTo>
                <a:lnTo>
                  <a:pt x="527786" y="165100"/>
                </a:lnTo>
                <a:lnTo>
                  <a:pt x="535312" y="177800"/>
                </a:lnTo>
                <a:lnTo>
                  <a:pt x="542760" y="177800"/>
                </a:lnTo>
                <a:lnTo>
                  <a:pt x="550128" y="190500"/>
                </a:lnTo>
                <a:lnTo>
                  <a:pt x="557416" y="190500"/>
                </a:lnTo>
                <a:lnTo>
                  <a:pt x="564624" y="203200"/>
                </a:lnTo>
                <a:lnTo>
                  <a:pt x="571749" y="203200"/>
                </a:lnTo>
                <a:lnTo>
                  <a:pt x="578790" y="215900"/>
                </a:lnTo>
                <a:lnTo>
                  <a:pt x="585747" y="228600"/>
                </a:lnTo>
                <a:lnTo>
                  <a:pt x="592619" y="228600"/>
                </a:lnTo>
                <a:lnTo>
                  <a:pt x="599404" y="241300"/>
                </a:lnTo>
                <a:lnTo>
                  <a:pt x="606101" y="241300"/>
                </a:lnTo>
                <a:lnTo>
                  <a:pt x="612709" y="254000"/>
                </a:lnTo>
                <a:lnTo>
                  <a:pt x="619228" y="254000"/>
                </a:lnTo>
                <a:lnTo>
                  <a:pt x="625657" y="266700"/>
                </a:lnTo>
                <a:lnTo>
                  <a:pt x="631992" y="266700"/>
                </a:lnTo>
                <a:lnTo>
                  <a:pt x="638235" y="279400"/>
                </a:lnTo>
                <a:lnTo>
                  <a:pt x="644386" y="292100"/>
                </a:lnTo>
                <a:lnTo>
                  <a:pt x="650441" y="292100"/>
                </a:lnTo>
                <a:lnTo>
                  <a:pt x="656401" y="304800"/>
                </a:lnTo>
                <a:lnTo>
                  <a:pt x="662263" y="304800"/>
                </a:lnTo>
                <a:lnTo>
                  <a:pt x="668030" y="317500"/>
                </a:lnTo>
                <a:lnTo>
                  <a:pt x="673697" y="330200"/>
                </a:lnTo>
                <a:lnTo>
                  <a:pt x="679265" y="330200"/>
                </a:lnTo>
                <a:lnTo>
                  <a:pt x="684733" y="342900"/>
                </a:lnTo>
                <a:lnTo>
                  <a:pt x="690101" y="355600"/>
                </a:lnTo>
                <a:lnTo>
                  <a:pt x="695367" y="355600"/>
                </a:lnTo>
                <a:lnTo>
                  <a:pt x="700530" y="368300"/>
                </a:lnTo>
                <a:lnTo>
                  <a:pt x="705590" y="381000"/>
                </a:lnTo>
                <a:lnTo>
                  <a:pt x="710546" y="381000"/>
                </a:lnTo>
                <a:lnTo>
                  <a:pt x="715397" y="393700"/>
                </a:lnTo>
                <a:lnTo>
                  <a:pt x="720142" y="406400"/>
                </a:lnTo>
                <a:lnTo>
                  <a:pt x="724781" y="406400"/>
                </a:lnTo>
                <a:lnTo>
                  <a:pt x="729313" y="419100"/>
                </a:lnTo>
                <a:lnTo>
                  <a:pt x="733738" y="431800"/>
                </a:lnTo>
                <a:lnTo>
                  <a:pt x="738053" y="431800"/>
                </a:lnTo>
                <a:lnTo>
                  <a:pt x="742259" y="444500"/>
                </a:lnTo>
                <a:lnTo>
                  <a:pt x="746357" y="457200"/>
                </a:lnTo>
                <a:lnTo>
                  <a:pt x="750344" y="457200"/>
                </a:lnTo>
                <a:lnTo>
                  <a:pt x="754219" y="469900"/>
                </a:lnTo>
                <a:lnTo>
                  <a:pt x="757982" y="482600"/>
                </a:lnTo>
                <a:lnTo>
                  <a:pt x="761634" y="495300"/>
                </a:lnTo>
                <a:lnTo>
                  <a:pt x="765174" y="495300"/>
                </a:lnTo>
                <a:lnTo>
                  <a:pt x="768599" y="508000"/>
                </a:lnTo>
                <a:lnTo>
                  <a:pt x="771911" y="520700"/>
                </a:lnTo>
                <a:lnTo>
                  <a:pt x="775108" y="520700"/>
                </a:lnTo>
                <a:lnTo>
                  <a:pt x="778191" y="533400"/>
                </a:lnTo>
                <a:lnTo>
                  <a:pt x="781158" y="546100"/>
                </a:lnTo>
                <a:lnTo>
                  <a:pt x="784010" y="558800"/>
                </a:lnTo>
                <a:lnTo>
                  <a:pt x="786745" y="558800"/>
                </a:lnTo>
                <a:lnTo>
                  <a:pt x="789364" y="571500"/>
                </a:lnTo>
                <a:lnTo>
                  <a:pt x="791866" y="584200"/>
                </a:lnTo>
                <a:lnTo>
                  <a:pt x="794250" y="596900"/>
                </a:lnTo>
                <a:lnTo>
                  <a:pt x="796517" y="596900"/>
                </a:lnTo>
                <a:lnTo>
                  <a:pt x="798665" y="609600"/>
                </a:lnTo>
                <a:lnTo>
                  <a:pt x="800695" y="622300"/>
                </a:lnTo>
                <a:lnTo>
                  <a:pt x="802606" y="635000"/>
                </a:lnTo>
                <a:lnTo>
                  <a:pt x="804398" y="635000"/>
                </a:lnTo>
                <a:lnTo>
                  <a:pt x="806071" y="647700"/>
                </a:lnTo>
                <a:lnTo>
                  <a:pt x="807624" y="660400"/>
                </a:lnTo>
                <a:lnTo>
                  <a:pt x="809057" y="673100"/>
                </a:lnTo>
                <a:lnTo>
                  <a:pt x="810370" y="673100"/>
                </a:lnTo>
                <a:lnTo>
                  <a:pt x="811563" y="685800"/>
                </a:lnTo>
                <a:lnTo>
                  <a:pt x="812635" y="698500"/>
                </a:lnTo>
                <a:lnTo>
                  <a:pt x="813587" y="711200"/>
                </a:lnTo>
                <a:lnTo>
                  <a:pt x="814418" y="711200"/>
                </a:lnTo>
                <a:lnTo>
                  <a:pt x="815128" y="723900"/>
                </a:lnTo>
                <a:lnTo>
                  <a:pt x="815717" y="736600"/>
                </a:lnTo>
                <a:lnTo>
                  <a:pt x="816185" y="749300"/>
                </a:lnTo>
                <a:lnTo>
                  <a:pt x="816531" y="749300"/>
                </a:lnTo>
                <a:lnTo>
                  <a:pt x="816757" y="762000"/>
                </a:lnTo>
                <a:lnTo>
                  <a:pt x="816844" y="787400"/>
                </a:lnTo>
                <a:lnTo>
                  <a:pt x="816706" y="800100"/>
                </a:lnTo>
                <a:lnTo>
                  <a:pt x="816446" y="800100"/>
                </a:lnTo>
                <a:lnTo>
                  <a:pt x="816065" y="812800"/>
                </a:lnTo>
                <a:lnTo>
                  <a:pt x="815563" y="825500"/>
                </a:lnTo>
                <a:lnTo>
                  <a:pt x="814940" y="838200"/>
                </a:lnTo>
                <a:lnTo>
                  <a:pt x="814196" y="838200"/>
                </a:lnTo>
                <a:lnTo>
                  <a:pt x="813331" y="850900"/>
                </a:lnTo>
                <a:lnTo>
                  <a:pt x="812346" y="863600"/>
                </a:lnTo>
                <a:lnTo>
                  <a:pt x="811239" y="876300"/>
                </a:lnTo>
                <a:lnTo>
                  <a:pt x="810013" y="876300"/>
                </a:lnTo>
                <a:lnTo>
                  <a:pt x="808666" y="889000"/>
                </a:lnTo>
                <a:lnTo>
                  <a:pt x="807199" y="901700"/>
                </a:lnTo>
                <a:lnTo>
                  <a:pt x="805612" y="914400"/>
                </a:lnTo>
                <a:lnTo>
                  <a:pt x="803906" y="914400"/>
                </a:lnTo>
                <a:lnTo>
                  <a:pt x="802080" y="927100"/>
                </a:lnTo>
                <a:lnTo>
                  <a:pt x="800136" y="939800"/>
                </a:lnTo>
                <a:lnTo>
                  <a:pt x="798073" y="952500"/>
                </a:lnTo>
                <a:lnTo>
                  <a:pt x="795891" y="952500"/>
                </a:lnTo>
                <a:lnTo>
                  <a:pt x="793591" y="965200"/>
                </a:lnTo>
                <a:lnTo>
                  <a:pt x="791174" y="977900"/>
                </a:lnTo>
                <a:lnTo>
                  <a:pt x="788639" y="990600"/>
                </a:lnTo>
                <a:lnTo>
                  <a:pt x="785987" y="990600"/>
                </a:lnTo>
                <a:lnTo>
                  <a:pt x="783219" y="1003300"/>
                </a:lnTo>
                <a:lnTo>
                  <a:pt x="780335" y="1016000"/>
                </a:lnTo>
                <a:lnTo>
                  <a:pt x="777335" y="1028700"/>
                </a:lnTo>
                <a:lnTo>
                  <a:pt x="774220" y="1028700"/>
                </a:lnTo>
                <a:lnTo>
                  <a:pt x="770991" y="1041400"/>
                </a:lnTo>
                <a:lnTo>
                  <a:pt x="767647" y="1054100"/>
                </a:lnTo>
                <a:lnTo>
                  <a:pt x="764189" y="1066800"/>
                </a:lnTo>
                <a:lnTo>
                  <a:pt x="760618" y="1066800"/>
                </a:lnTo>
                <a:lnTo>
                  <a:pt x="756935" y="1079500"/>
                </a:lnTo>
                <a:lnTo>
                  <a:pt x="753140" y="1092200"/>
                </a:lnTo>
                <a:lnTo>
                  <a:pt x="749233" y="1092200"/>
                </a:lnTo>
                <a:lnTo>
                  <a:pt x="745215" y="1104900"/>
                </a:lnTo>
                <a:lnTo>
                  <a:pt x="741087" y="1117600"/>
                </a:lnTo>
                <a:lnTo>
                  <a:pt x="736850" y="1117600"/>
                </a:lnTo>
                <a:lnTo>
                  <a:pt x="732503" y="1130300"/>
                </a:lnTo>
                <a:lnTo>
                  <a:pt x="728048" y="1143000"/>
                </a:lnTo>
                <a:lnTo>
                  <a:pt x="723487" y="1155700"/>
                </a:lnTo>
                <a:lnTo>
                  <a:pt x="718818" y="1155700"/>
                </a:lnTo>
                <a:lnTo>
                  <a:pt x="714042" y="1168400"/>
                </a:lnTo>
                <a:lnTo>
                  <a:pt x="709162" y="1181100"/>
                </a:lnTo>
                <a:lnTo>
                  <a:pt x="704177" y="1181100"/>
                </a:lnTo>
                <a:lnTo>
                  <a:pt x="699088" y="1193800"/>
                </a:lnTo>
                <a:lnTo>
                  <a:pt x="693895" y="1206500"/>
                </a:lnTo>
                <a:lnTo>
                  <a:pt x="688601" y="1206500"/>
                </a:lnTo>
                <a:lnTo>
                  <a:pt x="683205" y="1219200"/>
                </a:lnTo>
                <a:lnTo>
                  <a:pt x="677709" y="1219200"/>
                </a:lnTo>
                <a:lnTo>
                  <a:pt x="672112" y="1231900"/>
                </a:lnTo>
                <a:lnTo>
                  <a:pt x="666417" y="1244600"/>
                </a:lnTo>
                <a:lnTo>
                  <a:pt x="660624" y="1244600"/>
                </a:lnTo>
                <a:lnTo>
                  <a:pt x="654734" y="1257300"/>
                </a:lnTo>
                <a:lnTo>
                  <a:pt x="648747" y="1270000"/>
                </a:lnTo>
                <a:lnTo>
                  <a:pt x="642664" y="1270000"/>
                </a:lnTo>
                <a:lnTo>
                  <a:pt x="636489" y="1282700"/>
                </a:lnTo>
                <a:lnTo>
                  <a:pt x="630219" y="1282700"/>
                </a:lnTo>
                <a:lnTo>
                  <a:pt x="623857" y="1295400"/>
                </a:lnTo>
                <a:lnTo>
                  <a:pt x="617403" y="1295400"/>
                </a:lnTo>
                <a:lnTo>
                  <a:pt x="610859" y="1308100"/>
                </a:lnTo>
                <a:lnTo>
                  <a:pt x="604226" y="1320800"/>
                </a:lnTo>
                <a:lnTo>
                  <a:pt x="597503" y="1320800"/>
                </a:lnTo>
                <a:lnTo>
                  <a:pt x="590694" y="1333500"/>
                </a:lnTo>
                <a:lnTo>
                  <a:pt x="583798" y="1333500"/>
                </a:lnTo>
                <a:lnTo>
                  <a:pt x="576818" y="1346200"/>
                </a:lnTo>
                <a:lnTo>
                  <a:pt x="569752" y="1346200"/>
                </a:lnTo>
                <a:lnTo>
                  <a:pt x="562603" y="1358900"/>
                </a:lnTo>
                <a:lnTo>
                  <a:pt x="555374" y="1358900"/>
                </a:lnTo>
                <a:lnTo>
                  <a:pt x="548063" y="1371600"/>
                </a:lnTo>
                <a:lnTo>
                  <a:pt x="540672" y="1371600"/>
                </a:lnTo>
                <a:lnTo>
                  <a:pt x="533202" y="1384300"/>
                </a:lnTo>
                <a:lnTo>
                  <a:pt x="525655" y="1384300"/>
                </a:lnTo>
                <a:lnTo>
                  <a:pt x="518033" y="1397000"/>
                </a:lnTo>
                <a:lnTo>
                  <a:pt x="510334" y="1397000"/>
                </a:lnTo>
                <a:lnTo>
                  <a:pt x="502561" y="1409700"/>
                </a:lnTo>
                <a:lnTo>
                  <a:pt x="494717" y="1409700"/>
                </a:lnTo>
                <a:lnTo>
                  <a:pt x="486801" y="1422400"/>
                </a:lnTo>
                <a:lnTo>
                  <a:pt x="478813" y="1422400"/>
                </a:lnTo>
                <a:lnTo>
                  <a:pt x="470757" y="1435100"/>
                </a:lnTo>
                <a:lnTo>
                  <a:pt x="454445" y="1435100"/>
                </a:lnTo>
                <a:lnTo>
                  <a:pt x="446189" y="1447800"/>
                </a:lnTo>
                <a:lnTo>
                  <a:pt x="437868" y="1447800"/>
                </a:lnTo>
                <a:lnTo>
                  <a:pt x="429487" y="1460500"/>
                </a:lnTo>
                <a:lnTo>
                  <a:pt x="412540" y="1460500"/>
                </a:lnTo>
                <a:lnTo>
                  <a:pt x="403977" y="1473200"/>
                </a:lnTo>
                <a:lnTo>
                  <a:pt x="386682" y="1473200"/>
                </a:lnTo>
                <a:lnTo>
                  <a:pt x="377950" y="1485900"/>
                </a:lnTo>
                <a:lnTo>
                  <a:pt x="360329" y="1485900"/>
                </a:lnTo>
                <a:lnTo>
                  <a:pt x="351443" y="1498600"/>
                </a:lnTo>
                <a:lnTo>
                  <a:pt x="333520" y="1498600"/>
                </a:lnTo>
                <a:lnTo>
                  <a:pt x="324490" y="1511300"/>
                </a:lnTo>
                <a:lnTo>
                  <a:pt x="297130" y="1511300"/>
                </a:lnTo>
                <a:lnTo>
                  <a:pt x="287927" y="1524000"/>
                </a:lnTo>
                <a:lnTo>
                  <a:pt x="260084" y="1524000"/>
                </a:lnTo>
                <a:lnTo>
                  <a:pt x="250732" y="1536700"/>
                </a:lnTo>
                <a:lnTo>
                  <a:pt x="212996" y="1536700"/>
                </a:lnTo>
                <a:lnTo>
                  <a:pt x="203489" y="1549400"/>
                </a:lnTo>
                <a:lnTo>
                  <a:pt x="145938" y="1549400"/>
                </a:lnTo>
                <a:lnTo>
                  <a:pt x="136276" y="156210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9557254" y="4397871"/>
            <a:ext cx="735806" cy="735211"/>
          </a:xfrm>
          <a:custGeom>
            <a:avLst/>
            <a:gdLst/>
            <a:ahLst/>
            <a:cxnLst/>
            <a:rect l="l" t="t" r="r" b="b"/>
            <a:pathLst>
              <a:path w="784859" h="784225">
                <a:moveTo>
                  <a:pt x="752738" y="784211"/>
                </a:moveTo>
                <a:lnTo>
                  <a:pt x="697267" y="779973"/>
                </a:lnTo>
                <a:lnTo>
                  <a:pt x="642224" y="771816"/>
                </a:lnTo>
                <a:lnTo>
                  <a:pt x="587898" y="759778"/>
                </a:lnTo>
                <a:lnTo>
                  <a:pt x="534572" y="743925"/>
                </a:lnTo>
                <a:lnTo>
                  <a:pt x="482502" y="724334"/>
                </a:lnTo>
                <a:lnTo>
                  <a:pt x="431941" y="701100"/>
                </a:lnTo>
                <a:lnTo>
                  <a:pt x="383154" y="674341"/>
                </a:lnTo>
                <a:lnTo>
                  <a:pt x="336394" y="644199"/>
                </a:lnTo>
                <a:lnTo>
                  <a:pt x="291887" y="610821"/>
                </a:lnTo>
                <a:lnTo>
                  <a:pt x="249848" y="574366"/>
                </a:lnTo>
                <a:lnTo>
                  <a:pt x="210498" y="535025"/>
                </a:lnTo>
                <a:lnTo>
                  <a:pt x="174040" y="493002"/>
                </a:lnTo>
                <a:lnTo>
                  <a:pt x="140651" y="448502"/>
                </a:lnTo>
                <a:lnTo>
                  <a:pt x="110492" y="401741"/>
                </a:lnTo>
                <a:lnTo>
                  <a:pt x="83723" y="352959"/>
                </a:lnTo>
                <a:lnTo>
                  <a:pt x="60482" y="302413"/>
                </a:lnTo>
                <a:lnTo>
                  <a:pt x="40879" y="250348"/>
                </a:lnTo>
                <a:lnTo>
                  <a:pt x="25010" y="197016"/>
                </a:lnTo>
                <a:lnTo>
                  <a:pt x="12961" y="142692"/>
                </a:lnTo>
                <a:lnTo>
                  <a:pt x="4792" y="87662"/>
                </a:lnTo>
                <a:lnTo>
                  <a:pt x="541" y="32192"/>
                </a:lnTo>
                <a:lnTo>
                  <a:pt x="0" y="13645"/>
                </a:lnTo>
                <a:lnTo>
                  <a:pt x="784745" y="0"/>
                </a:lnTo>
                <a:lnTo>
                  <a:pt x="752738" y="784211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9557254" y="3901946"/>
            <a:ext cx="735806" cy="508992"/>
          </a:xfrm>
          <a:custGeom>
            <a:avLst/>
            <a:gdLst/>
            <a:ahLst/>
            <a:cxnLst/>
            <a:rect l="l" t="t" r="r" b="b"/>
            <a:pathLst>
              <a:path w="784859" h="542925">
                <a:moveTo>
                  <a:pt x="0" y="542632"/>
                </a:moveTo>
                <a:lnTo>
                  <a:pt x="2213" y="468427"/>
                </a:lnTo>
                <a:lnTo>
                  <a:pt x="11443" y="394765"/>
                </a:lnTo>
                <a:lnTo>
                  <a:pt x="27576" y="322301"/>
                </a:lnTo>
                <a:lnTo>
                  <a:pt x="50498" y="251690"/>
                </a:lnTo>
                <a:lnTo>
                  <a:pt x="79975" y="183554"/>
                </a:lnTo>
                <a:lnTo>
                  <a:pt x="115772" y="118516"/>
                </a:lnTo>
                <a:lnTo>
                  <a:pt x="157539" y="57142"/>
                </a:lnTo>
                <a:lnTo>
                  <a:pt x="204931" y="0"/>
                </a:lnTo>
                <a:lnTo>
                  <a:pt x="784745" y="528987"/>
                </a:lnTo>
                <a:lnTo>
                  <a:pt x="0" y="542632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9749377" y="3693540"/>
            <a:ext cx="544116" cy="704850"/>
          </a:xfrm>
          <a:custGeom>
            <a:avLst/>
            <a:gdLst/>
            <a:ahLst/>
            <a:cxnLst/>
            <a:rect l="l" t="t" r="r" b="b"/>
            <a:pathLst>
              <a:path w="580390" h="751839">
                <a:moveTo>
                  <a:pt x="579813" y="751286"/>
                </a:moveTo>
                <a:lnTo>
                  <a:pt x="0" y="222299"/>
                </a:lnTo>
                <a:lnTo>
                  <a:pt x="36907" y="184459"/>
                </a:lnTo>
                <a:lnTo>
                  <a:pt x="76096" y="149347"/>
                </a:lnTo>
                <a:lnTo>
                  <a:pt x="117567" y="116961"/>
                </a:lnTo>
                <a:lnTo>
                  <a:pt x="161320" y="87302"/>
                </a:lnTo>
                <a:lnTo>
                  <a:pt x="206952" y="60624"/>
                </a:lnTo>
                <a:lnTo>
                  <a:pt x="254059" y="37181"/>
                </a:lnTo>
                <a:lnTo>
                  <a:pt x="302642" y="16973"/>
                </a:lnTo>
                <a:lnTo>
                  <a:pt x="352701" y="0"/>
                </a:lnTo>
                <a:lnTo>
                  <a:pt x="579813" y="751286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0080036" y="3662395"/>
            <a:ext cx="213121" cy="735806"/>
          </a:xfrm>
          <a:custGeom>
            <a:avLst/>
            <a:gdLst/>
            <a:ahLst/>
            <a:cxnLst/>
            <a:rect l="l" t="t" r="r" b="b"/>
            <a:pathLst>
              <a:path w="227329" h="784860">
                <a:moveTo>
                  <a:pt x="227111" y="784508"/>
                </a:moveTo>
                <a:lnTo>
                  <a:pt x="0" y="33222"/>
                </a:lnTo>
                <a:lnTo>
                  <a:pt x="50048" y="19860"/>
                </a:lnTo>
                <a:lnTo>
                  <a:pt x="100648" y="9870"/>
                </a:lnTo>
                <a:lnTo>
                  <a:pt x="151797" y="3249"/>
                </a:lnTo>
                <a:lnTo>
                  <a:pt x="203497" y="0"/>
                </a:lnTo>
                <a:lnTo>
                  <a:pt x="227111" y="784508"/>
                </a:lnTo>
                <a:close/>
              </a:path>
            </a:pathLst>
          </a:custGeom>
          <a:solidFill>
            <a:srgbClr val="37454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0281883" y="3662061"/>
            <a:ext cx="0" cy="735806"/>
          </a:xfrm>
          <a:custGeom>
            <a:avLst/>
            <a:gdLst/>
            <a:ahLst/>
            <a:cxnLst/>
            <a:rect l="l" t="t" r="r" b="b"/>
            <a:pathLst>
              <a:path h="784860">
                <a:moveTo>
                  <a:pt x="0" y="0"/>
                </a:moveTo>
                <a:lnTo>
                  <a:pt x="0" y="784863"/>
                </a:lnTo>
              </a:path>
            </a:pathLst>
          </a:custGeom>
          <a:ln w="23614">
            <a:solidFill>
              <a:srgbClr val="FD615D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0809694" y="4947239"/>
            <a:ext cx="157758" cy="54173"/>
          </a:xfrm>
          <a:custGeom>
            <a:avLst/>
            <a:gdLst/>
            <a:ahLst/>
            <a:cxnLst/>
            <a:rect l="l" t="t" r="r" b="b"/>
            <a:pathLst>
              <a:path w="168275" h="57785">
                <a:moveTo>
                  <a:pt x="0" y="0"/>
                </a:moveTo>
                <a:lnTo>
                  <a:pt x="53774" y="57169"/>
                </a:lnTo>
                <a:lnTo>
                  <a:pt x="168074" y="57169"/>
                </a:lnTo>
              </a:path>
            </a:pathLst>
          </a:custGeom>
          <a:ln w="952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9849056" y="5086852"/>
            <a:ext cx="137517" cy="67270"/>
          </a:xfrm>
          <a:custGeom>
            <a:avLst/>
            <a:gdLst/>
            <a:ahLst/>
            <a:cxnLst/>
            <a:rect l="l" t="t" r="r" b="b"/>
            <a:pathLst>
              <a:path w="146684" h="71754">
                <a:moveTo>
                  <a:pt x="146228" y="0"/>
                </a:moveTo>
                <a:lnTo>
                  <a:pt x="114300" y="71698"/>
                </a:lnTo>
                <a:lnTo>
                  <a:pt x="0" y="71698"/>
                </a:lnTo>
              </a:path>
            </a:pathLst>
          </a:custGeom>
          <a:ln w="952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9480239" y="3964953"/>
            <a:ext cx="170259" cy="38695"/>
          </a:xfrm>
          <a:custGeom>
            <a:avLst/>
            <a:gdLst/>
            <a:ahLst/>
            <a:cxnLst/>
            <a:rect l="l" t="t" r="r" b="b"/>
            <a:pathLst>
              <a:path w="181609" h="41275">
                <a:moveTo>
                  <a:pt x="181197" y="41047"/>
                </a:moveTo>
                <a:lnTo>
                  <a:pt x="11430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9744417" y="3697575"/>
            <a:ext cx="146447" cy="62508"/>
          </a:xfrm>
          <a:custGeom>
            <a:avLst/>
            <a:gdLst/>
            <a:ahLst/>
            <a:cxnLst/>
            <a:rect l="l" t="t" r="r" b="b"/>
            <a:pathLst>
              <a:path w="156209" h="66675">
                <a:moveTo>
                  <a:pt x="156149" y="66398"/>
                </a:moveTo>
                <a:lnTo>
                  <a:pt x="114300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10052422" y="3580900"/>
            <a:ext cx="119063" cy="72628"/>
          </a:xfrm>
          <a:custGeom>
            <a:avLst/>
            <a:gdLst/>
            <a:ahLst/>
            <a:cxnLst/>
            <a:rect l="l" t="t" r="r" b="b"/>
            <a:pathLst>
              <a:path w="127000" h="77470">
                <a:moveTo>
                  <a:pt x="126945" y="77460"/>
                </a:moveTo>
                <a:lnTo>
                  <a:pt x="114299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10991077" y="4908562"/>
            <a:ext cx="678061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98" dirty="0">
                <a:solidFill>
                  <a:srgbClr val="777777"/>
                </a:solidFill>
                <a:latin typeface="Arial"/>
                <a:cs typeface="Arial"/>
              </a:rPr>
              <a:t>ACTIVE</a:t>
            </a:r>
            <a:r>
              <a:rPr sz="844" spc="-89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844" spc="-66" dirty="0">
                <a:solidFill>
                  <a:srgbClr val="777777"/>
                </a:solidFill>
                <a:latin typeface="Arial"/>
                <a:cs typeface="Arial"/>
              </a:rPr>
              <a:t>50.65%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9041849" y="5061797"/>
            <a:ext cx="783431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9" dirty="0">
                <a:solidFill>
                  <a:srgbClr val="777777"/>
                </a:solidFill>
                <a:latin typeface="Arial"/>
                <a:cs typeface="Arial"/>
              </a:rPr>
              <a:t>PLANNED</a:t>
            </a:r>
            <a:r>
              <a:rPr sz="844" spc="-80" dirty="0">
                <a:solidFill>
                  <a:srgbClr val="777777"/>
                </a:solidFill>
                <a:latin typeface="Arial"/>
                <a:cs typeface="Arial"/>
              </a:rPr>
              <a:t> 24.07%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9017856" y="3488627"/>
            <a:ext cx="1010841" cy="26850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75630" defTabSz="857250">
              <a:lnSpc>
                <a:spcPts val="966"/>
              </a:lnSpc>
              <a:spcBef>
                <a:spcPts val="94"/>
              </a:spcBef>
            </a:pPr>
            <a:r>
              <a:rPr sz="844" spc="-98" dirty="0">
                <a:solidFill>
                  <a:srgbClr val="777777"/>
                </a:solidFill>
                <a:latin typeface="Arial"/>
                <a:cs typeface="Arial"/>
              </a:rPr>
              <a:t>DECLINED</a:t>
            </a:r>
            <a:r>
              <a:rPr sz="844" spc="-75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844" spc="-84" dirty="0">
                <a:solidFill>
                  <a:srgbClr val="777777"/>
                </a:solidFill>
                <a:latin typeface="Arial"/>
                <a:cs typeface="Arial"/>
              </a:rPr>
              <a:t>4.19%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  <a:p>
            <a:pPr marL="11906" defTabSz="857250">
              <a:lnSpc>
                <a:spcPts val="966"/>
              </a:lnSpc>
            </a:pPr>
            <a:r>
              <a:rPr sz="844" spc="-103" dirty="0">
                <a:solidFill>
                  <a:srgbClr val="777777"/>
                </a:solidFill>
                <a:latin typeface="Arial"/>
                <a:cs typeface="Arial"/>
              </a:rPr>
              <a:t>PENDING</a:t>
            </a:r>
            <a:r>
              <a:rPr sz="844" spc="-52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844" spc="-75" dirty="0">
                <a:solidFill>
                  <a:srgbClr val="777777"/>
                </a:solidFill>
                <a:latin typeface="Arial"/>
                <a:cs typeface="Arial"/>
              </a:rPr>
              <a:t>8.56%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8851208" y="3819101"/>
            <a:ext cx="605433" cy="24285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lnSpc>
                <a:spcPts val="928"/>
              </a:lnSpc>
              <a:spcBef>
                <a:spcPts val="94"/>
              </a:spcBef>
            </a:pPr>
            <a:r>
              <a:rPr sz="844" spc="-122" dirty="0">
                <a:solidFill>
                  <a:srgbClr val="777777"/>
                </a:solidFill>
                <a:latin typeface="Arial"/>
                <a:cs typeface="Arial"/>
              </a:rPr>
              <a:t>ONBOARDING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  <a:p>
            <a:pPr marL="283369" defTabSz="857250">
              <a:lnSpc>
                <a:spcPts val="928"/>
              </a:lnSpc>
            </a:pPr>
            <a:r>
              <a:rPr sz="844" spc="-75" dirty="0">
                <a:solidFill>
                  <a:srgbClr val="777777"/>
                </a:solidFill>
                <a:latin typeface="Arial"/>
                <a:cs typeface="Arial"/>
              </a:rPr>
              <a:t>12.05%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9522023" y="5438239"/>
            <a:ext cx="1756172" cy="17065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1031" b="1" spc="-5" dirty="0">
                <a:solidFill>
                  <a:prstClr val="black"/>
                </a:solidFill>
                <a:latin typeface="Segoe UI"/>
                <a:cs typeface="Segoe UI"/>
              </a:rPr>
              <a:t>Student Population</a:t>
            </a:r>
            <a:r>
              <a:rPr sz="1031" b="1" spc="-56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031" b="1" spc="-5" dirty="0">
                <a:solidFill>
                  <a:prstClr val="black"/>
                </a:solidFill>
                <a:latin typeface="Segoe UI"/>
                <a:cs typeface="Segoe UI"/>
              </a:rPr>
              <a:t>Covered</a:t>
            </a:r>
            <a:endParaRPr sz="1031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9344275" y="5661422"/>
            <a:ext cx="1785938" cy="892969"/>
          </a:xfrm>
          <a:custGeom>
            <a:avLst/>
            <a:gdLst/>
            <a:ahLst/>
            <a:cxnLst/>
            <a:rect l="l" t="t" r="r" b="b"/>
            <a:pathLst>
              <a:path w="1905000" h="952500">
                <a:moveTo>
                  <a:pt x="1022570" y="2540"/>
                </a:moveTo>
                <a:lnTo>
                  <a:pt x="882429" y="2540"/>
                </a:lnTo>
                <a:lnTo>
                  <a:pt x="905763" y="0"/>
                </a:lnTo>
                <a:lnTo>
                  <a:pt x="999236" y="0"/>
                </a:lnTo>
                <a:lnTo>
                  <a:pt x="1022570" y="2540"/>
                </a:lnTo>
                <a:close/>
              </a:path>
              <a:path w="1905000" h="952500">
                <a:moveTo>
                  <a:pt x="285750" y="952500"/>
                </a:moveTo>
                <a:lnTo>
                  <a:pt x="0" y="951230"/>
                </a:lnTo>
                <a:lnTo>
                  <a:pt x="71" y="939800"/>
                </a:lnTo>
                <a:lnTo>
                  <a:pt x="286" y="928370"/>
                </a:lnTo>
                <a:lnTo>
                  <a:pt x="2580" y="881380"/>
                </a:lnTo>
                <a:lnTo>
                  <a:pt x="7163" y="835660"/>
                </a:lnTo>
                <a:lnTo>
                  <a:pt x="14023" y="788670"/>
                </a:lnTo>
                <a:lnTo>
                  <a:pt x="23143" y="742950"/>
                </a:lnTo>
                <a:lnTo>
                  <a:pt x="34503" y="697230"/>
                </a:lnTo>
                <a:lnTo>
                  <a:pt x="37689" y="687070"/>
                </a:lnTo>
                <a:lnTo>
                  <a:pt x="41014" y="675640"/>
                </a:lnTo>
                <a:lnTo>
                  <a:pt x="44476" y="664210"/>
                </a:lnTo>
                <a:lnTo>
                  <a:pt x="48074" y="652780"/>
                </a:lnTo>
                <a:lnTo>
                  <a:pt x="51808" y="642620"/>
                </a:lnTo>
                <a:lnTo>
                  <a:pt x="55679" y="631190"/>
                </a:lnTo>
                <a:lnTo>
                  <a:pt x="59685" y="619760"/>
                </a:lnTo>
                <a:lnTo>
                  <a:pt x="63824" y="609600"/>
                </a:lnTo>
                <a:lnTo>
                  <a:pt x="68097" y="598170"/>
                </a:lnTo>
                <a:lnTo>
                  <a:pt x="72504" y="586740"/>
                </a:lnTo>
                <a:lnTo>
                  <a:pt x="77044" y="576580"/>
                </a:lnTo>
                <a:lnTo>
                  <a:pt x="81715" y="566420"/>
                </a:lnTo>
                <a:lnTo>
                  <a:pt x="86517" y="554990"/>
                </a:lnTo>
                <a:lnTo>
                  <a:pt x="91450" y="544830"/>
                </a:lnTo>
                <a:lnTo>
                  <a:pt x="96513" y="534670"/>
                </a:lnTo>
                <a:lnTo>
                  <a:pt x="101703" y="523240"/>
                </a:lnTo>
                <a:lnTo>
                  <a:pt x="123742" y="482600"/>
                </a:lnTo>
                <a:lnTo>
                  <a:pt x="147777" y="441960"/>
                </a:lnTo>
                <a:lnTo>
                  <a:pt x="154090" y="433070"/>
                </a:lnTo>
                <a:lnTo>
                  <a:pt x="160525" y="422910"/>
                </a:lnTo>
                <a:lnTo>
                  <a:pt x="167079" y="412750"/>
                </a:lnTo>
                <a:lnTo>
                  <a:pt x="173750" y="403860"/>
                </a:lnTo>
                <a:lnTo>
                  <a:pt x="180539" y="393700"/>
                </a:lnTo>
                <a:lnTo>
                  <a:pt x="187444" y="384810"/>
                </a:lnTo>
                <a:lnTo>
                  <a:pt x="194465" y="374650"/>
                </a:lnTo>
                <a:lnTo>
                  <a:pt x="201600" y="365760"/>
                </a:lnTo>
                <a:lnTo>
                  <a:pt x="231258" y="330200"/>
                </a:lnTo>
                <a:lnTo>
                  <a:pt x="262654" y="294640"/>
                </a:lnTo>
                <a:lnTo>
                  <a:pt x="270765" y="287020"/>
                </a:lnTo>
                <a:lnTo>
                  <a:pt x="278980" y="278130"/>
                </a:lnTo>
                <a:lnTo>
                  <a:pt x="287297" y="270510"/>
                </a:lnTo>
                <a:lnTo>
                  <a:pt x="295712" y="261620"/>
                </a:lnTo>
                <a:lnTo>
                  <a:pt x="304226" y="254000"/>
                </a:lnTo>
                <a:lnTo>
                  <a:pt x="348240" y="215900"/>
                </a:lnTo>
                <a:lnTo>
                  <a:pt x="375750" y="194310"/>
                </a:lnTo>
                <a:lnTo>
                  <a:pt x="385096" y="186690"/>
                </a:lnTo>
                <a:lnTo>
                  <a:pt x="394528" y="180340"/>
                </a:lnTo>
                <a:lnTo>
                  <a:pt x="404042" y="172720"/>
                </a:lnTo>
                <a:lnTo>
                  <a:pt x="433078" y="153670"/>
                </a:lnTo>
                <a:lnTo>
                  <a:pt x="462817" y="134620"/>
                </a:lnTo>
                <a:lnTo>
                  <a:pt x="472880" y="129540"/>
                </a:lnTo>
                <a:lnTo>
                  <a:pt x="493219" y="116840"/>
                </a:lnTo>
                <a:lnTo>
                  <a:pt x="524245" y="101600"/>
                </a:lnTo>
                <a:lnTo>
                  <a:pt x="534717" y="95250"/>
                </a:lnTo>
                <a:lnTo>
                  <a:pt x="545253" y="91440"/>
                </a:lnTo>
                <a:lnTo>
                  <a:pt x="577221" y="76200"/>
                </a:lnTo>
                <a:lnTo>
                  <a:pt x="587994" y="72390"/>
                </a:lnTo>
                <a:lnTo>
                  <a:pt x="598821" y="67310"/>
                </a:lnTo>
                <a:lnTo>
                  <a:pt x="609700" y="63500"/>
                </a:lnTo>
                <a:lnTo>
                  <a:pt x="620630" y="58420"/>
                </a:lnTo>
                <a:lnTo>
                  <a:pt x="653718" y="46990"/>
                </a:lnTo>
                <a:lnTo>
                  <a:pt x="664838" y="44450"/>
                </a:lnTo>
                <a:lnTo>
                  <a:pt x="687210" y="36830"/>
                </a:lnTo>
                <a:lnTo>
                  <a:pt x="698456" y="34290"/>
                </a:lnTo>
                <a:lnTo>
                  <a:pt x="709739" y="30480"/>
                </a:lnTo>
                <a:lnTo>
                  <a:pt x="778155" y="15240"/>
                </a:lnTo>
                <a:lnTo>
                  <a:pt x="789658" y="13970"/>
                </a:lnTo>
                <a:lnTo>
                  <a:pt x="801186" y="11430"/>
                </a:lnTo>
                <a:lnTo>
                  <a:pt x="812739" y="10160"/>
                </a:lnTo>
                <a:lnTo>
                  <a:pt x="824312" y="7620"/>
                </a:lnTo>
                <a:lnTo>
                  <a:pt x="870778" y="2540"/>
                </a:lnTo>
                <a:lnTo>
                  <a:pt x="1034221" y="2540"/>
                </a:lnTo>
                <a:lnTo>
                  <a:pt x="1080687" y="7620"/>
                </a:lnTo>
                <a:lnTo>
                  <a:pt x="1092260" y="10160"/>
                </a:lnTo>
                <a:lnTo>
                  <a:pt x="1103813" y="11430"/>
                </a:lnTo>
                <a:lnTo>
                  <a:pt x="1115341" y="13970"/>
                </a:lnTo>
                <a:lnTo>
                  <a:pt x="1126844" y="15240"/>
                </a:lnTo>
                <a:lnTo>
                  <a:pt x="1195260" y="30480"/>
                </a:lnTo>
                <a:lnTo>
                  <a:pt x="1206543" y="34290"/>
                </a:lnTo>
                <a:lnTo>
                  <a:pt x="1217789" y="36830"/>
                </a:lnTo>
                <a:lnTo>
                  <a:pt x="1240161" y="44450"/>
                </a:lnTo>
                <a:lnTo>
                  <a:pt x="1251281" y="46990"/>
                </a:lnTo>
                <a:lnTo>
                  <a:pt x="1284369" y="58420"/>
                </a:lnTo>
                <a:lnTo>
                  <a:pt x="1295299" y="63500"/>
                </a:lnTo>
                <a:lnTo>
                  <a:pt x="1306178" y="67310"/>
                </a:lnTo>
                <a:lnTo>
                  <a:pt x="1317005" y="72390"/>
                </a:lnTo>
                <a:lnTo>
                  <a:pt x="1327778" y="76200"/>
                </a:lnTo>
                <a:lnTo>
                  <a:pt x="1359746" y="91440"/>
                </a:lnTo>
                <a:lnTo>
                  <a:pt x="1370282" y="95250"/>
                </a:lnTo>
                <a:lnTo>
                  <a:pt x="1380754" y="101600"/>
                </a:lnTo>
                <a:lnTo>
                  <a:pt x="1411780" y="116840"/>
                </a:lnTo>
                <a:lnTo>
                  <a:pt x="1432119" y="129540"/>
                </a:lnTo>
                <a:lnTo>
                  <a:pt x="1442182" y="134620"/>
                </a:lnTo>
                <a:lnTo>
                  <a:pt x="1471921" y="153670"/>
                </a:lnTo>
                <a:lnTo>
                  <a:pt x="1500957" y="172720"/>
                </a:lnTo>
                <a:lnTo>
                  <a:pt x="1510471" y="180340"/>
                </a:lnTo>
                <a:lnTo>
                  <a:pt x="1519903" y="186690"/>
                </a:lnTo>
                <a:lnTo>
                  <a:pt x="1529249" y="194310"/>
                </a:lnTo>
                <a:lnTo>
                  <a:pt x="1538508" y="200660"/>
                </a:lnTo>
                <a:lnTo>
                  <a:pt x="1556759" y="215900"/>
                </a:lnTo>
                <a:lnTo>
                  <a:pt x="1592159" y="246380"/>
                </a:lnTo>
                <a:lnTo>
                  <a:pt x="1617702" y="270510"/>
                </a:lnTo>
                <a:lnTo>
                  <a:pt x="1626019" y="278130"/>
                </a:lnTo>
                <a:lnTo>
                  <a:pt x="1633060" y="285750"/>
                </a:lnTo>
                <a:lnTo>
                  <a:pt x="919784" y="285750"/>
                </a:lnTo>
                <a:lnTo>
                  <a:pt x="870877" y="289560"/>
                </a:lnTo>
                <a:lnTo>
                  <a:pt x="838516" y="294640"/>
                </a:lnTo>
                <a:lnTo>
                  <a:pt x="822423" y="298450"/>
                </a:lnTo>
                <a:lnTo>
                  <a:pt x="806409" y="300990"/>
                </a:lnTo>
                <a:lnTo>
                  <a:pt x="790492" y="304800"/>
                </a:lnTo>
                <a:lnTo>
                  <a:pt x="774674" y="309880"/>
                </a:lnTo>
                <a:lnTo>
                  <a:pt x="758952" y="313690"/>
                </a:lnTo>
                <a:lnTo>
                  <a:pt x="727878" y="323850"/>
                </a:lnTo>
                <a:lnTo>
                  <a:pt x="712544" y="330200"/>
                </a:lnTo>
                <a:lnTo>
                  <a:pt x="697345" y="335280"/>
                </a:lnTo>
                <a:lnTo>
                  <a:pt x="682300" y="342900"/>
                </a:lnTo>
                <a:lnTo>
                  <a:pt x="667427" y="349250"/>
                </a:lnTo>
                <a:lnTo>
                  <a:pt x="652725" y="356870"/>
                </a:lnTo>
                <a:lnTo>
                  <a:pt x="638196" y="363220"/>
                </a:lnTo>
                <a:lnTo>
                  <a:pt x="623855" y="372110"/>
                </a:lnTo>
                <a:lnTo>
                  <a:pt x="609721" y="379730"/>
                </a:lnTo>
                <a:lnTo>
                  <a:pt x="568575" y="406400"/>
                </a:lnTo>
                <a:lnTo>
                  <a:pt x="529518" y="436880"/>
                </a:lnTo>
                <a:lnTo>
                  <a:pt x="504737" y="458470"/>
                </a:lnTo>
                <a:lnTo>
                  <a:pt x="492752" y="468630"/>
                </a:lnTo>
                <a:lnTo>
                  <a:pt x="481036" y="480060"/>
                </a:lnTo>
                <a:lnTo>
                  <a:pt x="469604" y="491490"/>
                </a:lnTo>
                <a:lnTo>
                  <a:pt x="458470" y="504190"/>
                </a:lnTo>
                <a:lnTo>
                  <a:pt x="447634" y="516890"/>
                </a:lnTo>
                <a:lnTo>
                  <a:pt x="437095" y="528320"/>
                </a:lnTo>
                <a:lnTo>
                  <a:pt x="426866" y="542290"/>
                </a:lnTo>
                <a:lnTo>
                  <a:pt x="416960" y="554990"/>
                </a:lnTo>
                <a:lnTo>
                  <a:pt x="407377" y="567690"/>
                </a:lnTo>
                <a:lnTo>
                  <a:pt x="380609" y="609600"/>
                </a:lnTo>
                <a:lnTo>
                  <a:pt x="356940" y="651510"/>
                </a:lnTo>
                <a:lnTo>
                  <a:pt x="336503" y="697230"/>
                </a:lnTo>
                <a:lnTo>
                  <a:pt x="319403" y="742950"/>
                </a:lnTo>
                <a:lnTo>
                  <a:pt x="305731" y="789940"/>
                </a:lnTo>
                <a:lnTo>
                  <a:pt x="295565" y="838200"/>
                </a:lnTo>
                <a:lnTo>
                  <a:pt x="288960" y="886460"/>
                </a:lnTo>
                <a:lnTo>
                  <a:pt x="285950" y="935990"/>
                </a:lnTo>
                <a:lnTo>
                  <a:pt x="285750" y="952500"/>
                </a:lnTo>
                <a:close/>
              </a:path>
              <a:path w="1905000" h="952500">
                <a:moveTo>
                  <a:pt x="1905000" y="952500"/>
                </a:moveTo>
                <a:lnTo>
                  <a:pt x="1619250" y="952500"/>
                </a:lnTo>
                <a:lnTo>
                  <a:pt x="1619049" y="935990"/>
                </a:lnTo>
                <a:lnTo>
                  <a:pt x="1618447" y="919480"/>
                </a:lnTo>
                <a:lnTo>
                  <a:pt x="1614235" y="869950"/>
                </a:lnTo>
                <a:lnTo>
                  <a:pt x="1606438" y="821690"/>
                </a:lnTo>
                <a:lnTo>
                  <a:pt x="1595099" y="773430"/>
                </a:lnTo>
                <a:lnTo>
                  <a:pt x="1580274" y="727710"/>
                </a:lnTo>
                <a:lnTo>
                  <a:pt x="1562047" y="681990"/>
                </a:lnTo>
                <a:lnTo>
                  <a:pt x="1540520" y="637540"/>
                </a:lnTo>
                <a:lnTo>
                  <a:pt x="1515808" y="595630"/>
                </a:lnTo>
                <a:lnTo>
                  <a:pt x="1488039" y="554990"/>
                </a:lnTo>
                <a:lnTo>
                  <a:pt x="1478133" y="542290"/>
                </a:lnTo>
                <a:lnTo>
                  <a:pt x="1467904" y="528320"/>
                </a:lnTo>
                <a:lnTo>
                  <a:pt x="1457366" y="516890"/>
                </a:lnTo>
                <a:lnTo>
                  <a:pt x="1446529" y="504190"/>
                </a:lnTo>
                <a:lnTo>
                  <a:pt x="1435395" y="491490"/>
                </a:lnTo>
                <a:lnTo>
                  <a:pt x="1423963" y="480060"/>
                </a:lnTo>
                <a:lnTo>
                  <a:pt x="1412247" y="468630"/>
                </a:lnTo>
                <a:lnTo>
                  <a:pt x="1400262" y="458470"/>
                </a:lnTo>
                <a:lnTo>
                  <a:pt x="1388006" y="447040"/>
                </a:lnTo>
                <a:lnTo>
                  <a:pt x="1349682" y="416560"/>
                </a:lnTo>
                <a:lnTo>
                  <a:pt x="1295278" y="379730"/>
                </a:lnTo>
                <a:lnTo>
                  <a:pt x="1281144" y="372110"/>
                </a:lnTo>
                <a:lnTo>
                  <a:pt x="1266803" y="363220"/>
                </a:lnTo>
                <a:lnTo>
                  <a:pt x="1252274" y="356870"/>
                </a:lnTo>
                <a:lnTo>
                  <a:pt x="1237572" y="349250"/>
                </a:lnTo>
                <a:lnTo>
                  <a:pt x="1222699" y="342900"/>
                </a:lnTo>
                <a:lnTo>
                  <a:pt x="1207654" y="335280"/>
                </a:lnTo>
                <a:lnTo>
                  <a:pt x="1192455" y="330200"/>
                </a:lnTo>
                <a:lnTo>
                  <a:pt x="1177121" y="323850"/>
                </a:lnTo>
                <a:lnTo>
                  <a:pt x="1146047" y="313690"/>
                </a:lnTo>
                <a:lnTo>
                  <a:pt x="1130326" y="309880"/>
                </a:lnTo>
                <a:lnTo>
                  <a:pt x="1114507" y="304800"/>
                </a:lnTo>
                <a:lnTo>
                  <a:pt x="1098590" y="300990"/>
                </a:lnTo>
                <a:lnTo>
                  <a:pt x="1082576" y="298450"/>
                </a:lnTo>
                <a:lnTo>
                  <a:pt x="1066484" y="294640"/>
                </a:lnTo>
                <a:lnTo>
                  <a:pt x="1034122" y="289560"/>
                </a:lnTo>
                <a:lnTo>
                  <a:pt x="985215" y="285750"/>
                </a:lnTo>
                <a:lnTo>
                  <a:pt x="1633060" y="285750"/>
                </a:lnTo>
                <a:lnTo>
                  <a:pt x="1634234" y="287020"/>
                </a:lnTo>
                <a:lnTo>
                  <a:pt x="1642345" y="294640"/>
                </a:lnTo>
                <a:lnTo>
                  <a:pt x="1650352" y="303530"/>
                </a:lnTo>
                <a:lnTo>
                  <a:pt x="1681321" y="339090"/>
                </a:lnTo>
                <a:lnTo>
                  <a:pt x="1710534" y="374650"/>
                </a:lnTo>
                <a:lnTo>
                  <a:pt x="1717555" y="384810"/>
                </a:lnTo>
                <a:lnTo>
                  <a:pt x="1724460" y="393700"/>
                </a:lnTo>
                <a:lnTo>
                  <a:pt x="1731249" y="403860"/>
                </a:lnTo>
                <a:lnTo>
                  <a:pt x="1737920" y="412750"/>
                </a:lnTo>
                <a:lnTo>
                  <a:pt x="1744474" y="422910"/>
                </a:lnTo>
                <a:lnTo>
                  <a:pt x="1750909" y="433070"/>
                </a:lnTo>
                <a:lnTo>
                  <a:pt x="1757222" y="441960"/>
                </a:lnTo>
                <a:lnTo>
                  <a:pt x="1763415" y="452120"/>
                </a:lnTo>
                <a:lnTo>
                  <a:pt x="1786956" y="492760"/>
                </a:lnTo>
                <a:lnTo>
                  <a:pt x="1808486" y="534670"/>
                </a:lnTo>
                <a:lnTo>
                  <a:pt x="1813549" y="544830"/>
                </a:lnTo>
                <a:lnTo>
                  <a:pt x="1818482" y="554990"/>
                </a:lnTo>
                <a:lnTo>
                  <a:pt x="1823284" y="566420"/>
                </a:lnTo>
                <a:lnTo>
                  <a:pt x="1827955" y="576580"/>
                </a:lnTo>
                <a:lnTo>
                  <a:pt x="1832495" y="586740"/>
                </a:lnTo>
                <a:lnTo>
                  <a:pt x="1836902" y="598170"/>
                </a:lnTo>
                <a:lnTo>
                  <a:pt x="1841175" y="609600"/>
                </a:lnTo>
                <a:lnTo>
                  <a:pt x="1845315" y="619760"/>
                </a:lnTo>
                <a:lnTo>
                  <a:pt x="1849320" y="631190"/>
                </a:lnTo>
                <a:lnTo>
                  <a:pt x="1853191" y="642620"/>
                </a:lnTo>
                <a:lnTo>
                  <a:pt x="1856925" y="652780"/>
                </a:lnTo>
                <a:lnTo>
                  <a:pt x="1860523" y="664210"/>
                </a:lnTo>
                <a:lnTo>
                  <a:pt x="1863985" y="675640"/>
                </a:lnTo>
                <a:lnTo>
                  <a:pt x="1867310" y="687070"/>
                </a:lnTo>
                <a:lnTo>
                  <a:pt x="1870496" y="697230"/>
                </a:lnTo>
                <a:lnTo>
                  <a:pt x="1881856" y="742950"/>
                </a:lnTo>
                <a:lnTo>
                  <a:pt x="1890976" y="788670"/>
                </a:lnTo>
                <a:lnTo>
                  <a:pt x="1897836" y="835660"/>
                </a:lnTo>
                <a:lnTo>
                  <a:pt x="1902419" y="881380"/>
                </a:lnTo>
                <a:lnTo>
                  <a:pt x="1904713" y="928370"/>
                </a:lnTo>
                <a:lnTo>
                  <a:pt x="1904928" y="939800"/>
                </a:lnTo>
                <a:lnTo>
                  <a:pt x="1905000" y="95250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9344275" y="5661426"/>
            <a:ext cx="1034653" cy="891778"/>
          </a:xfrm>
          <a:custGeom>
            <a:avLst/>
            <a:gdLst/>
            <a:ahLst/>
            <a:cxnLst/>
            <a:rect l="l" t="t" r="r" b="b"/>
            <a:pathLst>
              <a:path w="1103629" h="951229">
                <a:moveTo>
                  <a:pt x="285750" y="951230"/>
                </a:moveTo>
                <a:lnTo>
                  <a:pt x="0" y="951230"/>
                </a:lnTo>
                <a:lnTo>
                  <a:pt x="86" y="938530"/>
                </a:lnTo>
                <a:lnTo>
                  <a:pt x="1391" y="900430"/>
                </a:lnTo>
                <a:lnTo>
                  <a:pt x="4259" y="862330"/>
                </a:lnTo>
                <a:lnTo>
                  <a:pt x="8685" y="822960"/>
                </a:lnTo>
                <a:lnTo>
                  <a:pt x="14663" y="784860"/>
                </a:lnTo>
                <a:lnTo>
                  <a:pt x="22182" y="748030"/>
                </a:lnTo>
                <a:lnTo>
                  <a:pt x="25029" y="735330"/>
                </a:lnTo>
                <a:lnTo>
                  <a:pt x="34584" y="697230"/>
                </a:lnTo>
                <a:lnTo>
                  <a:pt x="41793" y="673100"/>
                </a:lnTo>
                <a:lnTo>
                  <a:pt x="45647" y="660400"/>
                </a:lnTo>
                <a:lnTo>
                  <a:pt x="49668" y="647700"/>
                </a:lnTo>
                <a:lnTo>
                  <a:pt x="53853" y="636270"/>
                </a:lnTo>
                <a:lnTo>
                  <a:pt x="58202" y="623570"/>
                </a:lnTo>
                <a:lnTo>
                  <a:pt x="62714" y="612140"/>
                </a:lnTo>
                <a:lnTo>
                  <a:pt x="67389" y="599440"/>
                </a:lnTo>
                <a:lnTo>
                  <a:pt x="72226" y="588010"/>
                </a:lnTo>
                <a:lnTo>
                  <a:pt x="77224" y="576580"/>
                </a:lnTo>
                <a:lnTo>
                  <a:pt x="82380" y="563880"/>
                </a:lnTo>
                <a:lnTo>
                  <a:pt x="87697" y="552450"/>
                </a:lnTo>
                <a:lnTo>
                  <a:pt x="104589" y="518160"/>
                </a:lnTo>
                <a:lnTo>
                  <a:pt x="122876" y="483870"/>
                </a:lnTo>
                <a:lnTo>
                  <a:pt x="135826" y="462280"/>
                </a:lnTo>
                <a:lnTo>
                  <a:pt x="142526" y="450850"/>
                </a:lnTo>
                <a:lnTo>
                  <a:pt x="149373" y="439420"/>
                </a:lnTo>
                <a:lnTo>
                  <a:pt x="156367" y="429260"/>
                </a:lnTo>
                <a:lnTo>
                  <a:pt x="163507" y="417830"/>
                </a:lnTo>
                <a:lnTo>
                  <a:pt x="170791" y="407670"/>
                </a:lnTo>
                <a:lnTo>
                  <a:pt x="178217" y="397510"/>
                </a:lnTo>
                <a:lnTo>
                  <a:pt x="185784" y="386080"/>
                </a:lnTo>
                <a:lnTo>
                  <a:pt x="193493" y="375920"/>
                </a:lnTo>
                <a:lnTo>
                  <a:pt x="201340" y="365760"/>
                </a:lnTo>
                <a:lnTo>
                  <a:pt x="209323" y="355600"/>
                </a:lnTo>
                <a:lnTo>
                  <a:pt x="217442" y="346710"/>
                </a:lnTo>
                <a:lnTo>
                  <a:pt x="225696" y="336550"/>
                </a:lnTo>
                <a:lnTo>
                  <a:pt x="234084" y="326390"/>
                </a:lnTo>
                <a:lnTo>
                  <a:pt x="242601" y="316230"/>
                </a:lnTo>
                <a:lnTo>
                  <a:pt x="251247" y="307340"/>
                </a:lnTo>
                <a:lnTo>
                  <a:pt x="260023" y="298450"/>
                </a:lnTo>
                <a:lnTo>
                  <a:pt x="268926" y="288290"/>
                </a:lnTo>
                <a:lnTo>
                  <a:pt x="296374" y="261620"/>
                </a:lnTo>
                <a:lnTo>
                  <a:pt x="324900" y="234950"/>
                </a:lnTo>
                <a:lnTo>
                  <a:pt x="334641" y="227330"/>
                </a:lnTo>
                <a:lnTo>
                  <a:pt x="344496" y="218440"/>
                </a:lnTo>
                <a:lnTo>
                  <a:pt x="354459" y="210820"/>
                </a:lnTo>
                <a:lnTo>
                  <a:pt x="364532" y="201930"/>
                </a:lnTo>
                <a:lnTo>
                  <a:pt x="385002" y="186690"/>
                </a:lnTo>
                <a:lnTo>
                  <a:pt x="405882" y="171450"/>
                </a:lnTo>
                <a:lnTo>
                  <a:pt x="416475" y="165100"/>
                </a:lnTo>
                <a:lnTo>
                  <a:pt x="437951" y="149860"/>
                </a:lnTo>
                <a:lnTo>
                  <a:pt x="459802" y="137160"/>
                </a:lnTo>
                <a:lnTo>
                  <a:pt x="470865" y="129540"/>
                </a:lnTo>
                <a:lnTo>
                  <a:pt x="493248" y="116840"/>
                </a:lnTo>
                <a:lnTo>
                  <a:pt x="504569" y="111760"/>
                </a:lnTo>
                <a:lnTo>
                  <a:pt x="527451" y="99060"/>
                </a:lnTo>
                <a:lnTo>
                  <a:pt x="550644" y="88900"/>
                </a:lnTo>
                <a:lnTo>
                  <a:pt x="562353" y="82550"/>
                </a:lnTo>
                <a:lnTo>
                  <a:pt x="597893" y="67310"/>
                </a:lnTo>
                <a:lnTo>
                  <a:pt x="609874" y="63500"/>
                </a:lnTo>
                <a:lnTo>
                  <a:pt x="621915" y="58420"/>
                </a:lnTo>
                <a:lnTo>
                  <a:pt x="634017" y="54610"/>
                </a:lnTo>
                <a:lnTo>
                  <a:pt x="646179" y="49530"/>
                </a:lnTo>
                <a:lnTo>
                  <a:pt x="695359" y="34290"/>
                </a:lnTo>
                <a:lnTo>
                  <a:pt x="707779" y="31750"/>
                </a:lnTo>
                <a:lnTo>
                  <a:pt x="720241" y="27940"/>
                </a:lnTo>
                <a:lnTo>
                  <a:pt x="732745" y="25400"/>
                </a:lnTo>
                <a:lnTo>
                  <a:pt x="745291" y="21590"/>
                </a:lnTo>
                <a:lnTo>
                  <a:pt x="783144" y="13970"/>
                </a:lnTo>
                <a:lnTo>
                  <a:pt x="795829" y="12700"/>
                </a:lnTo>
                <a:lnTo>
                  <a:pt x="808541" y="10160"/>
                </a:lnTo>
                <a:lnTo>
                  <a:pt x="821278" y="8890"/>
                </a:lnTo>
                <a:lnTo>
                  <a:pt x="834039" y="6350"/>
                </a:lnTo>
                <a:lnTo>
                  <a:pt x="885279" y="1270"/>
                </a:lnTo>
                <a:lnTo>
                  <a:pt x="898127" y="1270"/>
                </a:lnTo>
                <a:lnTo>
                  <a:pt x="910985" y="0"/>
                </a:lnTo>
                <a:lnTo>
                  <a:pt x="1001061" y="0"/>
                </a:lnTo>
                <a:lnTo>
                  <a:pt x="1090703" y="8890"/>
                </a:lnTo>
                <a:lnTo>
                  <a:pt x="1103428" y="11430"/>
                </a:lnTo>
                <a:lnTo>
                  <a:pt x="1059577" y="284480"/>
                </a:lnTo>
                <a:lnTo>
                  <a:pt x="950463" y="284480"/>
                </a:lnTo>
                <a:lnTo>
                  <a:pt x="941451" y="285750"/>
                </a:lnTo>
                <a:lnTo>
                  <a:pt x="914439" y="285750"/>
                </a:lnTo>
                <a:lnTo>
                  <a:pt x="905446" y="287020"/>
                </a:lnTo>
                <a:lnTo>
                  <a:pt x="896462" y="287020"/>
                </a:lnTo>
                <a:lnTo>
                  <a:pt x="825095" y="297180"/>
                </a:lnTo>
                <a:lnTo>
                  <a:pt x="816263" y="299720"/>
                </a:lnTo>
                <a:lnTo>
                  <a:pt x="807454" y="300990"/>
                </a:lnTo>
                <a:lnTo>
                  <a:pt x="798671" y="303530"/>
                </a:lnTo>
                <a:lnTo>
                  <a:pt x="789918" y="304800"/>
                </a:lnTo>
                <a:lnTo>
                  <a:pt x="738075" y="320040"/>
                </a:lnTo>
                <a:lnTo>
                  <a:pt x="729562" y="323850"/>
                </a:lnTo>
                <a:lnTo>
                  <a:pt x="721091" y="326390"/>
                </a:lnTo>
                <a:lnTo>
                  <a:pt x="712662" y="330200"/>
                </a:lnTo>
                <a:lnTo>
                  <a:pt x="704275" y="332740"/>
                </a:lnTo>
                <a:lnTo>
                  <a:pt x="654965" y="355600"/>
                </a:lnTo>
                <a:lnTo>
                  <a:pt x="638948" y="363220"/>
                </a:lnTo>
                <a:lnTo>
                  <a:pt x="631023" y="368300"/>
                </a:lnTo>
                <a:lnTo>
                  <a:pt x="623159" y="372110"/>
                </a:lnTo>
                <a:lnTo>
                  <a:pt x="615355" y="377190"/>
                </a:lnTo>
                <a:lnTo>
                  <a:pt x="607611" y="381000"/>
                </a:lnTo>
                <a:lnTo>
                  <a:pt x="584766" y="396240"/>
                </a:lnTo>
                <a:lnTo>
                  <a:pt x="562524" y="411480"/>
                </a:lnTo>
                <a:lnTo>
                  <a:pt x="548050" y="421640"/>
                </a:lnTo>
                <a:lnTo>
                  <a:pt x="540922" y="426720"/>
                </a:lnTo>
                <a:lnTo>
                  <a:pt x="533871" y="433070"/>
                </a:lnTo>
                <a:lnTo>
                  <a:pt x="526897" y="438150"/>
                </a:lnTo>
                <a:lnTo>
                  <a:pt x="519999" y="444500"/>
                </a:lnTo>
                <a:lnTo>
                  <a:pt x="513180" y="450850"/>
                </a:lnTo>
                <a:lnTo>
                  <a:pt x="506442" y="455930"/>
                </a:lnTo>
                <a:lnTo>
                  <a:pt x="473998" y="487680"/>
                </a:lnTo>
                <a:lnTo>
                  <a:pt x="449608" y="514350"/>
                </a:lnTo>
                <a:lnTo>
                  <a:pt x="443737" y="520700"/>
                </a:lnTo>
                <a:lnTo>
                  <a:pt x="437959" y="528320"/>
                </a:lnTo>
                <a:lnTo>
                  <a:pt x="432276" y="534670"/>
                </a:lnTo>
                <a:lnTo>
                  <a:pt x="426688" y="542290"/>
                </a:lnTo>
                <a:lnTo>
                  <a:pt x="421195" y="548640"/>
                </a:lnTo>
                <a:lnTo>
                  <a:pt x="415799" y="556260"/>
                </a:lnTo>
                <a:lnTo>
                  <a:pt x="410502" y="563880"/>
                </a:lnTo>
                <a:lnTo>
                  <a:pt x="405304" y="571500"/>
                </a:lnTo>
                <a:lnTo>
                  <a:pt x="400205" y="577850"/>
                </a:lnTo>
                <a:lnTo>
                  <a:pt x="376242" y="615950"/>
                </a:lnTo>
                <a:lnTo>
                  <a:pt x="371763" y="624840"/>
                </a:lnTo>
                <a:lnTo>
                  <a:pt x="367389" y="632460"/>
                </a:lnTo>
                <a:lnTo>
                  <a:pt x="363122" y="640080"/>
                </a:lnTo>
                <a:lnTo>
                  <a:pt x="358962" y="647700"/>
                </a:lnTo>
                <a:lnTo>
                  <a:pt x="354912" y="656590"/>
                </a:lnTo>
                <a:lnTo>
                  <a:pt x="350970" y="664210"/>
                </a:lnTo>
                <a:lnTo>
                  <a:pt x="347138" y="671830"/>
                </a:lnTo>
                <a:lnTo>
                  <a:pt x="343416" y="680720"/>
                </a:lnTo>
                <a:lnTo>
                  <a:pt x="339806" y="688340"/>
                </a:lnTo>
                <a:lnTo>
                  <a:pt x="336308" y="697230"/>
                </a:lnTo>
                <a:lnTo>
                  <a:pt x="332922" y="706120"/>
                </a:lnTo>
                <a:lnTo>
                  <a:pt x="329650" y="713740"/>
                </a:lnTo>
                <a:lnTo>
                  <a:pt x="326491" y="722630"/>
                </a:lnTo>
                <a:lnTo>
                  <a:pt x="323447" y="730250"/>
                </a:lnTo>
                <a:lnTo>
                  <a:pt x="320517" y="739140"/>
                </a:lnTo>
                <a:lnTo>
                  <a:pt x="317703" y="748030"/>
                </a:lnTo>
                <a:lnTo>
                  <a:pt x="315005" y="756920"/>
                </a:lnTo>
                <a:lnTo>
                  <a:pt x="312424" y="764540"/>
                </a:lnTo>
                <a:lnTo>
                  <a:pt x="301277" y="808990"/>
                </a:lnTo>
                <a:lnTo>
                  <a:pt x="293104" y="853440"/>
                </a:lnTo>
                <a:lnTo>
                  <a:pt x="287940" y="897890"/>
                </a:lnTo>
                <a:lnTo>
                  <a:pt x="285810" y="942340"/>
                </a:lnTo>
                <a:lnTo>
                  <a:pt x="285750" y="951230"/>
                </a:lnTo>
                <a:close/>
              </a:path>
              <a:path w="1103629" h="951229">
                <a:moveTo>
                  <a:pt x="1058149" y="293370"/>
                </a:moveTo>
                <a:lnTo>
                  <a:pt x="1022423" y="288290"/>
                </a:lnTo>
                <a:lnTo>
                  <a:pt x="1013455" y="288290"/>
                </a:lnTo>
                <a:lnTo>
                  <a:pt x="1004477" y="287020"/>
                </a:lnTo>
                <a:lnTo>
                  <a:pt x="995490" y="287020"/>
                </a:lnTo>
                <a:lnTo>
                  <a:pt x="986493" y="285750"/>
                </a:lnTo>
                <a:lnTo>
                  <a:pt x="959475" y="285750"/>
                </a:lnTo>
                <a:lnTo>
                  <a:pt x="950463" y="284480"/>
                </a:lnTo>
                <a:lnTo>
                  <a:pt x="1059577" y="284480"/>
                </a:lnTo>
                <a:lnTo>
                  <a:pt x="1058149" y="293370"/>
                </a:lnTo>
                <a:close/>
              </a:path>
            </a:pathLst>
          </a:custGeom>
          <a:solidFill>
            <a:srgbClr val="679EB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9241018" y="6447293"/>
            <a:ext cx="70842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spc="-52" dirty="0">
                <a:solidFill>
                  <a:srgbClr val="777777"/>
                </a:solidFill>
                <a:latin typeface="Arial"/>
                <a:cs typeface="Arial"/>
              </a:rPr>
              <a:t>0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11162853" y="6447293"/>
            <a:ext cx="396477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spc="-14" dirty="0">
                <a:solidFill>
                  <a:srgbClr val="777777"/>
                </a:solidFill>
                <a:latin typeface="Arial"/>
                <a:cs typeface="Arial"/>
              </a:rPr>
              <a:t>5</a:t>
            </a:r>
            <a:r>
              <a:rPr sz="750" spc="-84" dirty="0">
                <a:solidFill>
                  <a:srgbClr val="777777"/>
                </a:solidFill>
                <a:latin typeface="Arial"/>
                <a:cs typeface="Arial"/>
              </a:rPr>
              <a:t>,</a:t>
            </a:r>
            <a:r>
              <a:rPr sz="750" spc="-14" dirty="0">
                <a:solidFill>
                  <a:srgbClr val="777777"/>
                </a:solidFill>
                <a:latin typeface="Arial"/>
                <a:cs typeface="Arial"/>
              </a:rPr>
              <a:t>5</a:t>
            </a:r>
            <a:r>
              <a:rPr sz="750" spc="-61" dirty="0">
                <a:solidFill>
                  <a:srgbClr val="777777"/>
                </a:solidFill>
                <a:latin typeface="Arial"/>
                <a:cs typeface="Arial"/>
              </a:rPr>
              <a:t>18,</a:t>
            </a:r>
            <a:r>
              <a:rPr sz="750" spc="-42" dirty="0">
                <a:solidFill>
                  <a:srgbClr val="777777"/>
                </a:solidFill>
                <a:latin typeface="Arial"/>
                <a:cs typeface="Arial"/>
              </a:rPr>
              <a:t>985</a:t>
            </a:r>
            <a:endParaRPr sz="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9789876" y="6187675"/>
            <a:ext cx="894755" cy="335997"/>
          </a:xfrm>
          <a:prstGeom prst="rect">
            <a:avLst/>
          </a:prstGeom>
        </p:spPr>
        <p:txBody>
          <a:bodyPr vert="horz" wrap="square" lIns="0" tIns="11311" rIns="0" bIns="0" rtlCol="0">
            <a:spAutoFit/>
          </a:bodyPr>
          <a:lstStyle/>
          <a:p>
            <a:pPr marL="11906" defTabSz="857250">
              <a:spcBef>
                <a:spcPts val="89"/>
              </a:spcBef>
            </a:pPr>
            <a:r>
              <a:rPr sz="2109" spc="-159" dirty="0">
                <a:solidFill>
                  <a:srgbClr val="333333"/>
                </a:solidFill>
                <a:latin typeface="Gill Sans MT"/>
                <a:cs typeface="Gill Sans MT"/>
              </a:rPr>
              <a:t>3</a:t>
            </a:r>
            <a:r>
              <a:rPr sz="2109" spc="-178" dirty="0">
                <a:solidFill>
                  <a:srgbClr val="333333"/>
                </a:solidFill>
                <a:latin typeface="Gill Sans MT"/>
                <a:cs typeface="Gill Sans MT"/>
              </a:rPr>
              <a:t>,</a:t>
            </a:r>
            <a:r>
              <a:rPr sz="2109" spc="-159" dirty="0">
                <a:solidFill>
                  <a:srgbClr val="333333"/>
                </a:solidFill>
                <a:latin typeface="Gill Sans MT"/>
                <a:cs typeface="Gill Sans MT"/>
              </a:rPr>
              <a:t>039</a:t>
            </a:r>
            <a:r>
              <a:rPr sz="2109" spc="-178" dirty="0">
                <a:solidFill>
                  <a:srgbClr val="333333"/>
                </a:solidFill>
                <a:latin typeface="Gill Sans MT"/>
                <a:cs typeface="Gill Sans MT"/>
              </a:rPr>
              <a:t>,</a:t>
            </a:r>
            <a:r>
              <a:rPr sz="2109" spc="-159" dirty="0">
                <a:solidFill>
                  <a:srgbClr val="333333"/>
                </a:solidFill>
                <a:latin typeface="Gill Sans MT"/>
                <a:cs typeface="Gill Sans MT"/>
              </a:rPr>
              <a:t>036</a:t>
            </a:r>
            <a:endParaRPr sz="2109">
              <a:solidFill>
                <a:prstClr val="black"/>
              </a:solidFill>
              <a:latin typeface="Gill Sans MT"/>
              <a:cs typeface="Gill Sans MT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033367" y="3679031"/>
            <a:ext cx="3607594" cy="2143125"/>
          </a:xfrm>
          <a:custGeom>
            <a:avLst/>
            <a:gdLst/>
            <a:ahLst/>
            <a:cxnLst/>
            <a:rect l="l" t="t" r="r" b="b"/>
            <a:pathLst>
              <a:path w="3848100" h="2286000">
                <a:moveTo>
                  <a:pt x="0" y="0"/>
                </a:moveTo>
                <a:lnTo>
                  <a:pt x="3848100" y="0"/>
                </a:lnTo>
                <a:lnTo>
                  <a:pt x="38481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9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5246564" y="3758771"/>
            <a:ext cx="371907" cy="839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5152057" y="3720704"/>
            <a:ext cx="3424832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86320" indent="-75009" defTabSz="857250">
              <a:spcBef>
                <a:spcPts val="94"/>
              </a:spcBef>
              <a:buClr>
                <a:srgbClr val="333333"/>
              </a:buClr>
              <a:buFontTx/>
              <a:buChar char="•"/>
              <a:tabLst>
                <a:tab pos="86916" algn="l"/>
              </a:tabLst>
            </a:pPr>
            <a:r>
              <a:rPr sz="844" dirty="0">
                <a:solidFill>
                  <a:prstClr val="black"/>
                </a:solidFill>
                <a:latin typeface="Segoe UI Light"/>
                <a:cs typeface="Segoe UI Light"/>
              </a:rPr>
              <a:t>Planned: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The school is on the </a:t>
            </a:r>
            <a:r>
              <a:rPr sz="844" spc="-5" dirty="0">
                <a:solidFill>
                  <a:srgbClr val="333333"/>
                </a:solidFill>
                <a:latin typeface="Segoe UI Light"/>
                <a:cs typeface="Segoe UI Light"/>
              </a:rPr>
              <a:t>roadmap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to </a:t>
            </a:r>
            <a:r>
              <a:rPr sz="844" spc="-5" dirty="0">
                <a:solidFill>
                  <a:srgbClr val="333333"/>
                </a:solidFill>
                <a:latin typeface="Segoe UI Light"/>
                <a:cs typeface="Segoe UI Light"/>
              </a:rPr>
              <a:t>provide </a:t>
            </a:r>
            <a:r>
              <a:rPr sz="844" spc="-23" dirty="0">
                <a:solidFill>
                  <a:srgbClr val="333333"/>
                </a:solidFill>
                <a:latin typeface="Segoe UI Light"/>
                <a:cs typeface="Segoe UI Light"/>
              </a:rPr>
              <a:t>TCHATT </a:t>
            </a:r>
            <a:r>
              <a:rPr sz="844" spc="5" dirty="0">
                <a:solidFill>
                  <a:srgbClr val="333333"/>
                </a:solidFill>
                <a:latin typeface="Segoe UI Light"/>
                <a:cs typeface="Segoe UI Light"/>
              </a:rPr>
              <a:t>services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to,</a:t>
            </a:r>
            <a:r>
              <a:rPr sz="844" spc="-19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but</a:t>
            </a:r>
            <a:endParaRPr sz="844">
              <a:solidFill>
                <a:prstClr val="black"/>
              </a:solidFill>
              <a:latin typeface="Segoe UI Light"/>
              <a:cs typeface="Segoe UI Light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5226844" y="3849291"/>
            <a:ext cx="3212902" cy="28889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4763" defTabSz="857250">
              <a:lnSpc>
                <a:spcPct val="111100"/>
              </a:lnSpc>
              <a:spcBef>
                <a:spcPts val="94"/>
              </a:spcBef>
            </a:pP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a draft MOU has not yet been initiated between the HRI and the</a:t>
            </a:r>
            <a:r>
              <a:rPr sz="844" spc="-75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school  district in which the school</a:t>
            </a:r>
            <a:r>
              <a:rPr sz="844" spc="-9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844" spc="-5" dirty="0">
                <a:solidFill>
                  <a:srgbClr val="333333"/>
                </a:solidFill>
                <a:latin typeface="Segoe UI Light"/>
                <a:cs typeface="Segoe UI Light"/>
              </a:rPr>
              <a:t>resides.</a:t>
            </a:r>
            <a:endParaRPr sz="844">
              <a:solidFill>
                <a:prstClr val="black"/>
              </a:solidFill>
              <a:latin typeface="Segoe UI Light"/>
              <a:cs typeface="Segoe UI Light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246564" y="4187396"/>
            <a:ext cx="348205" cy="1078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5242639" y="4473146"/>
            <a:ext cx="558384" cy="1078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5152057" y="4135041"/>
            <a:ext cx="3426619" cy="72151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86320" marR="60127" indent="-75009" defTabSz="857250">
              <a:lnSpc>
                <a:spcPct val="111100"/>
              </a:lnSpc>
              <a:spcBef>
                <a:spcPts val="94"/>
              </a:spcBef>
              <a:buClr>
                <a:srgbClr val="333333"/>
              </a:buClr>
              <a:buFontTx/>
              <a:buChar char="•"/>
              <a:tabLst>
                <a:tab pos="86916" algn="l"/>
              </a:tabLst>
            </a:pPr>
            <a:r>
              <a:rPr sz="844" spc="-9" dirty="0">
                <a:solidFill>
                  <a:prstClr val="black"/>
                </a:solidFill>
                <a:latin typeface="Segoe UI Light"/>
                <a:cs typeface="Segoe UI Light"/>
              </a:rPr>
              <a:t>Pending</a:t>
            </a:r>
            <a:r>
              <a:rPr sz="844" spc="-9" dirty="0">
                <a:solidFill>
                  <a:srgbClr val="333333"/>
                </a:solidFill>
                <a:latin typeface="Segoe UI Light"/>
                <a:cs typeface="Segoe UI Light"/>
              </a:rPr>
              <a:t>: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A draft MOU has been sent to the school district and is</a:t>
            </a:r>
            <a:r>
              <a:rPr sz="844" spc="-42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pending  </a:t>
            </a:r>
            <a:r>
              <a:rPr sz="844" spc="-5" dirty="0">
                <a:solidFill>
                  <a:srgbClr val="333333"/>
                </a:solidFill>
                <a:latin typeface="Segoe UI Light"/>
                <a:cs typeface="Segoe UI Light"/>
              </a:rPr>
              <a:t>signature.</a:t>
            </a:r>
            <a:endParaRPr sz="844">
              <a:solidFill>
                <a:prstClr val="black"/>
              </a:solidFill>
              <a:latin typeface="Segoe UI Light"/>
              <a:cs typeface="Segoe UI Light"/>
            </a:endParaRPr>
          </a:p>
          <a:p>
            <a:pPr marL="86320" marR="4763" indent="-75009" defTabSz="857250">
              <a:lnSpc>
                <a:spcPct val="111100"/>
              </a:lnSpc>
              <a:buClr>
                <a:srgbClr val="333333"/>
              </a:buClr>
              <a:buFontTx/>
              <a:buChar char="•"/>
              <a:tabLst>
                <a:tab pos="86916" algn="l"/>
              </a:tabLst>
            </a:pPr>
            <a:r>
              <a:rPr sz="844" spc="-5" dirty="0">
                <a:solidFill>
                  <a:prstClr val="black"/>
                </a:solidFill>
                <a:latin typeface="Segoe UI Light"/>
                <a:cs typeface="Segoe UI Light"/>
              </a:rPr>
              <a:t>Onboarding: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The MOU has been executed but </a:t>
            </a:r>
            <a:r>
              <a:rPr sz="844" spc="-23" dirty="0">
                <a:solidFill>
                  <a:srgbClr val="333333"/>
                </a:solidFill>
                <a:latin typeface="Segoe UI Light"/>
                <a:cs typeface="Segoe UI Light"/>
              </a:rPr>
              <a:t>TCHATT </a:t>
            </a:r>
            <a:r>
              <a:rPr sz="844" spc="5" dirty="0">
                <a:solidFill>
                  <a:srgbClr val="333333"/>
                </a:solidFill>
                <a:latin typeface="Segoe UI Light"/>
                <a:cs typeface="Segoe UI Light"/>
              </a:rPr>
              <a:t>services </a:t>
            </a:r>
            <a:r>
              <a:rPr sz="844" spc="-9" dirty="0">
                <a:solidFill>
                  <a:srgbClr val="333333"/>
                </a:solidFill>
                <a:latin typeface="Segoe UI Light"/>
                <a:cs typeface="Segoe UI Light"/>
              </a:rPr>
              <a:t>are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not  yet live. The school may be pending training or the HRI be awaiting</a:t>
            </a:r>
            <a:r>
              <a:rPr sz="844" spc="-94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district  or school </a:t>
            </a:r>
            <a:r>
              <a:rPr sz="844" spc="-5" dirty="0">
                <a:solidFill>
                  <a:srgbClr val="333333"/>
                </a:solidFill>
                <a:latin typeface="Segoe UI Light"/>
                <a:cs typeface="Segoe UI Light"/>
              </a:rPr>
              <a:t>direction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to initiate this </a:t>
            </a:r>
            <a:r>
              <a:rPr sz="844" spc="-5" dirty="0">
                <a:solidFill>
                  <a:srgbClr val="333333"/>
                </a:solidFill>
                <a:latin typeface="Segoe UI Light"/>
                <a:cs typeface="Segoe UI Light"/>
              </a:rPr>
              <a:t>onboarding.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May also be on</a:t>
            </a:r>
            <a:r>
              <a:rPr sz="844" spc="-9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hold,</a:t>
            </a:r>
            <a:endParaRPr sz="844">
              <a:solidFill>
                <a:prstClr val="black"/>
              </a:solidFill>
              <a:latin typeface="Segoe UI Light"/>
              <a:cs typeface="Segoe UI Light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226844" y="4863704"/>
            <a:ext cx="213360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pending </a:t>
            </a:r>
            <a:r>
              <a:rPr sz="844" spc="-5" dirty="0">
                <a:solidFill>
                  <a:srgbClr val="333333"/>
                </a:solidFill>
                <a:latin typeface="Segoe UI Light"/>
                <a:cs typeface="Segoe UI Light"/>
              </a:rPr>
              <a:t>recruitment </a:t>
            </a:r>
            <a:r>
              <a:rPr sz="844" spc="-14" dirty="0">
                <a:solidFill>
                  <a:srgbClr val="333333"/>
                </a:solidFill>
                <a:latin typeface="Segoe UI Light"/>
                <a:cs typeface="Segoe UI Light"/>
              </a:rPr>
              <a:t>of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needed staff at the</a:t>
            </a:r>
            <a:r>
              <a:rPr sz="844" spc="-38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HRI.</a:t>
            </a:r>
            <a:endParaRPr sz="844">
              <a:solidFill>
                <a:prstClr val="black"/>
              </a:solidFill>
              <a:latin typeface="Segoe UI Light"/>
              <a:cs typeface="Segoe UI Light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239276" y="5048937"/>
            <a:ext cx="288572" cy="796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5152058" y="5006579"/>
            <a:ext cx="213300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86320" indent="-75009" defTabSz="857250">
              <a:spcBef>
                <a:spcPts val="94"/>
              </a:spcBef>
              <a:buClr>
                <a:srgbClr val="333333"/>
              </a:buClr>
              <a:buFontTx/>
              <a:buChar char="•"/>
              <a:tabLst>
                <a:tab pos="86916" algn="l"/>
              </a:tabLst>
            </a:pPr>
            <a:r>
              <a:rPr sz="844" dirty="0">
                <a:solidFill>
                  <a:prstClr val="black"/>
                </a:solidFill>
                <a:latin typeface="Segoe UI Light"/>
                <a:cs typeface="Segoe UI Light"/>
              </a:rPr>
              <a:t>Active: </a:t>
            </a:r>
            <a:r>
              <a:rPr sz="844" spc="-23" dirty="0">
                <a:solidFill>
                  <a:srgbClr val="333333"/>
                </a:solidFill>
                <a:latin typeface="Segoe UI Light"/>
                <a:cs typeface="Segoe UI Light"/>
              </a:rPr>
              <a:t>TCHATT </a:t>
            </a:r>
            <a:r>
              <a:rPr sz="844" spc="5" dirty="0">
                <a:solidFill>
                  <a:srgbClr val="333333"/>
                </a:solidFill>
                <a:latin typeface="Segoe UI Light"/>
                <a:cs typeface="Segoe UI Light"/>
              </a:rPr>
              <a:t>services </a:t>
            </a:r>
            <a:r>
              <a:rPr sz="844" spc="-9" dirty="0">
                <a:solidFill>
                  <a:srgbClr val="333333"/>
                </a:solidFill>
                <a:latin typeface="Segoe UI Light"/>
                <a:cs typeface="Segoe UI Light"/>
              </a:rPr>
              <a:t>are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live at the</a:t>
            </a:r>
            <a:r>
              <a:rPr sz="844" spc="-38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school.</a:t>
            </a:r>
            <a:endParaRPr sz="844">
              <a:solidFill>
                <a:prstClr val="black"/>
              </a:solidFill>
              <a:latin typeface="Segoe UI Light"/>
              <a:cs typeface="Segoe UI Light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273282" y="5191812"/>
            <a:ext cx="325236" cy="796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152058" y="5149454"/>
            <a:ext cx="3278386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86320" indent="-75009" defTabSz="857250">
              <a:spcBef>
                <a:spcPts val="94"/>
              </a:spcBef>
              <a:buSzPct val="128571"/>
              <a:buFont typeface="Segoe UI Light"/>
              <a:buChar char="•"/>
              <a:tabLst>
                <a:tab pos="86916" algn="l"/>
              </a:tabLst>
            </a:pPr>
            <a:r>
              <a:rPr sz="656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844" dirty="0">
                <a:solidFill>
                  <a:prstClr val="black"/>
                </a:solidFill>
                <a:latin typeface="Segoe UI Light"/>
                <a:cs typeface="Segoe UI Light"/>
              </a:rPr>
              <a:t>nactive: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The school </a:t>
            </a:r>
            <a:r>
              <a:rPr sz="844" spc="-5" dirty="0">
                <a:solidFill>
                  <a:srgbClr val="333333"/>
                </a:solidFill>
                <a:latin typeface="Segoe UI Light"/>
                <a:cs typeface="Segoe UI Light"/>
              </a:rPr>
              <a:t>previously received </a:t>
            </a:r>
            <a:r>
              <a:rPr sz="844" spc="-23" dirty="0">
                <a:solidFill>
                  <a:srgbClr val="333333"/>
                </a:solidFill>
                <a:latin typeface="Segoe UI Light"/>
                <a:cs typeface="Segoe UI Light"/>
              </a:rPr>
              <a:t>TCHATT </a:t>
            </a:r>
            <a:r>
              <a:rPr sz="844" spc="5" dirty="0">
                <a:solidFill>
                  <a:srgbClr val="333333"/>
                </a:solidFill>
                <a:latin typeface="Segoe UI Light"/>
                <a:cs typeface="Segoe UI Light"/>
              </a:rPr>
              <a:t>services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but has opted</a:t>
            </a:r>
            <a:endParaRPr sz="844">
              <a:solidFill>
                <a:prstClr val="black"/>
              </a:solidFill>
              <a:latin typeface="Segoe UI Light"/>
              <a:cs typeface="Segoe UI Light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5246563" y="5473271"/>
            <a:ext cx="399167" cy="839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152058" y="5278041"/>
            <a:ext cx="3408164" cy="299088"/>
          </a:xfrm>
          <a:prstGeom prst="rect">
            <a:avLst/>
          </a:prstGeom>
        </p:spPr>
        <p:txBody>
          <a:bodyPr vert="horz" wrap="square" lIns="0" tIns="26193" rIns="0" bIns="0" rtlCol="0">
            <a:spAutoFit/>
          </a:bodyPr>
          <a:lstStyle/>
          <a:p>
            <a:pPr marL="86320" defTabSz="857250">
              <a:spcBef>
                <a:spcPts val="205"/>
              </a:spcBef>
            </a:pP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not to continue</a:t>
            </a:r>
            <a:r>
              <a:rPr sz="844" spc="-5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844" spc="5" dirty="0">
                <a:solidFill>
                  <a:srgbClr val="333333"/>
                </a:solidFill>
                <a:latin typeface="Segoe UI Light"/>
                <a:cs typeface="Segoe UI Light"/>
              </a:rPr>
              <a:t>services.</a:t>
            </a:r>
            <a:endParaRPr sz="844">
              <a:solidFill>
                <a:prstClr val="black"/>
              </a:solidFill>
              <a:latin typeface="Segoe UI Light"/>
              <a:cs typeface="Segoe UI Light"/>
            </a:endParaRPr>
          </a:p>
          <a:p>
            <a:pPr marL="86320" indent="-75009" defTabSz="857250">
              <a:spcBef>
                <a:spcPts val="113"/>
              </a:spcBef>
              <a:buClr>
                <a:srgbClr val="333333"/>
              </a:buClr>
              <a:buFontTx/>
              <a:buChar char="•"/>
              <a:tabLst>
                <a:tab pos="86916" algn="l"/>
              </a:tabLst>
            </a:pPr>
            <a:r>
              <a:rPr sz="844" dirty="0">
                <a:solidFill>
                  <a:prstClr val="black"/>
                </a:solidFill>
                <a:latin typeface="Segoe UI Light"/>
                <a:cs typeface="Segoe UI Light"/>
              </a:rPr>
              <a:t>Declined: </a:t>
            </a:r>
            <a:r>
              <a:rPr sz="844" dirty="0">
                <a:solidFill>
                  <a:srgbClr val="333333"/>
                </a:solidFill>
                <a:latin typeface="Segoe UI Light"/>
                <a:cs typeface="Segoe UI Light"/>
              </a:rPr>
              <a:t>The school district or the individual school has declined</a:t>
            </a:r>
            <a:r>
              <a:rPr sz="844" spc="-89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844" spc="5" dirty="0">
                <a:solidFill>
                  <a:srgbClr val="333333"/>
                </a:solidFill>
                <a:latin typeface="Segoe UI Light"/>
                <a:cs typeface="Segoe UI Light"/>
              </a:rPr>
              <a:t>services.</a:t>
            </a:r>
            <a:endParaRPr sz="844">
              <a:solidFill>
                <a:prstClr val="black"/>
              </a:solidFill>
              <a:latin typeface="Segoe UI Light"/>
              <a:cs typeface="Segoe UI Light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381125" y="892969"/>
            <a:ext cx="7393781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1905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0770" y="295132"/>
            <a:ext cx="830461" cy="138323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defTabSz="857250">
              <a:spcBef>
                <a:spcPts val="66"/>
              </a:spcBef>
            </a:pPr>
            <a:r>
              <a:rPr sz="844" spc="-9" dirty="0">
                <a:solidFill>
                  <a:srgbClr val="FFFFFF"/>
                </a:solidFill>
                <a:latin typeface="Segoe UI"/>
                <a:cs typeface="Segoe UI"/>
              </a:rPr>
              <a:t>Power </a:t>
            </a:r>
            <a:r>
              <a:rPr sz="844" dirty="0">
                <a:solidFill>
                  <a:srgbClr val="FFFFFF"/>
                </a:solidFill>
                <a:latin typeface="Segoe UI"/>
                <a:cs typeface="Segoe UI"/>
              </a:rPr>
              <a:t>BI</a:t>
            </a:r>
            <a:r>
              <a:rPr sz="844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844" dirty="0">
                <a:solidFill>
                  <a:srgbClr val="FFFFFF"/>
                </a:solidFill>
                <a:latin typeface="Segoe UI"/>
                <a:cs typeface="Segoe UI"/>
              </a:rPr>
              <a:t>Desktop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214313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1367" y="217318"/>
            <a:ext cx="5039320" cy="1996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1219" b="1" spc="-19" dirty="0">
                <a:solidFill>
                  <a:prstClr val="black"/>
                </a:solidFill>
                <a:latin typeface="Segoe UI"/>
                <a:cs typeface="Segoe UI"/>
              </a:rPr>
              <a:t>TCHATT </a:t>
            </a:r>
            <a:r>
              <a:rPr sz="1219" b="1" dirty="0">
                <a:solidFill>
                  <a:prstClr val="black"/>
                </a:solidFill>
                <a:latin typeface="Segoe UI"/>
                <a:cs typeface="Segoe UI"/>
              </a:rPr>
              <a:t>MOU </a:t>
            </a:r>
            <a:r>
              <a:rPr sz="1219" b="1" spc="-9" dirty="0">
                <a:solidFill>
                  <a:prstClr val="black"/>
                </a:solidFill>
                <a:latin typeface="Segoe UI"/>
                <a:cs typeface="Segoe UI"/>
              </a:rPr>
              <a:t>Status </a:t>
            </a:r>
            <a:r>
              <a:rPr sz="1219" b="1" dirty="0">
                <a:solidFill>
                  <a:prstClr val="black"/>
                </a:solidFill>
                <a:latin typeface="Segoe UI"/>
                <a:cs typeface="Segoe UI"/>
              </a:rPr>
              <a:t>for School Districts by ESC </a:t>
            </a:r>
            <a:r>
              <a:rPr sz="1219" b="1" spc="-9" dirty="0">
                <a:solidFill>
                  <a:prstClr val="black"/>
                </a:solidFill>
                <a:latin typeface="Segoe UI"/>
                <a:cs typeface="Segoe UI"/>
              </a:rPr>
              <a:t>Region </a:t>
            </a:r>
            <a:r>
              <a:rPr sz="1219" b="1" dirty="0">
                <a:solidFill>
                  <a:prstClr val="black"/>
                </a:solidFill>
                <a:latin typeface="Segoe UI"/>
                <a:cs typeface="Segoe UI"/>
              </a:rPr>
              <a:t>as </a:t>
            </a:r>
            <a:r>
              <a:rPr sz="1219" b="1" spc="-9" dirty="0">
                <a:solidFill>
                  <a:prstClr val="black"/>
                </a:solidFill>
                <a:latin typeface="Segoe UI"/>
                <a:cs typeface="Segoe UI"/>
              </a:rPr>
              <a:t>of</a:t>
            </a:r>
            <a:r>
              <a:rPr sz="1219" b="1" spc="-56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219" b="1" dirty="0">
                <a:solidFill>
                  <a:prstClr val="black"/>
                </a:solidFill>
                <a:latin typeface="Segoe UI"/>
                <a:cs typeface="Segoe UI"/>
              </a:rPr>
              <a:t>3/31/23</a:t>
            </a:r>
            <a:endParaRPr sz="1219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5894" y="535742"/>
            <a:ext cx="0" cy="9584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727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5894" y="820015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5894" y="1058440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5894" y="1296864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5894" y="153528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5894" y="1773712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5894" y="2012136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65894" y="225056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65894" y="2488984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65894" y="272740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5894" y="2965832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5894" y="3204256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65894" y="344268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65894" y="3681104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65894" y="391952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5894" y="4157953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5894" y="4396377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65894" y="4634801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65894" y="4873225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65894" y="511165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1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65894" y="5350074"/>
            <a:ext cx="0" cy="97630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83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6690" y="5462145"/>
            <a:ext cx="178594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b="1" dirty="0">
                <a:solidFill>
                  <a:srgbClr val="777777"/>
                </a:solidFill>
                <a:latin typeface="Segoe UI"/>
                <a:cs typeface="Segoe UI"/>
              </a:rPr>
              <a:t>0%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46436" y="535742"/>
            <a:ext cx="0" cy="9584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727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46436" y="820015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46436" y="1058440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46436" y="1296864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46436" y="153528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46436" y="1773712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46436" y="2012136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46436" y="225056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46436" y="2488984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446436" y="272740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46436" y="2965832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46436" y="3204256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446436" y="344268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446436" y="3681104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46436" y="391952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446436" y="4157953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46436" y="4396377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46436" y="4634801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46436" y="4873225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446436" y="511165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1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446436" y="5350074"/>
            <a:ext cx="0" cy="97630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83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326397" y="5462145"/>
            <a:ext cx="240506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b="1" dirty="0">
                <a:solidFill>
                  <a:srgbClr val="777777"/>
                </a:solidFill>
                <a:latin typeface="Segoe UI"/>
                <a:cs typeface="Segoe UI"/>
              </a:rPr>
              <a:t>20%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926978" y="535742"/>
            <a:ext cx="0" cy="9584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727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26978" y="820015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26978" y="1058440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926978" y="1296864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926978" y="153528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26978" y="1773712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926978" y="2012136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926978" y="225056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926978" y="2488984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926978" y="272740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926978" y="2965832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926978" y="3204256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926978" y="344268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926978" y="3681104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926978" y="391952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926978" y="4157953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926978" y="4396377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926978" y="4634801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926978" y="4873225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926978" y="511165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1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926978" y="5350074"/>
            <a:ext cx="0" cy="97630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83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407521" y="535742"/>
            <a:ext cx="0" cy="9584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727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407521" y="820015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407521" y="1058440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407521" y="1296864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407521" y="153528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407521" y="1773712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407521" y="2012136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407521" y="225056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407521" y="2488984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407521" y="272740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407521" y="2965832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407521" y="3204256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407521" y="344268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407521" y="3681104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407521" y="391952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5407521" y="4157953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407521" y="4396377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407521" y="4634801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407521" y="4873225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407521" y="511165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1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407521" y="5350074"/>
            <a:ext cx="0" cy="97630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83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888063" y="535742"/>
            <a:ext cx="0" cy="95845"/>
          </a:xfrm>
          <a:custGeom>
            <a:avLst/>
            <a:gdLst/>
            <a:ahLst/>
            <a:cxnLst/>
            <a:rect l="l" t="t" r="r" b="b"/>
            <a:pathLst>
              <a:path h="102234">
                <a:moveTo>
                  <a:pt x="0" y="0"/>
                </a:moveTo>
                <a:lnTo>
                  <a:pt x="0" y="101727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888063" y="820015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888063" y="1058440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888063" y="1296864"/>
            <a:ext cx="0" cy="50006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888063" y="153528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888063" y="1773712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888063" y="2012136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888063" y="225056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888063" y="2488984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888063" y="272740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888063" y="2965832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888063" y="3204256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888063" y="344268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888063" y="3681104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888063" y="3919528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888063" y="4157953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888063" y="4396377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888063" y="4634801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888063" y="4873225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2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888063" y="5111650"/>
            <a:ext cx="0" cy="50006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2819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888063" y="5350074"/>
            <a:ext cx="0" cy="97630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83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768025" y="5462145"/>
            <a:ext cx="240506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b="1" dirty="0">
                <a:solidFill>
                  <a:srgbClr val="777777"/>
                </a:solidFill>
                <a:latin typeface="Segoe UI"/>
                <a:cs typeface="Segoe UI"/>
              </a:rPr>
              <a:t>80%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368605" y="535742"/>
            <a:ext cx="0" cy="4911923"/>
          </a:xfrm>
          <a:custGeom>
            <a:avLst/>
            <a:gdLst/>
            <a:ahLst/>
            <a:cxnLst/>
            <a:rect l="l" t="t" r="r" b="b"/>
            <a:pathLst>
              <a:path h="5239385">
                <a:moveTo>
                  <a:pt x="0" y="5238971"/>
                </a:moveTo>
                <a:lnTo>
                  <a:pt x="0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8217731" y="5462145"/>
            <a:ext cx="30182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b="1" dirty="0">
                <a:solidFill>
                  <a:srgbClr val="777777"/>
                </a:solidFill>
                <a:latin typeface="Segoe UI"/>
                <a:cs typeface="Segoe UI"/>
              </a:rPr>
              <a:t>100%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18526" y="641782"/>
            <a:ext cx="374452" cy="467246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b="1" dirty="0">
                <a:solidFill>
                  <a:srgbClr val="777777"/>
                </a:solidFill>
                <a:latin typeface="Segoe UI"/>
                <a:cs typeface="Segoe UI"/>
              </a:rPr>
              <a:t>ESC-01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marR="4763" algn="just" defTabSz="857250">
              <a:lnSpc>
                <a:spcPct val="185400"/>
              </a:lnSpc>
            </a:pPr>
            <a:r>
              <a:rPr sz="844" b="1" dirty="0">
                <a:solidFill>
                  <a:srgbClr val="777777"/>
                </a:solidFill>
                <a:latin typeface="Segoe UI"/>
                <a:cs typeface="Segoe UI"/>
              </a:rPr>
              <a:t>ESC-02  ESC-03  ESC-04  ESC-05  ESC-06  ESC-07  ESC-08  ESC-09  ESC-10  ESC-11  ESC-12  ESC-13  ESC-14  ESC-15  ESC-16  ESC-17  ESC-18  ESC-19  ESC-20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961430" y="631110"/>
            <a:ext cx="3379589" cy="189309"/>
          </a:xfrm>
          <a:custGeom>
            <a:avLst/>
            <a:gdLst/>
            <a:ahLst/>
            <a:cxnLst/>
            <a:rect l="l" t="t" r="r" b="b"/>
            <a:pathLst>
              <a:path w="3604895" h="201930">
                <a:moveTo>
                  <a:pt x="0" y="0"/>
                </a:moveTo>
                <a:lnTo>
                  <a:pt x="3604798" y="0"/>
                </a:lnTo>
                <a:lnTo>
                  <a:pt x="3604798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961430" y="869534"/>
            <a:ext cx="2632472" cy="189309"/>
          </a:xfrm>
          <a:custGeom>
            <a:avLst/>
            <a:gdLst/>
            <a:ahLst/>
            <a:cxnLst/>
            <a:rect l="l" t="t" r="r" b="b"/>
            <a:pathLst>
              <a:path w="2807970" h="201930">
                <a:moveTo>
                  <a:pt x="0" y="0"/>
                </a:moveTo>
                <a:lnTo>
                  <a:pt x="2807546" y="0"/>
                </a:lnTo>
                <a:lnTo>
                  <a:pt x="2807546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961430" y="1107958"/>
            <a:ext cx="5402461" cy="189309"/>
          </a:xfrm>
          <a:custGeom>
            <a:avLst/>
            <a:gdLst/>
            <a:ahLst/>
            <a:cxnLst/>
            <a:rect l="l" t="t" r="r" b="b"/>
            <a:pathLst>
              <a:path w="5762625" h="201930">
                <a:moveTo>
                  <a:pt x="0" y="0"/>
                </a:moveTo>
                <a:lnTo>
                  <a:pt x="5762110" y="0"/>
                </a:lnTo>
                <a:lnTo>
                  <a:pt x="5762110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961430" y="1346382"/>
            <a:ext cx="3826668" cy="189309"/>
          </a:xfrm>
          <a:custGeom>
            <a:avLst/>
            <a:gdLst/>
            <a:ahLst/>
            <a:cxnLst/>
            <a:rect l="l" t="t" r="r" b="b"/>
            <a:pathLst>
              <a:path w="4081779" h="201930">
                <a:moveTo>
                  <a:pt x="0" y="0"/>
                </a:moveTo>
                <a:lnTo>
                  <a:pt x="4081195" y="0"/>
                </a:lnTo>
                <a:lnTo>
                  <a:pt x="4081195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961430" y="1584806"/>
            <a:ext cx="3896320" cy="189309"/>
          </a:xfrm>
          <a:custGeom>
            <a:avLst/>
            <a:gdLst/>
            <a:ahLst/>
            <a:cxnLst/>
            <a:rect l="l" t="t" r="r" b="b"/>
            <a:pathLst>
              <a:path w="4156075" h="201930">
                <a:moveTo>
                  <a:pt x="0" y="0"/>
                </a:moveTo>
                <a:lnTo>
                  <a:pt x="4155908" y="0"/>
                </a:lnTo>
                <a:lnTo>
                  <a:pt x="4155908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961430" y="1823231"/>
            <a:ext cx="4318397" cy="189309"/>
          </a:xfrm>
          <a:custGeom>
            <a:avLst/>
            <a:gdLst/>
            <a:ahLst/>
            <a:cxnLst/>
            <a:rect l="l" t="t" r="r" b="b"/>
            <a:pathLst>
              <a:path w="4606290" h="201930">
                <a:moveTo>
                  <a:pt x="0" y="0"/>
                </a:moveTo>
                <a:lnTo>
                  <a:pt x="4606131" y="0"/>
                </a:lnTo>
                <a:lnTo>
                  <a:pt x="4606131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961430" y="2061655"/>
            <a:ext cx="2418755" cy="189309"/>
          </a:xfrm>
          <a:custGeom>
            <a:avLst/>
            <a:gdLst/>
            <a:ahLst/>
            <a:cxnLst/>
            <a:rect l="l" t="t" r="r" b="b"/>
            <a:pathLst>
              <a:path w="2580004" h="201930">
                <a:moveTo>
                  <a:pt x="0" y="0"/>
                </a:moveTo>
                <a:lnTo>
                  <a:pt x="2579954" y="0"/>
                </a:lnTo>
                <a:lnTo>
                  <a:pt x="2579954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961430" y="2300079"/>
            <a:ext cx="2575322" cy="189309"/>
          </a:xfrm>
          <a:custGeom>
            <a:avLst/>
            <a:gdLst/>
            <a:ahLst/>
            <a:cxnLst/>
            <a:rect l="l" t="t" r="r" b="b"/>
            <a:pathLst>
              <a:path w="2747010" h="201930">
                <a:moveTo>
                  <a:pt x="0" y="0"/>
                </a:moveTo>
                <a:lnTo>
                  <a:pt x="2746513" y="0"/>
                </a:lnTo>
                <a:lnTo>
                  <a:pt x="2746513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961430" y="2538503"/>
            <a:ext cx="5202436" cy="189309"/>
          </a:xfrm>
          <a:custGeom>
            <a:avLst/>
            <a:gdLst/>
            <a:ahLst/>
            <a:cxnLst/>
            <a:rect l="l" t="t" r="r" b="b"/>
            <a:pathLst>
              <a:path w="5549265" h="201930">
                <a:moveTo>
                  <a:pt x="0" y="0"/>
                </a:moveTo>
                <a:lnTo>
                  <a:pt x="5548698" y="0"/>
                </a:lnTo>
                <a:lnTo>
                  <a:pt x="5548698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961430" y="2776927"/>
            <a:ext cx="3318867" cy="189309"/>
          </a:xfrm>
          <a:custGeom>
            <a:avLst/>
            <a:gdLst/>
            <a:ahLst/>
            <a:cxnLst/>
            <a:rect l="l" t="t" r="r" b="b"/>
            <a:pathLst>
              <a:path w="3540125" h="201930">
                <a:moveTo>
                  <a:pt x="0" y="0"/>
                </a:moveTo>
                <a:lnTo>
                  <a:pt x="3539687" y="0"/>
                </a:lnTo>
                <a:lnTo>
                  <a:pt x="3539687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61430" y="3015352"/>
            <a:ext cx="2126456" cy="189309"/>
          </a:xfrm>
          <a:custGeom>
            <a:avLst/>
            <a:gdLst/>
            <a:ahLst/>
            <a:cxnLst/>
            <a:rect l="l" t="t" r="r" b="b"/>
            <a:pathLst>
              <a:path w="2268220" h="201929">
                <a:moveTo>
                  <a:pt x="0" y="0"/>
                </a:moveTo>
                <a:lnTo>
                  <a:pt x="2268064" y="0"/>
                </a:lnTo>
                <a:lnTo>
                  <a:pt x="2268064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961429" y="3253775"/>
            <a:ext cx="2166938" cy="189309"/>
          </a:xfrm>
          <a:custGeom>
            <a:avLst/>
            <a:gdLst/>
            <a:ahLst/>
            <a:cxnLst/>
            <a:rect l="l" t="t" r="r" b="b"/>
            <a:pathLst>
              <a:path w="2311400" h="201929">
                <a:moveTo>
                  <a:pt x="0" y="0"/>
                </a:moveTo>
                <a:lnTo>
                  <a:pt x="2311090" y="0"/>
                </a:lnTo>
                <a:lnTo>
                  <a:pt x="2311090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961429" y="3492200"/>
            <a:ext cx="2776538" cy="189309"/>
          </a:xfrm>
          <a:custGeom>
            <a:avLst/>
            <a:gdLst/>
            <a:ahLst/>
            <a:cxnLst/>
            <a:rect l="l" t="t" r="r" b="b"/>
            <a:pathLst>
              <a:path w="2961640" h="201929">
                <a:moveTo>
                  <a:pt x="0" y="0"/>
                </a:moveTo>
                <a:lnTo>
                  <a:pt x="2961084" y="0"/>
                </a:lnTo>
                <a:lnTo>
                  <a:pt x="2961084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961430" y="3730624"/>
            <a:ext cx="6025753" cy="189309"/>
          </a:xfrm>
          <a:custGeom>
            <a:avLst/>
            <a:gdLst/>
            <a:ahLst/>
            <a:cxnLst/>
            <a:rect l="l" t="t" r="r" b="b"/>
            <a:pathLst>
              <a:path w="6427470" h="201929">
                <a:moveTo>
                  <a:pt x="0" y="0"/>
                </a:moveTo>
                <a:lnTo>
                  <a:pt x="6427160" y="0"/>
                </a:lnTo>
                <a:lnTo>
                  <a:pt x="6427160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961430" y="3969048"/>
            <a:ext cx="4935141" cy="189309"/>
          </a:xfrm>
          <a:custGeom>
            <a:avLst/>
            <a:gdLst/>
            <a:ahLst/>
            <a:cxnLst/>
            <a:rect l="l" t="t" r="r" b="b"/>
            <a:pathLst>
              <a:path w="5264150" h="201929">
                <a:moveTo>
                  <a:pt x="0" y="0"/>
                </a:moveTo>
                <a:lnTo>
                  <a:pt x="5264150" y="0"/>
                </a:lnTo>
                <a:lnTo>
                  <a:pt x="5264150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961429" y="4207472"/>
            <a:ext cx="3519488" cy="189309"/>
          </a:xfrm>
          <a:custGeom>
            <a:avLst/>
            <a:gdLst/>
            <a:ahLst/>
            <a:cxnLst/>
            <a:rect l="l" t="t" r="r" b="b"/>
            <a:pathLst>
              <a:path w="3754120" h="201929">
                <a:moveTo>
                  <a:pt x="0" y="0"/>
                </a:moveTo>
                <a:lnTo>
                  <a:pt x="3753943" y="0"/>
                </a:lnTo>
                <a:lnTo>
                  <a:pt x="3753943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961430" y="4445896"/>
            <a:ext cx="6796087" cy="189309"/>
          </a:xfrm>
          <a:custGeom>
            <a:avLst/>
            <a:gdLst/>
            <a:ahLst/>
            <a:cxnLst/>
            <a:rect l="l" t="t" r="r" b="b"/>
            <a:pathLst>
              <a:path w="7249159" h="201929">
                <a:moveTo>
                  <a:pt x="0" y="0"/>
                </a:moveTo>
                <a:lnTo>
                  <a:pt x="7248993" y="0"/>
                </a:lnTo>
                <a:lnTo>
                  <a:pt x="7248993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961430" y="4684320"/>
            <a:ext cx="4441627" cy="189309"/>
          </a:xfrm>
          <a:custGeom>
            <a:avLst/>
            <a:gdLst/>
            <a:ahLst/>
            <a:cxnLst/>
            <a:rect l="l" t="t" r="r" b="b"/>
            <a:pathLst>
              <a:path w="4737735" h="201929">
                <a:moveTo>
                  <a:pt x="0" y="0"/>
                </a:moveTo>
                <a:lnTo>
                  <a:pt x="4737735" y="0"/>
                </a:lnTo>
                <a:lnTo>
                  <a:pt x="4737735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961430" y="4922744"/>
            <a:ext cx="4675584" cy="189309"/>
          </a:xfrm>
          <a:custGeom>
            <a:avLst/>
            <a:gdLst/>
            <a:ahLst/>
            <a:cxnLst/>
            <a:rect l="l" t="t" r="r" b="b"/>
            <a:pathLst>
              <a:path w="4987290" h="201929">
                <a:moveTo>
                  <a:pt x="0" y="0"/>
                </a:moveTo>
                <a:lnTo>
                  <a:pt x="4987089" y="0"/>
                </a:lnTo>
                <a:lnTo>
                  <a:pt x="4987089" y="201499"/>
                </a:lnTo>
                <a:lnTo>
                  <a:pt x="0" y="201499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961430" y="5161168"/>
            <a:ext cx="3829050" cy="189309"/>
          </a:xfrm>
          <a:custGeom>
            <a:avLst/>
            <a:gdLst/>
            <a:ahLst/>
            <a:cxnLst/>
            <a:rect l="l" t="t" r="r" b="b"/>
            <a:pathLst>
              <a:path w="4084320" h="201929">
                <a:moveTo>
                  <a:pt x="0" y="0"/>
                </a:moveTo>
                <a:lnTo>
                  <a:pt x="4084254" y="0"/>
                </a:lnTo>
                <a:lnTo>
                  <a:pt x="4084254" y="201499"/>
                </a:lnTo>
                <a:lnTo>
                  <a:pt x="0" y="201499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787550" y="1346382"/>
            <a:ext cx="83344" cy="189309"/>
          </a:xfrm>
          <a:custGeom>
            <a:avLst/>
            <a:gdLst/>
            <a:ahLst/>
            <a:cxnLst/>
            <a:rect l="l" t="t" r="r" b="b"/>
            <a:pathLst>
              <a:path w="88900" h="201930">
                <a:moveTo>
                  <a:pt x="0" y="0"/>
                </a:moveTo>
                <a:lnTo>
                  <a:pt x="88721" y="0"/>
                </a:lnTo>
                <a:lnTo>
                  <a:pt x="88721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FD615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279678" y="1823231"/>
            <a:ext cx="123825" cy="189309"/>
          </a:xfrm>
          <a:custGeom>
            <a:avLst/>
            <a:gdLst/>
            <a:ahLst/>
            <a:cxnLst/>
            <a:rect l="l" t="t" r="r" b="b"/>
            <a:pathLst>
              <a:path w="132079" h="201930">
                <a:moveTo>
                  <a:pt x="0" y="0"/>
                </a:moveTo>
                <a:lnTo>
                  <a:pt x="131603" y="0"/>
                </a:lnTo>
                <a:lnTo>
                  <a:pt x="131603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FD615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536286" y="2300079"/>
            <a:ext cx="161330" cy="189309"/>
          </a:xfrm>
          <a:custGeom>
            <a:avLst/>
            <a:gdLst/>
            <a:ahLst/>
            <a:cxnLst/>
            <a:rect l="l" t="t" r="r" b="b"/>
            <a:pathLst>
              <a:path w="172085" h="201930">
                <a:moveTo>
                  <a:pt x="0" y="0"/>
                </a:moveTo>
                <a:lnTo>
                  <a:pt x="171656" y="0"/>
                </a:lnTo>
                <a:lnTo>
                  <a:pt x="171656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FD615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340928" y="631110"/>
            <a:ext cx="161330" cy="189309"/>
          </a:xfrm>
          <a:custGeom>
            <a:avLst/>
            <a:gdLst/>
            <a:ahLst/>
            <a:cxnLst/>
            <a:rect l="l" t="t" r="r" b="b"/>
            <a:pathLst>
              <a:path w="172085" h="201930">
                <a:moveTo>
                  <a:pt x="0" y="0"/>
                </a:moveTo>
                <a:lnTo>
                  <a:pt x="171656" y="0"/>
                </a:lnTo>
                <a:lnTo>
                  <a:pt x="171656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6363408" y="1107958"/>
            <a:ext cx="400645" cy="189309"/>
          </a:xfrm>
          <a:custGeom>
            <a:avLst/>
            <a:gdLst/>
            <a:ahLst/>
            <a:cxnLst/>
            <a:rect l="l" t="t" r="r" b="b"/>
            <a:pathLst>
              <a:path w="427354" h="201930">
                <a:moveTo>
                  <a:pt x="0" y="0"/>
                </a:moveTo>
                <a:lnTo>
                  <a:pt x="426822" y="0"/>
                </a:lnTo>
                <a:lnTo>
                  <a:pt x="426822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870726" y="1346382"/>
            <a:ext cx="83344" cy="189309"/>
          </a:xfrm>
          <a:custGeom>
            <a:avLst/>
            <a:gdLst/>
            <a:ahLst/>
            <a:cxnLst/>
            <a:rect l="l" t="t" r="r" b="b"/>
            <a:pathLst>
              <a:path w="88900" h="201930">
                <a:moveTo>
                  <a:pt x="0" y="0"/>
                </a:moveTo>
                <a:lnTo>
                  <a:pt x="88721" y="0"/>
                </a:lnTo>
                <a:lnTo>
                  <a:pt x="88721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857594" y="1584806"/>
            <a:ext cx="779264" cy="189309"/>
          </a:xfrm>
          <a:custGeom>
            <a:avLst/>
            <a:gdLst/>
            <a:ahLst/>
            <a:cxnLst/>
            <a:rect l="l" t="t" r="r" b="b"/>
            <a:pathLst>
              <a:path w="831214" h="201930">
                <a:moveTo>
                  <a:pt x="0" y="0"/>
                </a:moveTo>
                <a:lnTo>
                  <a:pt x="831181" y="0"/>
                </a:lnTo>
                <a:lnTo>
                  <a:pt x="831181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403056" y="1823231"/>
            <a:ext cx="370284" cy="189309"/>
          </a:xfrm>
          <a:custGeom>
            <a:avLst/>
            <a:gdLst/>
            <a:ahLst/>
            <a:cxnLst/>
            <a:rect l="l" t="t" r="r" b="b"/>
            <a:pathLst>
              <a:path w="394970" h="201930">
                <a:moveTo>
                  <a:pt x="0" y="0"/>
                </a:moveTo>
                <a:lnTo>
                  <a:pt x="394811" y="0"/>
                </a:lnTo>
                <a:lnTo>
                  <a:pt x="394811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3380136" y="2061655"/>
            <a:ext cx="220266" cy="189309"/>
          </a:xfrm>
          <a:custGeom>
            <a:avLst/>
            <a:gdLst/>
            <a:ahLst/>
            <a:cxnLst/>
            <a:rect l="l" t="t" r="r" b="b"/>
            <a:pathLst>
              <a:path w="234950" h="201930">
                <a:moveTo>
                  <a:pt x="0" y="0"/>
                </a:moveTo>
                <a:lnTo>
                  <a:pt x="234541" y="0"/>
                </a:lnTo>
                <a:lnTo>
                  <a:pt x="234541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3697214" y="2300079"/>
            <a:ext cx="482798" cy="189309"/>
          </a:xfrm>
          <a:custGeom>
            <a:avLst/>
            <a:gdLst/>
            <a:ahLst/>
            <a:cxnLst/>
            <a:rect l="l" t="t" r="r" b="b"/>
            <a:pathLst>
              <a:path w="514985" h="201930">
                <a:moveTo>
                  <a:pt x="0" y="0"/>
                </a:moveTo>
                <a:lnTo>
                  <a:pt x="514971" y="0"/>
                </a:lnTo>
                <a:lnTo>
                  <a:pt x="514971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279887" y="2776927"/>
            <a:ext cx="574477" cy="189309"/>
          </a:xfrm>
          <a:custGeom>
            <a:avLst/>
            <a:gdLst/>
            <a:ahLst/>
            <a:cxnLst/>
            <a:rect l="l" t="t" r="r" b="b"/>
            <a:pathLst>
              <a:path w="612775" h="201930">
                <a:moveTo>
                  <a:pt x="0" y="0"/>
                </a:moveTo>
                <a:lnTo>
                  <a:pt x="612638" y="0"/>
                </a:lnTo>
                <a:lnTo>
                  <a:pt x="612638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3087740" y="3015352"/>
            <a:ext cx="315516" cy="189309"/>
          </a:xfrm>
          <a:custGeom>
            <a:avLst/>
            <a:gdLst/>
            <a:ahLst/>
            <a:cxnLst/>
            <a:rect l="l" t="t" r="r" b="b"/>
            <a:pathLst>
              <a:path w="336550" h="201929">
                <a:moveTo>
                  <a:pt x="0" y="0"/>
                </a:moveTo>
                <a:lnTo>
                  <a:pt x="336009" y="0"/>
                </a:lnTo>
                <a:lnTo>
                  <a:pt x="336009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3737446" y="3492200"/>
            <a:ext cx="205978" cy="189309"/>
          </a:xfrm>
          <a:custGeom>
            <a:avLst/>
            <a:gdLst/>
            <a:ahLst/>
            <a:cxnLst/>
            <a:rect l="l" t="t" r="r" b="b"/>
            <a:pathLst>
              <a:path w="219710" h="201929">
                <a:moveTo>
                  <a:pt x="0" y="0"/>
                </a:moveTo>
                <a:lnTo>
                  <a:pt x="219339" y="0"/>
                </a:lnTo>
                <a:lnTo>
                  <a:pt x="219339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5403056" y="4684320"/>
            <a:ext cx="211931" cy="189309"/>
          </a:xfrm>
          <a:custGeom>
            <a:avLst/>
            <a:gdLst/>
            <a:ahLst/>
            <a:cxnLst/>
            <a:rect l="l" t="t" r="r" b="b"/>
            <a:pathLst>
              <a:path w="226060" h="201929">
                <a:moveTo>
                  <a:pt x="0" y="0"/>
                </a:moveTo>
                <a:lnTo>
                  <a:pt x="225606" y="0"/>
                </a:lnTo>
                <a:lnTo>
                  <a:pt x="225606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636826" y="4922744"/>
            <a:ext cx="389930" cy="189309"/>
          </a:xfrm>
          <a:custGeom>
            <a:avLst/>
            <a:gdLst/>
            <a:ahLst/>
            <a:cxnLst/>
            <a:rect l="l" t="t" r="r" b="b"/>
            <a:pathLst>
              <a:path w="415925" h="201929">
                <a:moveTo>
                  <a:pt x="0" y="0"/>
                </a:moveTo>
                <a:lnTo>
                  <a:pt x="415590" y="0"/>
                </a:lnTo>
                <a:lnTo>
                  <a:pt x="415590" y="201499"/>
                </a:lnTo>
                <a:lnTo>
                  <a:pt x="0" y="2014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4790418" y="5161168"/>
            <a:ext cx="85130" cy="189309"/>
          </a:xfrm>
          <a:custGeom>
            <a:avLst/>
            <a:gdLst/>
            <a:ahLst/>
            <a:cxnLst/>
            <a:rect l="l" t="t" r="r" b="b"/>
            <a:pathLst>
              <a:path w="90804" h="201929">
                <a:moveTo>
                  <a:pt x="0" y="0"/>
                </a:moveTo>
                <a:lnTo>
                  <a:pt x="90761" y="0"/>
                </a:lnTo>
                <a:lnTo>
                  <a:pt x="90761" y="201499"/>
                </a:lnTo>
                <a:lnTo>
                  <a:pt x="0" y="2014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501857" y="631110"/>
            <a:ext cx="3862387" cy="189309"/>
          </a:xfrm>
          <a:custGeom>
            <a:avLst/>
            <a:gdLst/>
            <a:ahLst/>
            <a:cxnLst/>
            <a:rect l="l" t="t" r="r" b="b"/>
            <a:pathLst>
              <a:path w="4119879" h="201930">
                <a:moveTo>
                  <a:pt x="0" y="0"/>
                </a:moveTo>
                <a:lnTo>
                  <a:pt x="4119769" y="0"/>
                </a:lnTo>
                <a:lnTo>
                  <a:pt x="4119769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3593504" y="869534"/>
            <a:ext cx="4770834" cy="189309"/>
          </a:xfrm>
          <a:custGeom>
            <a:avLst/>
            <a:gdLst/>
            <a:ahLst/>
            <a:cxnLst/>
            <a:rect l="l" t="t" r="r" b="b"/>
            <a:pathLst>
              <a:path w="5088890" h="201930">
                <a:moveTo>
                  <a:pt x="0" y="0"/>
                </a:moveTo>
                <a:lnTo>
                  <a:pt x="5088678" y="0"/>
                </a:lnTo>
                <a:lnTo>
                  <a:pt x="5088678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763555" y="1107958"/>
            <a:ext cx="1600794" cy="189309"/>
          </a:xfrm>
          <a:custGeom>
            <a:avLst/>
            <a:gdLst/>
            <a:ahLst/>
            <a:cxnLst/>
            <a:rect l="l" t="t" r="r" b="b"/>
            <a:pathLst>
              <a:path w="1707515" h="201930">
                <a:moveTo>
                  <a:pt x="0" y="0"/>
                </a:moveTo>
                <a:lnTo>
                  <a:pt x="1707291" y="0"/>
                </a:lnTo>
                <a:lnTo>
                  <a:pt x="1707291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953903" y="1346382"/>
            <a:ext cx="3410545" cy="189309"/>
          </a:xfrm>
          <a:custGeom>
            <a:avLst/>
            <a:gdLst/>
            <a:ahLst/>
            <a:cxnLst/>
            <a:rect l="l" t="t" r="r" b="b"/>
            <a:pathLst>
              <a:path w="3637915" h="201930">
                <a:moveTo>
                  <a:pt x="0" y="0"/>
                </a:moveTo>
                <a:lnTo>
                  <a:pt x="3637586" y="0"/>
                </a:lnTo>
                <a:lnTo>
                  <a:pt x="3637586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636826" y="1584806"/>
            <a:ext cx="2727722" cy="189309"/>
          </a:xfrm>
          <a:custGeom>
            <a:avLst/>
            <a:gdLst/>
            <a:ahLst/>
            <a:cxnLst/>
            <a:rect l="l" t="t" r="r" b="b"/>
            <a:pathLst>
              <a:path w="2909570" h="201930">
                <a:moveTo>
                  <a:pt x="0" y="0"/>
                </a:moveTo>
                <a:lnTo>
                  <a:pt x="2909135" y="0"/>
                </a:lnTo>
                <a:lnTo>
                  <a:pt x="2909135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773192" y="1823231"/>
            <a:ext cx="2591395" cy="189309"/>
          </a:xfrm>
          <a:custGeom>
            <a:avLst/>
            <a:gdLst/>
            <a:ahLst/>
            <a:cxnLst/>
            <a:rect l="l" t="t" r="r" b="b"/>
            <a:pathLst>
              <a:path w="2764154" h="201930">
                <a:moveTo>
                  <a:pt x="0" y="0"/>
                </a:moveTo>
                <a:lnTo>
                  <a:pt x="2763679" y="0"/>
                </a:lnTo>
                <a:lnTo>
                  <a:pt x="2763679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3600020" y="2061655"/>
            <a:ext cx="4764286" cy="189309"/>
          </a:xfrm>
          <a:custGeom>
            <a:avLst/>
            <a:gdLst/>
            <a:ahLst/>
            <a:cxnLst/>
            <a:rect l="l" t="t" r="r" b="b"/>
            <a:pathLst>
              <a:path w="5081905" h="201930">
                <a:moveTo>
                  <a:pt x="0" y="0"/>
                </a:moveTo>
                <a:lnTo>
                  <a:pt x="5081729" y="0"/>
                </a:lnTo>
                <a:lnTo>
                  <a:pt x="5081729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4180000" y="2300079"/>
            <a:ext cx="4184452" cy="189309"/>
          </a:xfrm>
          <a:custGeom>
            <a:avLst/>
            <a:gdLst/>
            <a:ahLst/>
            <a:cxnLst/>
            <a:rect l="l" t="t" r="r" b="b"/>
            <a:pathLst>
              <a:path w="4463415" h="201930">
                <a:moveTo>
                  <a:pt x="0" y="0"/>
                </a:moveTo>
                <a:lnTo>
                  <a:pt x="4463083" y="0"/>
                </a:lnTo>
                <a:lnTo>
                  <a:pt x="4463083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163335" y="2538503"/>
            <a:ext cx="2200870" cy="189309"/>
          </a:xfrm>
          <a:custGeom>
            <a:avLst/>
            <a:gdLst/>
            <a:ahLst/>
            <a:cxnLst/>
            <a:rect l="l" t="t" r="r" b="b"/>
            <a:pathLst>
              <a:path w="2347595" h="201930">
                <a:moveTo>
                  <a:pt x="0" y="0"/>
                </a:moveTo>
                <a:lnTo>
                  <a:pt x="2347526" y="0"/>
                </a:lnTo>
                <a:lnTo>
                  <a:pt x="2347526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4854234" y="2776927"/>
            <a:ext cx="3509963" cy="189309"/>
          </a:xfrm>
          <a:custGeom>
            <a:avLst/>
            <a:gdLst/>
            <a:ahLst/>
            <a:cxnLst/>
            <a:rect l="l" t="t" r="r" b="b"/>
            <a:pathLst>
              <a:path w="3743959" h="201930">
                <a:moveTo>
                  <a:pt x="0" y="0"/>
                </a:moveTo>
                <a:lnTo>
                  <a:pt x="3743899" y="0"/>
                </a:lnTo>
                <a:lnTo>
                  <a:pt x="3743899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3402749" y="3015352"/>
            <a:ext cx="4961930" cy="189309"/>
          </a:xfrm>
          <a:custGeom>
            <a:avLst/>
            <a:gdLst/>
            <a:ahLst/>
            <a:cxnLst/>
            <a:rect l="l" t="t" r="r" b="b"/>
            <a:pathLst>
              <a:path w="5292725" h="201929">
                <a:moveTo>
                  <a:pt x="0" y="0"/>
                </a:moveTo>
                <a:lnTo>
                  <a:pt x="5292150" y="0"/>
                </a:lnTo>
                <a:lnTo>
                  <a:pt x="5292150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3128076" y="3253775"/>
            <a:ext cx="5236369" cy="189309"/>
          </a:xfrm>
          <a:custGeom>
            <a:avLst/>
            <a:gdLst/>
            <a:ahLst/>
            <a:cxnLst/>
            <a:rect l="l" t="t" r="r" b="b"/>
            <a:pathLst>
              <a:path w="5585459" h="201929">
                <a:moveTo>
                  <a:pt x="0" y="0"/>
                </a:moveTo>
                <a:lnTo>
                  <a:pt x="5585134" y="0"/>
                </a:lnTo>
                <a:lnTo>
                  <a:pt x="5585134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943078" y="3492200"/>
            <a:ext cx="4421386" cy="189309"/>
          </a:xfrm>
          <a:custGeom>
            <a:avLst/>
            <a:gdLst/>
            <a:ahLst/>
            <a:cxnLst/>
            <a:rect l="l" t="t" r="r" b="b"/>
            <a:pathLst>
              <a:path w="4716145" h="201929">
                <a:moveTo>
                  <a:pt x="0" y="0"/>
                </a:moveTo>
                <a:lnTo>
                  <a:pt x="4715801" y="0"/>
                </a:lnTo>
                <a:lnTo>
                  <a:pt x="4715801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6986892" y="3730624"/>
            <a:ext cx="1377553" cy="189309"/>
          </a:xfrm>
          <a:custGeom>
            <a:avLst/>
            <a:gdLst/>
            <a:ahLst/>
            <a:cxnLst/>
            <a:rect l="l" t="t" r="r" b="b"/>
            <a:pathLst>
              <a:path w="1469390" h="201929">
                <a:moveTo>
                  <a:pt x="0" y="0"/>
                </a:moveTo>
                <a:lnTo>
                  <a:pt x="1469065" y="0"/>
                </a:lnTo>
                <a:lnTo>
                  <a:pt x="1469065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896571" y="3969048"/>
            <a:ext cx="2467570" cy="189309"/>
          </a:xfrm>
          <a:custGeom>
            <a:avLst/>
            <a:gdLst/>
            <a:ahLst/>
            <a:cxnLst/>
            <a:rect l="l" t="t" r="r" b="b"/>
            <a:pathLst>
              <a:path w="2632075" h="201929">
                <a:moveTo>
                  <a:pt x="0" y="0"/>
                </a:moveTo>
                <a:lnTo>
                  <a:pt x="2632074" y="0"/>
                </a:lnTo>
                <a:lnTo>
                  <a:pt x="2632074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4480751" y="4207472"/>
            <a:ext cx="3883819" cy="189309"/>
          </a:xfrm>
          <a:custGeom>
            <a:avLst/>
            <a:gdLst/>
            <a:ahLst/>
            <a:cxnLst/>
            <a:rect l="l" t="t" r="r" b="b"/>
            <a:pathLst>
              <a:path w="4142740" h="201929">
                <a:moveTo>
                  <a:pt x="0" y="0"/>
                </a:moveTo>
                <a:lnTo>
                  <a:pt x="4142282" y="0"/>
                </a:lnTo>
                <a:lnTo>
                  <a:pt x="4142282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7757361" y="4445896"/>
            <a:ext cx="607219" cy="189309"/>
          </a:xfrm>
          <a:custGeom>
            <a:avLst/>
            <a:gdLst/>
            <a:ahLst/>
            <a:cxnLst/>
            <a:rect l="l" t="t" r="r" b="b"/>
            <a:pathLst>
              <a:path w="647700" h="201929">
                <a:moveTo>
                  <a:pt x="0" y="0"/>
                </a:moveTo>
                <a:lnTo>
                  <a:pt x="647231" y="0"/>
                </a:lnTo>
                <a:lnTo>
                  <a:pt x="647231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614563" y="4684320"/>
            <a:ext cx="2749748" cy="189309"/>
          </a:xfrm>
          <a:custGeom>
            <a:avLst/>
            <a:gdLst/>
            <a:ahLst/>
            <a:cxnLst/>
            <a:rect l="l" t="t" r="r" b="b"/>
            <a:pathLst>
              <a:path w="2933065" h="201929">
                <a:moveTo>
                  <a:pt x="0" y="0"/>
                </a:moveTo>
                <a:lnTo>
                  <a:pt x="2932883" y="0"/>
                </a:lnTo>
                <a:lnTo>
                  <a:pt x="2932883" y="201498"/>
                </a:lnTo>
                <a:lnTo>
                  <a:pt x="0" y="201498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026443" y="4922744"/>
            <a:ext cx="2337792" cy="189309"/>
          </a:xfrm>
          <a:custGeom>
            <a:avLst/>
            <a:gdLst/>
            <a:ahLst/>
            <a:cxnLst/>
            <a:rect l="l" t="t" r="r" b="b"/>
            <a:pathLst>
              <a:path w="2493645" h="201929">
                <a:moveTo>
                  <a:pt x="0" y="0"/>
                </a:moveTo>
                <a:lnTo>
                  <a:pt x="2493544" y="0"/>
                </a:lnTo>
                <a:lnTo>
                  <a:pt x="2493544" y="201499"/>
                </a:lnTo>
                <a:lnTo>
                  <a:pt x="0" y="201499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4875507" y="5161168"/>
            <a:ext cx="3489127" cy="189309"/>
          </a:xfrm>
          <a:custGeom>
            <a:avLst/>
            <a:gdLst/>
            <a:ahLst/>
            <a:cxnLst/>
            <a:rect l="l" t="t" r="r" b="b"/>
            <a:pathLst>
              <a:path w="3721734" h="201929">
                <a:moveTo>
                  <a:pt x="0" y="0"/>
                </a:moveTo>
                <a:lnTo>
                  <a:pt x="3721209" y="0"/>
                </a:lnTo>
                <a:lnTo>
                  <a:pt x="3721209" y="201499"/>
                </a:lnTo>
                <a:lnTo>
                  <a:pt x="0" y="201499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2422145" y="652381"/>
            <a:ext cx="458391" cy="146447"/>
          </a:xfrm>
          <a:custGeom>
            <a:avLst/>
            <a:gdLst/>
            <a:ahLst/>
            <a:cxnLst/>
            <a:rect l="l" t="t" r="r" b="b"/>
            <a:pathLst>
              <a:path w="488950" h="156209">
                <a:moveTo>
                  <a:pt x="455554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55554" y="0"/>
                </a:lnTo>
                <a:lnTo>
                  <a:pt x="487635" y="28171"/>
                </a:lnTo>
                <a:lnTo>
                  <a:pt x="488602" y="33028"/>
                </a:lnTo>
                <a:lnTo>
                  <a:pt x="488602" y="123092"/>
                </a:lnTo>
                <a:lnTo>
                  <a:pt x="460414" y="155155"/>
                </a:lnTo>
                <a:lnTo>
                  <a:pt x="455554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2048435" y="890805"/>
            <a:ext cx="458391" cy="146447"/>
          </a:xfrm>
          <a:custGeom>
            <a:avLst/>
            <a:gdLst/>
            <a:ahLst/>
            <a:cxnLst/>
            <a:rect l="l" t="t" r="r" b="b"/>
            <a:pathLst>
              <a:path w="488950" h="156209">
                <a:moveTo>
                  <a:pt x="455555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55555" y="0"/>
                </a:lnTo>
                <a:lnTo>
                  <a:pt x="487635" y="28171"/>
                </a:lnTo>
                <a:lnTo>
                  <a:pt x="488602" y="33028"/>
                </a:lnTo>
                <a:lnTo>
                  <a:pt x="488602" y="123092"/>
                </a:lnTo>
                <a:lnTo>
                  <a:pt x="460414" y="155155"/>
                </a:lnTo>
                <a:lnTo>
                  <a:pt x="455555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3438827" y="1129229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09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2648178" y="1367653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5" h="156209">
                <a:moveTo>
                  <a:pt x="449750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3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9750" y="0"/>
                </a:lnTo>
                <a:lnTo>
                  <a:pt x="481831" y="28171"/>
                </a:lnTo>
                <a:lnTo>
                  <a:pt x="482798" y="33028"/>
                </a:lnTo>
                <a:lnTo>
                  <a:pt x="482798" y="123093"/>
                </a:lnTo>
                <a:lnTo>
                  <a:pt x="454610" y="155155"/>
                </a:lnTo>
                <a:lnTo>
                  <a:pt x="449750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2683199" y="1606077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5" h="156210">
                <a:moveTo>
                  <a:pt x="449750" y="156122"/>
                </a:moveTo>
                <a:lnTo>
                  <a:pt x="33047" y="156122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9750" y="0"/>
                </a:lnTo>
                <a:lnTo>
                  <a:pt x="481831" y="28171"/>
                </a:lnTo>
                <a:lnTo>
                  <a:pt x="482798" y="33028"/>
                </a:lnTo>
                <a:lnTo>
                  <a:pt x="482798" y="123092"/>
                </a:lnTo>
                <a:lnTo>
                  <a:pt x="454610" y="155155"/>
                </a:lnTo>
                <a:lnTo>
                  <a:pt x="449750" y="156122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2894242" y="1844501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5" h="156210">
                <a:moveTo>
                  <a:pt x="449750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9750" y="0"/>
                </a:lnTo>
                <a:lnTo>
                  <a:pt x="481831" y="28171"/>
                </a:lnTo>
                <a:lnTo>
                  <a:pt x="482798" y="33028"/>
                </a:lnTo>
                <a:lnTo>
                  <a:pt x="482798" y="123092"/>
                </a:lnTo>
                <a:lnTo>
                  <a:pt x="454610" y="155155"/>
                </a:lnTo>
                <a:lnTo>
                  <a:pt x="449750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1947192" y="2082925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19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2025266" y="2321349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19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3338791" y="2559773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3" y="33028"/>
                </a:lnTo>
                <a:lnTo>
                  <a:pt x="476993" y="123092"/>
                </a:lnTo>
                <a:lnTo>
                  <a:pt x="448805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2397067" y="2798197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19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800994" y="3036622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19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1821162" y="3275046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19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2123125" y="3513470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5" h="156210">
                <a:moveTo>
                  <a:pt x="449750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7" y="0"/>
                </a:lnTo>
                <a:lnTo>
                  <a:pt x="449750" y="0"/>
                </a:lnTo>
                <a:lnTo>
                  <a:pt x="481831" y="28171"/>
                </a:lnTo>
                <a:lnTo>
                  <a:pt x="482798" y="33028"/>
                </a:lnTo>
                <a:lnTo>
                  <a:pt x="482798" y="123092"/>
                </a:lnTo>
                <a:lnTo>
                  <a:pt x="454610" y="155155"/>
                </a:lnTo>
                <a:lnTo>
                  <a:pt x="449750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3750569" y="3751894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3205408" y="3990318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2494778" y="4228742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5" h="156210">
                <a:moveTo>
                  <a:pt x="449750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7" y="0"/>
                </a:lnTo>
                <a:lnTo>
                  <a:pt x="449750" y="0"/>
                </a:lnTo>
                <a:lnTo>
                  <a:pt x="481831" y="28171"/>
                </a:lnTo>
                <a:lnTo>
                  <a:pt x="482798" y="33028"/>
                </a:lnTo>
                <a:lnTo>
                  <a:pt x="482798" y="123092"/>
                </a:lnTo>
                <a:lnTo>
                  <a:pt x="454610" y="155155"/>
                </a:lnTo>
                <a:lnTo>
                  <a:pt x="449750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4135804" y="4467166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2958652" y="4705590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3075536" y="4944014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2649611" y="5182438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5" h="156210">
                <a:moveTo>
                  <a:pt x="449750" y="156121"/>
                </a:moveTo>
                <a:lnTo>
                  <a:pt x="33047" y="156121"/>
                </a:lnTo>
                <a:lnTo>
                  <a:pt x="28187" y="155154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9750" y="0"/>
                </a:lnTo>
                <a:lnTo>
                  <a:pt x="481831" y="28171"/>
                </a:lnTo>
                <a:lnTo>
                  <a:pt x="482798" y="33028"/>
                </a:lnTo>
                <a:lnTo>
                  <a:pt x="482798" y="123092"/>
                </a:lnTo>
                <a:lnTo>
                  <a:pt x="454610" y="155154"/>
                </a:lnTo>
                <a:lnTo>
                  <a:pt x="449750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6363331" y="1129229"/>
            <a:ext cx="400645" cy="146447"/>
          </a:xfrm>
          <a:custGeom>
            <a:avLst/>
            <a:gdLst/>
            <a:ahLst/>
            <a:cxnLst/>
            <a:rect l="l" t="t" r="r" b="b"/>
            <a:pathLst>
              <a:path w="427354" h="156209">
                <a:moveTo>
                  <a:pt x="393940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393940" y="0"/>
                </a:lnTo>
                <a:lnTo>
                  <a:pt x="426020" y="28171"/>
                </a:lnTo>
                <a:lnTo>
                  <a:pt x="426987" y="33028"/>
                </a:lnTo>
                <a:lnTo>
                  <a:pt x="426987" y="123092"/>
                </a:lnTo>
                <a:lnTo>
                  <a:pt x="398800" y="155155"/>
                </a:lnTo>
                <a:lnTo>
                  <a:pt x="393940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020897" y="1606077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5" h="156210">
                <a:moveTo>
                  <a:pt x="449750" y="156122"/>
                </a:moveTo>
                <a:lnTo>
                  <a:pt x="33047" y="156122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9750" y="0"/>
                </a:lnTo>
                <a:lnTo>
                  <a:pt x="481831" y="28171"/>
                </a:lnTo>
                <a:lnTo>
                  <a:pt x="482798" y="33028"/>
                </a:lnTo>
                <a:lnTo>
                  <a:pt x="482798" y="123092"/>
                </a:lnTo>
                <a:lnTo>
                  <a:pt x="454610" y="155155"/>
                </a:lnTo>
                <a:lnTo>
                  <a:pt x="449750" y="156122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5387973" y="1844501"/>
            <a:ext cx="400645" cy="146447"/>
          </a:xfrm>
          <a:custGeom>
            <a:avLst/>
            <a:gdLst/>
            <a:ahLst/>
            <a:cxnLst/>
            <a:rect l="l" t="t" r="r" b="b"/>
            <a:pathLst>
              <a:path w="427354" h="156210">
                <a:moveTo>
                  <a:pt x="393940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393940" y="0"/>
                </a:lnTo>
                <a:lnTo>
                  <a:pt x="426021" y="28171"/>
                </a:lnTo>
                <a:lnTo>
                  <a:pt x="426988" y="33028"/>
                </a:lnTo>
                <a:lnTo>
                  <a:pt x="426988" y="123092"/>
                </a:lnTo>
                <a:lnTo>
                  <a:pt x="398800" y="155155"/>
                </a:lnTo>
                <a:lnTo>
                  <a:pt x="393940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3738456" y="2321349"/>
            <a:ext cx="400645" cy="146447"/>
          </a:xfrm>
          <a:custGeom>
            <a:avLst/>
            <a:gdLst/>
            <a:ahLst/>
            <a:cxnLst/>
            <a:rect l="l" t="t" r="r" b="b"/>
            <a:pathLst>
              <a:path w="427354" h="156210">
                <a:moveTo>
                  <a:pt x="393940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393940" y="0"/>
                </a:lnTo>
                <a:lnTo>
                  <a:pt x="426021" y="28171"/>
                </a:lnTo>
                <a:lnTo>
                  <a:pt x="426987" y="33028"/>
                </a:lnTo>
                <a:lnTo>
                  <a:pt x="426987" y="123092"/>
                </a:lnTo>
                <a:lnTo>
                  <a:pt x="398799" y="155155"/>
                </a:lnTo>
                <a:lnTo>
                  <a:pt x="393940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4369630" y="2798197"/>
            <a:ext cx="395288" cy="146447"/>
          </a:xfrm>
          <a:custGeom>
            <a:avLst/>
            <a:gdLst/>
            <a:ahLst/>
            <a:cxnLst/>
            <a:rect l="l" t="t" r="r" b="b"/>
            <a:pathLst>
              <a:path w="421639" h="156210">
                <a:moveTo>
                  <a:pt x="388135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388135" y="0"/>
                </a:lnTo>
                <a:lnTo>
                  <a:pt x="420216" y="28171"/>
                </a:lnTo>
                <a:lnTo>
                  <a:pt x="421183" y="33028"/>
                </a:lnTo>
                <a:lnTo>
                  <a:pt x="421183" y="123092"/>
                </a:lnTo>
                <a:lnTo>
                  <a:pt x="392995" y="155155"/>
                </a:lnTo>
                <a:lnTo>
                  <a:pt x="388135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631483" y="4944014"/>
            <a:ext cx="400645" cy="146447"/>
          </a:xfrm>
          <a:custGeom>
            <a:avLst/>
            <a:gdLst/>
            <a:ahLst/>
            <a:cxnLst/>
            <a:rect l="l" t="t" r="r" b="b"/>
            <a:pathLst>
              <a:path w="427354" h="156210">
                <a:moveTo>
                  <a:pt x="393941" y="156121"/>
                </a:moveTo>
                <a:lnTo>
                  <a:pt x="33048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8" y="0"/>
                </a:lnTo>
                <a:lnTo>
                  <a:pt x="393941" y="0"/>
                </a:lnTo>
                <a:lnTo>
                  <a:pt x="426021" y="28171"/>
                </a:lnTo>
                <a:lnTo>
                  <a:pt x="426987" y="33028"/>
                </a:lnTo>
                <a:lnTo>
                  <a:pt x="426987" y="123092"/>
                </a:lnTo>
                <a:lnTo>
                  <a:pt x="398800" y="155155"/>
                </a:lnTo>
                <a:lnTo>
                  <a:pt x="393941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6206686" y="652381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4" h="156209">
                <a:moveTo>
                  <a:pt x="449751" y="156121"/>
                </a:moveTo>
                <a:lnTo>
                  <a:pt x="33048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8" y="0"/>
                </a:lnTo>
                <a:lnTo>
                  <a:pt x="449751" y="0"/>
                </a:lnTo>
                <a:lnTo>
                  <a:pt x="481831" y="28171"/>
                </a:lnTo>
                <a:lnTo>
                  <a:pt x="482798" y="33028"/>
                </a:lnTo>
                <a:lnTo>
                  <a:pt x="482798" y="123092"/>
                </a:lnTo>
                <a:lnTo>
                  <a:pt x="454610" y="155155"/>
                </a:lnTo>
                <a:lnTo>
                  <a:pt x="449751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755231" y="890805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09">
                <a:moveTo>
                  <a:pt x="443946" y="156121"/>
                </a:moveTo>
                <a:lnTo>
                  <a:pt x="33048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8" y="0"/>
                </a:lnTo>
                <a:lnTo>
                  <a:pt x="443946" y="0"/>
                </a:lnTo>
                <a:lnTo>
                  <a:pt x="476026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7340256" y="1129229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09">
                <a:moveTo>
                  <a:pt x="443946" y="156121"/>
                </a:moveTo>
                <a:lnTo>
                  <a:pt x="33048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8" y="0"/>
                </a:lnTo>
                <a:lnTo>
                  <a:pt x="443946" y="0"/>
                </a:lnTo>
                <a:lnTo>
                  <a:pt x="476026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6435430" y="1367653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09">
                <a:moveTo>
                  <a:pt x="443946" y="156121"/>
                </a:moveTo>
                <a:lnTo>
                  <a:pt x="33048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3"/>
                </a:lnTo>
                <a:lnTo>
                  <a:pt x="0" y="33028"/>
                </a:lnTo>
                <a:lnTo>
                  <a:pt x="28187" y="966"/>
                </a:lnTo>
                <a:lnTo>
                  <a:pt x="33048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3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6776892" y="1606077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2"/>
                </a:moveTo>
                <a:lnTo>
                  <a:pt x="33047" y="156122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2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6842354" y="1844501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4" h="156210">
                <a:moveTo>
                  <a:pt x="449750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9750" y="0"/>
                </a:lnTo>
                <a:lnTo>
                  <a:pt x="481831" y="28171"/>
                </a:lnTo>
                <a:lnTo>
                  <a:pt x="482798" y="33028"/>
                </a:lnTo>
                <a:lnTo>
                  <a:pt x="482798" y="123092"/>
                </a:lnTo>
                <a:lnTo>
                  <a:pt x="454610" y="155155"/>
                </a:lnTo>
                <a:lnTo>
                  <a:pt x="449750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5758488" y="2082925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6043037" y="2321349"/>
            <a:ext cx="458391" cy="146447"/>
          </a:xfrm>
          <a:custGeom>
            <a:avLst/>
            <a:gdLst/>
            <a:ahLst/>
            <a:cxnLst/>
            <a:rect l="l" t="t" r="r" b="b"/>
            <a:pathLst>
              <a:path w="488950" h="156210">
                <a:moveTo>
                  <a:pt x="455555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55555" y="0"/>
                </a:lnTo>
                <a:lnTo>
                  <a:pt x="487635" y="28171"/>
                </a:lnTo>
                <a:lnTo>
                  <a:pt x="488602" y="33028"/>
                </a:lnTo>
                <a:lnTo>
                  <a:pt x="488602" y="123092"/>
                </a:lnTo>
                <a:lnTo>
                  <a:pt x="460414" y="155155"/>
                </a:lnTo>
                <a:lnTo>
                  <a:pt x="455555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7040146" y="2559773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5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6385596" y="2798197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7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50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3947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7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5659853" y="3036622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8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8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5522517" y="3275046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6" y="965"/>
                </a:lnTo>
                <a:lnTo>
                  <a:pt x="33047" y="0"/>
                </a:lnTo>
                <a:lnTo>
                  <a:pt x="443946" y="0"/>
                </a:lnTo>
                <a:lnTo>
                  <a:pt x="476026" y="28171"/>
                </a:lnTo>
                <a:lnTo>
                  <a:pt x="476993" y="33028"/>
                </a:lnTo>
                <a:lnTo>
                  <a:pt x="476993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5927297" y="3513470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4" h="156210">
                <a:moveTo>
                  <a:pt x="449751" y="156121"/>
                </a:moveTo>
                <a:lnTo>
                  <a:pt x="33048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8" y="0"/>
                </a:lnTo>
                <a:lnTo>
                  <a:pt x="449751" y="0"/>
                </a:lnTo>
                <a:lnTo>
                  <a:pt x="481831" y="28171"/>
                </a:lnTo>
                <a:lnTo>
                  <a:pt x="482798" y="33028"/>
                </a:lnTo>
                <a:lnTo>
                  <a:pt x="482798" y="123092"/>
                </a:lnTo>
                <a:lnTo>
                  <a:pt x="454610" y="155155"/>
                </a:lnTo>
                <a:lnTo>
                  <a:pt x="449751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7451925" y="3751894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8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8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6906763" y="3990318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6196133" y="4228742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4" h="156210">
                <a:moveTo>
                  <a:pt x="449750" y="156121"/>
                </a:moveTo>
                <a:lnTo>
                  <a:pt x="33047" y="156121"/>
                </a:lnTo>
                <a:lnTo>
                  <a:pt x="28186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6" y="965"/>
                </a:lnTo>
                <a:lnTo>
                  <a:pt x="33047" y="0"/>
                </a:lnTo>
                <a:lnTo>
                  <a:pt x="449750" y="0"/>
                </a:lnTo>
                <a:lnTo>
                  <a:pt x="481831" y="28171"/>
                </a:lnTo>
                <a:lnTo>
                  <a:pt x="482797" y="33028"/>
                </a:lnTo>
                <a:lnTo>
                  <a:pt x="482797" y="123092"/>
                </a:lnTo>
                <a:lnTo>
                  <a:pt x="454610" y="155155"/>
                </a:lnTo>
                <a:lnTo>
                  <a:pt x="449750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7863319" y="4467166"/>
            <a:ext cx="395288" cy="146447"/>
          </a:xfrm>
          <a:custGeom>
            <a:avLst/>
            <a:gdLst/>
            <a:ahLst/>
            <a:cxnLst/>
            <a:rect l="l" t="t" r="r" b="b"/>
            <a:pathLst>
              <a:path w="421640" h="156210">
                <a:moveTo>
                  <a:pt x="388136" y="156121"/>
                </a:moveTo>
                <a:lnTo>
                  <a:pt x="33048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8" y="0"/>
                </a:lnTo>
                <a:lnTo>
                  <a:pt x="388136" y="0"/>
                </a:lnTo>
                <a:lnTo>
                  <a:pt x="420217" y="28171"/>
                </a:lnTo>
                <a:lnTo>
                  <a:pt x="421184" y="33028"/>
                </a:lnTo>
                <a:lnTo>
                  <a:pt x="421184" y="123092"/>
                </a:lnTo>
                <a:lnTo>
                  <a:pt x="392996" y="155155"/>
                </a:lnTo>
                <a:lnTo>
                  <a:pt x="38813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6765759" y="4705590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8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5"/>
                </a:lnTo>
                <a:lnTo>
                  <a:pt x="33048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5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6968979" y="4944014"/>
            <a:ext cx="453032" cy="146447"/>
          </a:xfrm>
          <a:custGeom>
            <a:avLst/>
            <a:gdLst/>
            <a:ahLst/>
            <a:cxnLst/>
            <a:rect l="l" t="t" r="r" b="b"/>
            <a:pathLst>
              <a:path w="483234" h="156210">
                <a:moveTo>
                  <a:pt x="449750" y="156121"/>
                </a:moveTo>
                <a:lnTo>
                  <a:pt x="33047" y="156121"/>
                </a:lnTo>
                <a:lnTo>
                  <a:pt x="28187" y="155155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6" y="965"/>
                </a:lnTo>
                <a:lnTo>
                  <a:pt x="33047" y="0"/>
                </a:lnTo>
                <a:lnTo>
                  <a:pt x="449750" y="0"/>
                </a:lnTo>
                <a:lnTo>
                  <a:pt x="481830" y="28171"/>
                </a:lnTo>
                <a:lnTo>
                  <a:pt x="482797" y="33028"/>
                </a:lnTo>
                <a:lnTo>
                  <a:pt x="482797" y="123092"/>
                </a:lnTo>
                <a:lnTo>
                  <a:pt x="454609" y="155155"/>
                </a:lnTo>
                <a:lnTo>
                  <a:pt x="449750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6396232" y="5182438"/>
            <a:ext cx="447675" cy="146447"/>
          </a:xfrm>
          <a:custGeom>
            <a:avLst/>
            <a:gdLst/>
            <a:ahLst/>
            <a:cxnLst/>
            <a:rect l="l" t="t" r="r" b="b"/>
            <a:pathLst>
              <a:path w="477520" h="156210">
                <a:moveTo>
                  <a:pt x="443946" y="156121"/>
                </a:moveTo>
                <a:lnTo>
                  <a:pt x="33047" y="156121"/>
                </a:lnTo>
                <a:lnTo>
                  <a:pt x="28187" y="155154"/>
                </a:lnTo>
                <a:lnTo>
                  <a:pt x="966" y="127949"/>
                </a:lnTo>
                <a:lnTo>
                  <a:pt x="0" y="123092"/>
                </a:lnTo>
                <a:lnTo>
                  <a:pt x="0" y="33028"/>
                </a:lnTo>
                <a:lnTo>
                  <a:pt x="28187" y="966"/>
                </a:lnTo>
                <a:lnTo>
                  <a:pt x="33047" y="0"/>
                </a:lnTo>
                <a:lnTo>
                  <a:pt x="443946" y="0"/>
                </a:lnTo>
                <a:lnTo>
                  <a:pt x="476027" y="28171"/>
                </a:lnTo>
                <a:lnTo>
                  <a:pt x="476994" y="33028"/>
                </a:lnTo>
                <a:lnTo>
                  <a:pt x="476994" y="123092"/>
                </a:lnTo>
                <a:lnTo>
                  <a:pt x="448806" y="155154"/>
                </a:lnTo>
                <a:lnTo>
                  <a:pt x="443946" y="156121"/>
                </a:lnTo>
                <a:close/>
              </a:path>
            </a:pathLst>
          </a:custGeom>
          <a:solidFill>
            <a:srgbClr val="000000">
              <a:alpha val="1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2481747" y="644044"/>
            <a:ext cx="339328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6" dirty="0">
                <a:solidFill>
                  <a:srgbClr val="FFFFFF"/>
                </a:solidFill>
                <a:latin typeface="Arial"/>
                <a:cs typeface="Arial"/>
              </a:rPr>
              <a:t>45.65%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2108035" y="882469"/>
            <a:ext cx="339328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6" dirty="0">
                <a:solidFill>
                  <a:srgbClr val="FFFFFF"/>
                </a:solidFill>
                <a:latin typeface="Arial"/>
                <a:cs typeface="Arial"/>
              </a:rPr>
              <a:t>35.56%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3498428" y="1120893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72.97%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2707710" y="1359318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51.69%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2742731" y="1597742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52.63%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2953773" y="1836166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58.33%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2006793" y="2074590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32.67%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2084867" y="2313014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34.78%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3398391" y="2551438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70.27%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2456668" y="2789862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44.83%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1860594" y="3028286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28.72%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880763" y="3266710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29.27%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2182657" y="3505134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37.50%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3810170" y="3743558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81.40%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3265009" y="3981982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66.67%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554310" y="4220406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47.54%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195405" y="4458830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91.80%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3018253" y="4697254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60.00%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3135138" y="4935678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63.16%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2709143" y="5174103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51.72%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422932" y="1120893"/>
            <a:ext cx="28158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5" dirty="0">
                <a:solidFill>
                  <a:srgbClr val="FFFFFF"/>
                </a:solidFill>
                <a:latin typeface="Arial"/>
                <a:cs typeface="Arial"/>
              </a:rPr>
              <a:t>5.41%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5080429" y="1597742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10.53%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5447575" y="1836166"/>
            <a:ext cx="28158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5" dirty="0">
                <a:solidFill>
                  <a:srgbClr val="FFFFFF"/>
                </a:solidFill>
                <a:latin typeface="Arial"/>
                <a:cs typeface="Arial"/>
              </a:rPr>
              <a:t>5.00%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3798058" y="2313014"/>
            <a:ext cx="28158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5" dirty="0">
                <a:solidFill>
                  <a:srgbClr val="FFFFFF"/>
                </a:solidFill>
                <a:latin typeface="Arial"/>
                <a:cs typeface="Arial"/>
              </a:rPr>
              <a:t>6.52%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4429162" y="2789862"/>
            <a:ext cx="27622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4" dirty="0">
                <a:solidFill>
                  <a:srgbClr val="FFFFFF"/>
                </a:solidFill>
                <a:latin typeface="Arial"/>
                <a:cs typeface="Arial"/>
              </a:rPr>
              <a:t>7.76%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5691085" y="4935678"/>
            <a:ext cx="28158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5" dirty="0">
                <a:solidFill>
                  <a:srgbClr val="FFFFFF"/>
                </a:solidFill>
                <a:latin typeface="Arial"/>
                <a:cs typeface="Arial"/>
              </a:rPr>
              <a:t>5.26%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6266219" y="644044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52.17%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5814832" y="882469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64.44%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7399857" y="1120893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21.62%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495032" y="1359318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46.07%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6836493" y="1597742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36.84%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901886" y="1836166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35.00%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5818090" y="2074590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64.36%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6102639" y="2313014"/>
            <a:ext cx="339328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66" dirty="0">
                <a:solidFill>
                  <a:srgbClr val="FFFFFF"/>
                </a:solidFill>
                <a:latin typeface="Arial"/>
                <a:cs typeface="Arial"/>
              </a:rPr>
              <a:t>56.52%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7099747" y="2551438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29.73%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6445198" y="2789862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47.41%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5719455" y="3028286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67.02%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5582119" y="3266710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70.73%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5986829" y="3505134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59.72%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7511526" y="3743558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18.60%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6966364" y="3981982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33.33%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6255665" y="4220406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52.46%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7922853" y="4458830"/>
            <a:ext cx="276225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4" dirty="0">
                <a:solidFill>
                  <a:srgbClr val="FFFFFF"/>
                </a:solidFill>
                <a:latin typeface="Arial"/>
                <a:cs typeface="Arial"/>
              </a:rPr>
              <a:t>8.20%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6825361" y="4697254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37.14%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7028511" y="4935678"/>
            <a:ext cx="33397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70" dirty="0">
                <a:solidFill>
                  <a:srgbClr val="FFFFFF"/>
                </a:solidFill>
                <a:latin typeface="Arial"/>
                <a:cs typeface="Arial"/>
              </a:rPr>
              <a:t>31.58%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6455834" y="5174103"/>
            <a:ext cx="328613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spc="-80" dirty="0">
                <a:solidFill>
                  <a:srgbClr val="FFFFFF"/>
                </a:solidFill>
                <a:latin typeface="Arial"/>
                <a:cs typeface="Arial"/>
              </a:rPr>
              <a:t>47.13%</a:t>
            </a:r>
            <a:endParaRPr sz="84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3574064" y="5741619"/>
            <a:ext cx="96864" cy="9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3668752" y="5462144"/>
            <a:ext cx="378619" cy="38558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50019" defTabSz="857250">
              <a:spcBef>
                <a:spcPts val="94"/>
              </a:spcBef>
            </a:pPr>
            <a:r>
              <a:rPr sz="844" b="1" dirty="0">
                <a:solidFill>
                  <a:srgbClr val="777777"/>
                </a:solidFill>
                <a:latin typeface="Segoe UI"/>
                <a:cs typeface="Segoe UI"/>
              </a:rPr>
              <a:t>40%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975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Active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3984400" y="5741619"/>
            <a:ext cx="88792" cy="9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073100" y="5715059"/>
            <a:ext cx="346472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Inactive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4448743" y="5741619"/>
            <a:ext cx="88792" cy="90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4543583" y="5715059"/>
            <a:ext cx="390524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Declined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4966665" y="5741619"/>
            <a:ext cx="88792" cy="90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5058156" y="5462144"/>
            <a:ext cx="469702" cy="38558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41102" defTabSz="857250">
              <a:spcBef>
                <a:spcPts val="94"/>
              </a:spcBef>
            </a:pPr>
            <a:r>
              <a:rPr sz="844" b="1" dirty="0">
                <a:solidFill>
                  <a:srgbClr val="777777"/>
                </a:solidFill>
                <a:latin typeface="Segoe UI"/>
                <a:cs typeface="Segoe UI"/>
              </a:rPr>
              <a:t>60%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975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Planned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8709422" y="2765227"/>
            <a:ext cx="301228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b="1" dirty="0">
                <a:solidFill>
                  <a:srgbClr val="666666"/>
                </a:solidFill>
                <a:latin typeface="Segoe UI"/>
                <a:cs typeface="Segoe UI"/>
              </a:rPr>
              <a:t>ESC</a:t>
            </a:r>
            <a:r>
              <a:rPr sz="844" b="1" spc="-70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844" b="1" dirty="0">
                <a:solidFill>
                  <a:srgbClr val="666666"/>
                </a:solidFill>
                <a:latin typeface="Segoe UI"/>
                <a:cs typeface="Segoe UI"/>
              </a:rPr>
              <a:t>#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9146977" y="2750940"/>
            <a:ext cx="960239" cy="28889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4763" defTabSz="857250">
              <a:lnSpc>
                <a:spcPct val="111100"/>
              </a:lnSpc>
              <a:spcBef>
                <a:spcPts val="94"/>
              </a:spcBef>
            </a:pPr>
            <a:r>
              <a:rPr sz="844" b="1" dirty="0">
                <a:solidFill>
                  <a:srgbClr val="666666"/>
                </a:solidFill>
                <a:latin typeface="Segoe UI"/>
                <a:cs typeface="Segoe UI"/>
              </a:rPr>
              <a:t>Sum </a:t>
            </a:r>
            <a:r>
              <a:rPr sz="844" b="1" spc="-9" dirty="0">
                <a:solidFill>
                  <a:srgbClr val="666666"/>
                </a:solidFill>
                <a:latin typeface="Segoe UI"/>
                <a:cs typeface="Segoe UI"/>
              </a:rPr>
              <a:t>of </a:t>
            </a:r>
            <a:r>
              <a:rPr sz="844" b="1" dirty="0">
                <a:solidFill>
                  <a:srgbClr val="666666"/>
                </a:solidFill>
                <a:latin typeface="Segoe UI"/>
                <a:cs typeface="Segoe UI"/>
              </a:rPr>
              <a:t>Number</a:t>
            </a:r>
            <a:r>
              <a:rPr sz="844" b="1" spc="-75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844" b="1" spc="-9" dirty="0">
                <a:solidFill>
                  <a:srgbClr val="666666"/>
                </a:solidFill>
                <a:latin typeface="Segoe UI"/>
                <a:cs typeface="Segoe UI"/>
              </a:rPr>
              <a:t>of  </a:t>
            </a:r>
            <a:r>
              <a:rPr sz="844" b="1" spc="-5" dirty="0">
                <a:solidFill>
                  <a:srgbClr val="666666"/>
                </a:solidFill>
                <a:latin typeface="Segoe UI"/>
                <a:cs typeface="Segoe UI"/>
              </a:rPr>
              <a:t>Active</a:t>
            </a:r>
            <a:r>
              <a:rPr sz="844" b="1" spc="-14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844" b="1" dirty="0">
                <a:solidFill>
                  <a:srgbClr val="666666"/>
                </a:solidFill>
                <a:latin typeface="Segoe UI"/>
                <a:cs typeface="Segoe UI"/>
              </a:rPr>
              <a:t>Districts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10175006" y="2750940"/>
            <a:ext cx="1026319" cy="28889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4763" defTabSz="857250">
              <a:lnSpc>
                <a:spcPct val="111100"/>
              </a:lnSpc>
              <a:spcBef>
                <a:spcPts val="94"/>
              </a:spcBef>
            </a:pPr>
            <a:r>
              <a:rPr sz="844" b="1" dirty="0">
                <a:solidFill>
                  <a:srgbClr val="666666"/>
                </a:solidFill>
                <a:latin typeface="Segoe UI"/>
                <a:cs typeface="Segoe UI"/>
              </a:rPr>
              <a:t># </a:t>
            </a:r>
            <a:r>
              <a:rPr sz="844" b="1" spc="-9" dirty="0">
                <a:solidFill>
                  <a:srgbClr val="666666"/>
                </a:solidFill>
                <a:latin typeface="Segoe UI"/>
                <a:cs typeface="Segoe UI"/>
              </a:rPr>
              <a:t>of </a:t>
            </a:r>
            <a:r>
              <a:rPr sz="844" b="1" dirty="0">
                <a:solidFill>
                  <a:srgbClr val="666666"/>
                </a:solidFill>
                <a:latin typeface="Segoe UI"/>
                <a:cs typeface="Segoe UI"/>
              </a:rPr>
              <a:t>Planned</a:t>
            </a:r>
            <a:r>
              <a:rPr sz="844" b="1" spc="-80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844" b="1" dirty="0">
                <a:solidFill>
                  <a:srgbClr val="666666"/>
                </a:solidFill>
                <a:latin typeface="Segoe UI"/>
                <a:cs typeface="Segoe UI"/>
              </a:rPr>
              <a:t>School  Districts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8676680" y="3120925"/>
            <a:ext cx="2696766" cy="0"/>
          </a:xfrm>
          <a:custGeom>
            <a:avLst/>
            <a:gdLst/>
            <a:ahLst/>
            <a:cxnLst/>
            <a:rect l="l" t="t" r="r" b="b"/>
            <a:pathLst>
              <a:path w="2876550">
                <a:moveTo>
                  <a:pt x="0" y="0"/>
                </a:moveTo>
                <a:lnTo>
                  <a:pt x="2876550" y="0"/>
                </a:lnTo>
              </a:path>
            </a:pathLst>
          </a:custGeom>
          <a:ln w="952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8664774" y="3099196"/>
            <a:ext cx="2720578" cy="320929"/>
          </a:xfrm>
          <a:prstGeom prst="rect">
            <a:avLst/>
          </a:prstGeom>
        </p:spPr>
        <p:txBody>
          <a:bodyPr vert="horz" wrap="square" lIns="0" tIns="35123" rIns="0" bIns="0" rtlCol="0">
            <a:spAutoFit/>
          </a:bodyPr>
          <a:lstStyle/>
          <a:p>
            <a:pPr marL="11906" defTabSz="857250">
              <a:spcBef>
                <a:spcPts val="277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ESC-01	21	24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ESC-02	16	29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8664774" y="3402805"/>
            <a:ext cx="2720578" cy="1254261"/>
          </a:xfrm>
          <a:prstGeom prst="rect">
            <a:avLst/>
          </a:prstGeom>
        </p:spPr>
        <p:txBody>
          <a:bodyPr vert="horz" wrap="square" lIns="0" tIns="35123" rIns="0" bIns="0" rtlCol="0">
            <a:spAutoFit/>
          </a:bodyPr>
          <a:lstStyle/>
          <a:p>
            <a:pPr marL="56555" defTabSz="857250">
              <a:spcBef>
                <a:spcPts val="277"/>
              </a:spcBef>
              <a:tabLst>
                <a:tab pos="1316831" algn="l"/>
                <a:tab pos="2609255" algn="l"/>
              </a:tabLst>
            </a:pPr>
            <a:r>
              <a:rPr sz="844" dirty="0">
                <a:solidFill>
                  <a:srgbClr val="333333"/>
                </a:solidFill>
                <a:latin typeface="Segoe UI"/>
                <a:cs typeface="Segoe UI"/>
              </a:rPr>
              <a:t>ESC-03	27	8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ESC-04	46	41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ESC-05	20	14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ESC-06	35	21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ESC-07	33	65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ESC-08	16	26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ESC-09	26	11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ESC-10	52	55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8664774" y="4617244"/>
            <a:ext cx="2720578" cy="476484"/>
          </a:xfrm>
          <a:prstGeom prst="rect">
            <a:avLst/>
          </a:prstGeom>
        </p:spPr>
        <p:txBody>
          <a:bodyPr vert="horz" wrap="square" lIns="0" tIns="35123" rIns="0" bIns="0" rtlCol="0">
            <a:spAutoFit/>
          </a:bodyPr>
          <a:lstStyle/>
          <a:p>
            <a:pPr marL="56555" defTabSz="857250">
              <a:spcBef>
                <a:spcPts val="277"/>
              </a:spcBef>
              <a:tabLst>
                <a:tab pos="1316831" algn="l"/>
                <a:tab pos="2551509" algn="l"/>
              </a:tabLst>
            </a:pPr>
            <a:r>
              <a:rPr sz="844" dirty="0">
                <a:solidFill>
                  <a:srgbClr val="333333"/>
                </a:solidFill>
                <a:latin typeface="Segoe UI"/>
                <a:cs typeface="Segoe UI"/>
              </a:rPr>
              <a:t>ESC-11	27	63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ESC-12	24	58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ESC-13	27	43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8676680" y="5246191"/>
            <a:ext cx="2696766" cy="0"/>
          </a:xfrm>
          <a:custGeom>
            <a:avLst/>
            <a:gdLst/>
            <a:ahLst/>
            <a:cxnLst/>
            <a:rect l="l" t="t" r="r" b="b"/>
            <a:pathLst>
              <a:path w="2876550">
                <a:moveTo>
                  <a:pt x="0" y="0"/>
                </a:moveTo>
                <a:lnTo>
                  <a:pt x="2876550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8676680" y="4790777"/>
            <a:ext cx="2696766" cy="0"/>
          </a:xfrm>
          <a:custGeom>
            <a:avLst/>
            <a:gdLst/>
            <a:ahLst/>
            <a:cxnLst/>
            <a:rect l="l" t="t" r="r" b="b"/>
            <a:pathLst>
              <a:path w="2876550">
                <a:moveTo>
                  <a:pt x="0" y="0"/>
                </a:moveTo>
                <a:lnTo>
                  <a:pt x="2876550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8676680" y="3576339"/>
            <a:ext cx="2696766" cy="0"/>
          </a:xfrm>
          <a:custGeom>
            <a:avLst/>
            <a:gdLst/>
            <a:ahLst/>
            <a:cxnLst/>
            <a:rect l="l" t="t" r="r" b="b"/>
            <a:pathLst>
              <a:path w="2876550">
                <a:moveTo>
                  <a:pt x="0" y="0"/>
                </a:moveTo>
                <a:lnTo>
                  <a:pt x="2876550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8664774" y="5072658"/>
            <a:ext cx="2720578" cy="1254261"/>
          </a:xfrm>
          <a:prstGeom prst="rect">
            <a:avLst/>
          </a:prstGeom>
        </p:spPr>
        <p:txBody>
          <a:bodyPr vert="horz" wrap="square" lIns="0" tIns="35123" rIns="0" bIns="0" rtlCol="0">
            <a:spAutoFit/>
          </a:bodyPr>
          <a:lstStyle/>
          <a:p>
            <a:pPr marL="56555" defTabSz="857250">
              <a:spcBef>
                <a:spcPts val="277"/>
              </a:spcBef>
              <a:tabLst>
                <a:tab pos="1316831" algn="l"/>
                <a:tab pos="2609255" algn="l"/>
              </a:tabLst>
            </a:pPr>
            <a:r>
              <a:rPr sz="844" dirty="0">
                <a:solidFill>
                  <a:srgbClr val="333333"/>
                </a:solidFill>
                <a:latin typeface="Segoe UI"/>
                <a:cs typeface="Segoe UI"/>
              </a:rPr>
              <a:t>ESC-14	35	8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ESC-15	30	15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ESC-16	29	32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609255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ESC-17	56	5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ESC-18	21	13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609255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ESC-19	12	6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E9E9E9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83"/>
              </a:spcBef>
              <a:tabLst>
                <a:tab pos="1316831" algn="l"/>
                <a:tab pos="2551509" algn="l"/>
              </a:tabLst>
            </a:pPr>
            <a:r>
              <a:rPr sz="844" u="sng" dirty="0">
                <a:solidFill>
                  <a:srgbClr val="333333"/>
                </a:solidFill>
                <a:uFill>
                  <a:solidFill>
                    <a:srgbClr val="C7C7C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spc="-70" dirty="0">
                <a:solidFill>
                  <a:srgbClr val="333333"/>
                </a:solidFill>
                <a:uFill>
                  <a:solidFill>
                    <a:srgbClr val="C7C7C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44" u="sng" dirty="0">
                <a:solidFill>
                  <a:srgbClr val="333333"/>
                </a:solidFill>
                <a:uFill>
                  <a:solidFill>
                    <a:srgbClr val="C7C7C7"/>
                  </a:solidFill>
                </a:uFill>
                <a:latin typeface="Segoe UI"/>
                <a:cs typeface="Segoe UI"/>
              </a:rPr>
              <a:t>ESC-20	45	41</a:t>
            </a:r>
            <a:r>
              <a:rPr sz="844" u="sng" spc="94" dirty="0">
                <a:solidFill>
                  <a:srgbClr val="333333"/>
                </a:solidFill>
                <a:uFill>
                  <a:solidFill>
                    <a:srgbClr val="C7C7C7"/>
                  </a:solidFill>
                </a:uFill>
                <a:latin typeface="Segoe UI"/>
                <a:cs typeface="Segoe UI"/>
              </a:rPr>
              <a:t> 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marL="56555" defTabSz="857250">
              <a:spcBef>
                <a:spcPts val="183"/>
              </a:spcBef>
              <a:tabLst>
                <a:tab pos="1247775" algn="l"/>
                <a:tab pos="2481858" algn="l"/>
              </a:tabLst>
            </a:pPr>
            <a:r>
              <a:rPr sz="844" b="1" spc="-19" dirty="0">
                <a:solidFill>
                  <a:srgbClr val="333333"/>
                </a:solidFill>
                <a:latin typeface="Segoe UI"/>
                <a:cs typeface="Segoe UI"/>
              </a:rPr>
              <a:t>Total	</a:t>
            </a:r>
            <a:r>
              <a:rPr sz="844" b="1" dirty="0">
                <a:solidFill>
                  <a:srgbClr val="333333"/>
                </a:solidFill>
                <a:latin typeface="Segoe UI"/>
                <a:cs typeface="Segoe UI"/>
              </a:rPr>
              <a:t>598	578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8536305" y="557213"/>
            <a:ext cx="1549003" cy="994767"/>
          </a:xfrm>
          <a:custGeom>
            <a:avLst/>
            <a:gdLst/>
            <a:ahLst/>
            <a:cxnLst/>
            <a:rect l="l" t="t" r="r" b="b"/>
            <a:pathLst>
              <a:path w="1652270" h="1061085">
                <a:moveTo>
                  <a:pt x="1652016" y="1060704"/>
                </a:moveTo>
                <a:lnTo>
                  <a:pt x="0" y="1060704"/>
                </a:lnTo>
                <a:lnTo>
                  <a:pt x="0" y="0"/>
                </a:lnTo>
                <a:lnTo>
                  <a:pt x="1652016" y="0"/>
                </a:lnTo>
                <a:lnTo>
                  <a:pt x="1652016" y="91439"/>
                </a:lnTo>
                <a:lnTo>
                  <a:pt x="140208" y="91439"/>
                </a:lnTo>
                <a:lnTo>
                  <a:pt x="130705" y="92311"/>
                </a:lnTo>
                <a:lnTo>
                  <a:pt x="96070" y="120782"/>
                </a:lnTo>
                <a:lnTo>
                  <a:pt x="92583" y="139064"/>
                </a:lnTo>
                <a:lnTo>
                  <a:pt x="92583" y="786765"/>
                </a:lnTo>
                <a:lnTo>
                  <a:pt x="113867" y="826543"/>
                </a:lnTo>
                <a:lnTo>
                  <a:pt x="140208" y="834390"/>
                </a:lnTo>
                <a:lnTo>
                  <a:pt x="1652016" y="834390"/>
                </a:lnTo>
                <a:lnTo>
                  <a:pt x="1652016" y="1060704"/>
                </a:lnTo>
                <a:close/>
              </a:path>
              <a:path w="1652270" h="1061085">
                <a:moveTo>
                  <a:pt x="1652016" y="834390"/>
                </a:moveTo>
                <a:lnTo>
                  <a:pt x="1378458" y="834390"/>
                </a:lnTo>
                <a:lnTo>
                  <a:pt x="1387960" y="833518"/>
                </a:lnTo>
                <a:lnTo>
                  <a:pt x="1396739" y="830902"/>
                </a:lnTo>
                <a:lnTo>
                  <a:pt x="1425210" y="796267"/>
                </a:lnTo>
                <a:lnTo>
                  <a:pt x="1426083" y="786765"/>
                </a:lnTo>
                <a:lnTo>
                  <a:pt x="1426083" y="139064"/>
                </a:lnTo>
                <a:lnTo>
                  <a:pt x="1404797" y="99286"/>
                </a:lnTo>
                <a:lnTo>
                  <a:pt x="1378458" y="91439"/>
                </a:lnTo>
                <a:lnTo>
                  <a:pt x="1652016" y="91439"/>
                </a:lnTo>
                <a:lnTo>
                  <a:pt x="1652016" y="834390"/>
                </a:lnTo>
                <a:close/>
              </a:path>
            </a:pathLst>
          </a:custGeom>
          <a:solidFill>
            <a:srgbClr val="333333">
              <a:alpha val="3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8627566" y="647402"/>
            <a:ext cx="1241227" cy="687586"/>
          </a:xfrm>
          <a:custGeom>
            <a:avLst/>
            <a:gdLst/>
            <a:ahLst/>
            <a:cxnLst/>
            <a:rect l="l" t="t" r="r" b="b"/>
            <a:pathLst>
              <a:path w="1323975" h="733425">
                <a:moveTo>
                  <a:pt x="0" y="690562"/>
                </a:moveTo>
                <a:lnTo>
                  <a:pt x="0" y="42862"/>
                </a:lnTo>
                <a:lnTo>
                  <a:pt x="0" y="37178"/>
                </a:lnTo>
                <a:lnTo>
                  <a:pt x="1087" y="31710"/>
                </a:lnTo>
                <a:lnTo>
                  <a:pt x="3262" y="26459"/>
                </a:lnTo>
                <a:lnTo>
                  <a:pt x="5437" y="21208"/>
                </a:lnTo>
                <a:lnTo>
                  <a:pt x="8534" y="16573"/>
                </a:lnTo>
                <a:lnTo>
                  <a:pt x="12554" y="12554"/>
                </a:lnTo>
                <a:lnTo>
                  <a:pt x="16573" y="8534"/>
                </a:lnTo>
                <a:lnTo>
                  <a:pt x="21208" y="5437"/>
                </a:lnTo>
                <a:lnTo>
                  <a:pt x="26459" y="3262"/>
                </a:lnTo>
                <a:lnTo>
                  <a:pt x="31710" y="1087"/>
                </a:lnTo>
                <a:lnTo>
                  <a:pt x="37178" y="0"/>
                </a:lnTo>
                <a:lnTo>
                  <a:pt x="42862" y="0"/>
                </a:lnTo>
                <a:lnTo>
                  <a:pt x="1281112" y="0"/>
                </a:lnTo>
                <a:lnTo>
                  <a:pt x="1286796" y="0"/>
                </a:lnTo>
                <a:lnTo>
                  <a:pt x="1292263" y="1087"/>
                </a:lnTo>
                <a:lnTo>
                  <a:pt x="1297514" y="3262"/>
                </a:lnTo>
                <a:lnTo>
                  <a:pt x="1302766" y="5437"/>
                </a:lnTo>
                <a:lnTo>
                  <a:pt x="1307401" y="8534"/>
                </a:lnTo>
                <a:lnTo>
                  <a:pt x="1311420" y="12554"/>
                </a:lnTo>
                <a:lnTo>
                  <a:pt x="1315439" y="16573"/>
                </a:lnTo>
                <a:lnTo>
                  <a:pt x="1323975" y="42862"/>
                </a:lnTo>
                <a:lnTo>
                  <a:pt x="1323975" y="690562"/>
                </a:lnTo>
                <a:lnTo>
                  <a:pt x="1311420" y="720870"/>
                </a:lnTo>
                <a:lnTo>
                  <a:pt x="1307401" y="724889"/>
                </a:lnTo>
                <a:lnTo>
                  <a:pt x="1302766" y="727987"/>
                </a:lnTo>
                <a:lnTo>
                  <a:pt x="1297515" y="730162"/>
                </a:lnTo>
                <a:lnTo>
                  <a:pt x="1292263" y="732337"/>
                </a:lnTo>
                <a:lnTo>
                  <a:pt x="1286796" y="733425"/>
                </a:lnTo>
                <a:lnTo>
                  <a:pt x="1281112" y="733425"/>
                </a:lnTo>
                <a:lnTo>
                  <a:pt x="42862" y="733425"/>
                </a:lnTo>
                <a:lnTo>
                  <a:pt x="37178" y="733425"/>
                </a:lnTo>
                <a:lnTo>
                  <a:pt x="31710" y="732337"/>
                </a:lnTo>
                <a:lnTo>
                  <a:pt x="26459" y="730162"/>
                </a:lnTo>
                <a:lnTo>
                  <a:pt x="21208" y="727987"/>
                </a:lnTo>
                <a:lnTo>
                  <a:pt x="16573" y="724889"/>
                </a:lnTo>
                <a:lnTo>
                  <a:pt x="12554" y="720870"/>
                </a:lnTo>
                <a:lnTo>
                  <a:pt x="8534" y="716851"/>
                </a:lnTo>
                <a:lnTo>
                  <a:pt x="5437" y="712216"/>
                </a:lnTo>
                <a:lnTo>
                  <a:pt x="3262" y="706965"/>
                </a:lnTo>
                <a:lnTo>
                  <a:pt x="1087" y="701713"/>
                </a:lnTo>
                <a:lnTo>
                  <a:pt x="0" y="696246"/>
                </a:lnTo>
                <a:lnTo>
                  <a:pt x="0" y="690562"/>
                </a:lnTo>
                <a:close/>
              </a:path>
            </a:pathLst>
          </a:custGeom>
          <a:ln w="9525">
            <a:solidFill>
              <a:srgbClr val="00B8AA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8820763" y="666751"/>
            <a:ext cx="872728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b="1" dirty="0">
                <a:solidFill>
                  <a:prstClr val="black"/>
                </a:solidFill>
                <a:latin typeface="Segoe UI"/>
                <a:cs typeface="Segoe UI"/>
              </a:rPr>
              <a:t># </a:t>
            </a:r>
            <a:r>
              <a:rPr sz="844" b="1" spc="-5" dirty="0">
                <a:solidFill>
                  <a:prstClr val="black"/>
                </a:solidFill>
                <a:latin typeface="Segoe UI"/>
                <a:cs typeface="Segoe UI"/>
              </a:rPr>
              <a:t>Active</a:t>
            </a:r>
            <a:r>
              <a:rPr sz="844" b="1" spc="-66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844" b="1" dirty="0">
                <a:solidFill>
                  <a:prstClr val="black"/>
                </a:solidFill>
                <a:latin typeface="Segoe UI"/>
                <a:cs typeface="Segoe UI"/>
              </a:rPr>
              <a:t>Districts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9001591" y="863203"/>
            <a:ext cx="511373" cy="40148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531" spc="-131" dirty="0">
                <a:solidFill>
                  <a:srgbClr val="333333"/>
                </a:solidFill>
                <a:latin typeface="Arial"/>
                <a:cs typeface="Arial"/>
              </a:rPr>
              <a:t>598</a:t>
            </a:r>
            <a:endParaRPr sz="253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10125075" y="557213"/>
            <a:ext cx="1551980" cy="994767"/>
          </a:xfrm>
          <a:custGeom>
            <a:avLst/>
            <a:gdLst/>
            <a:ahLst/>
            <a:cxnLst/>
            <a:rect l="l" t="t" r="r" b="b"/>
            <a:pathLst>
              <a:path w="1655445" h="1061085">
                <a:moveTo>
                  <a:pt x="1655064" y="1060704"/>
                </a:moveTo>
                <a:lnTo>
                  <a:pt x="0" y="1060704"/>
                </a:lnTo>
                <a:lnTo>
                  <a:pt x="0" y="0"/>
                </a:lnTo>
                <a:lnTo>
                  <a:pt x="1655064" y="0"/>
                </a:lnTo>
                <a:lnTo>
                  <a:pt x="1655064" y="91439"/>
                </a:lnTo>
                <a:lnTo>
                  <a:pt x="140969" y="91439"/>
                </a:lnTo>
                <a:lnTo>
                  <a:pt x="131467" y="92311"/>
                </a:lnTo>
                <a:lnTo>
                  <a:pt x="96832" y="120782"/>
                </a:lnTo>
                <a:lnTo>
                  <a:pt x="93344" y="139064"/>
                </a:lnTo>
                <a:lnTo>
                  <a:pt x="93344" y="786765"/>
                </a:lnTo>
                <a:lnTo>
                  <a:pt x="114629" y="826543"/>
                </a:lnTo>
                <a:lnTo>
                  <a:pt x="140969" y="834390"/>
                </a:lnTo>
                <a:lnTo>
                  <a:pt x="1655064" y="834390"/>
                </a:lnTo>
                <a:lnTo>
                  <a:pt x="1655064" y="1060704"/>
                </a:lnTo>
                <a:close/>
              </a:path>
              <a:path w="1655445" h="1061085">
                <a:moveTo>
                  <a:pt x="1655064" y="834390"/>
                </a:moveTo>
                <a:lnTo>
                  <a:pt x="1379219" y="834390"/>
                </a:lnTo>
                <a:lnTo>
                  <a:pt x="1388722" y="833518"/>
                </a:lnTo>
                <a:lnTo>
                  <a:pt x="1397501" y="830902"/>
                </a:lnTo>
                <a:lnTo>
                  <a:pt x="1425973" y="796267"/>
                </a:lnTo>
                <a:lnTo>
                  <a:pt x="1426844" y="786765"/>
                </a:lnTo>
                <a:lnTo>
                  <a:pt x="1426844" y="139064"/>
                </a:lnTo>
                <a:lnTo>
                  <a:pt x="1405559" y="99286"/>
                </a:lnTo>
                <a:lnTo>
                  <a:pt x="1379219" y="91439"/>
                </a:lnTo>
                <a:lnTo>
                  <a:pt x="1655064" y="91439"/>
                </a:lnTo>
                <a:lnTo>
                  <a:pt x="1655064" y="834390"/>
                </a:lnTo>
                <a:close/>
              </a:path>
            </a:pathLst>
          </a:custGeom>
          <a:solidFill>
            <a:srgbClr val="333333">
              <a:alpha val="3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0217051" y="647402"/>
            <a:ext cx="1241227" cy="687586"/>
          </a:xfrm>
          <a:custGeom>
            <a:avLst/>
            <a:gdLst/>
            <a:ahLst/>
            <a:cxnLst/>
            <a:rect l="l" t="t" r="r" b="b"/>
            <a:pathLst>
              <a:path w="1323975" h="733425">
                <a:moveTo>
                  <a:pt x="0" y="690562"/>
                </a:moveTo>
                <a:lnTo>
                  <a:pt x="0" y="42862"/>
                </a:lnTo>
                <a:lnTo>
                  <a:pt x="0" y="37178"/>
                </a:lnTo>
                <a:lnTo>
                  <a:pt x="1087" y="31710"/>
                </a:lnTo>
                <a:lnTo>
                  <a:pt x="3262" y="26459"/>
                </a:lnTo>
                <a:lnTo>
                  <a:pt x="5437" y="21208"/>
                </a:lnTo>
                <a:lnTo>
                  <a:pt x="8534" y="16573"/>
                </a:lnTo>
                <a:lnTo>
                  <a:pt x="12554" y="12554"/>
                </a:lnTo>
                <a:lnTo>
                  <a:pt x="16573" y="8534"/>
                </a:lnTo>
                <a:lnTo>
                  <a:pt x="21208" y="5437"/>
                </a:lnTo>
                <a:lnTo>
                  <a:pt x="26459" y="3262"/>
                </a:lnTo>
                <a:lnTo>
                  <a:pt x="31710" y="1087"/>
                </a:lnTo>
                <a:lnTo>
                  <a:pt x="37178" y="0"/>
                </a:lnTo>
                <a:lnTo>
                  <a:pt x="42862" y="0"/>
                </a:lnTo>
                <a:lnTo>
                  <a:pt x="1281112" y="0"/>
                </a:lnTo>
                <a:lnTo>
                  <a:pt x="1286796" y="0"/>
                </a:lnTo>
                <a:lnTo>
                  <a:pt x="1292263" y="1087"/>
                </a:lnTo>
                <a:lnTo>
                  <a:pt x="1297514" y="3262"/>
                </a:lnTo>
                <a:lnTo>
                  <a:pt x="1302766" y="5437"/>
                </a:lnTo>
                <a:lnTo>
                  <a:pt x="1307401" y="8534"/>
                </a:lnTo>
                <a:lnTo>
                  <a:pt x="1311420" y="12554"/>
                </a:lnTo>
                <a:lnTo>
                  <a:pt x="1315439" y="16573"/>
                </a:lnTo>
                <a:lnTo>
                  <a:pt x="1323975" y="42862"/>
                </a:lnTo>
                <a:lnTo>
                  <a:pt x="1323975" y="690562"/>
                </a:lnTo>
                <a:lnTo>
                  <a:pt x="1311420" y="720870"/>
                </a:lnTo>
                <a:lnTo>
                  <a:pt x="1307401" y="724889"/>
                </a:lnTo>
                <a:lnTo>
                  <a:pt x="1302766" y="727987"/>
                </a:lnTo>
                <a:lnTo>
                  <a:pt x="1297515" y="730162"/>
                </a:lnTo>
                <a:lnTo>
                  <a:pt x="1292263" y="732337"/>
                </a:lnTo>
                <a:lnTo>
                  <a:pt x="1286796" y="733425"/>
                </a:lnTo>
                <a:lnTo>
                  <a:pt x="1281112" y="733425"/>
                </a:lnTo>
                <a:lnTo>
                  <a:pt x="42862" y="733425"/>
                </a:lnTo>
                <a:lnTo>
                  <a:pt x="37178" y="733425"/>
                </a:lnTo>
                <a:lnTo>
                  <a:pt x="31710" y="732337"/>
                </a:lnTo>
                <a:lnTo>
                  <a:pt x="26459" y="730162"/>
                </a:lnTo>
                <a:lnTo>
                  <a:pt x="21208" y="727987"/>
                </a:lnTo>
                <a:lnTo>
                  <a:pt x="16573" y="724889"/>
                </a:lnTo>
                <a:lnTo>
                  <a:pt x="12554" y="720870"/>
                </a:lnTo>
                <a:lnTo>
                  <a:pt x="8534" y="716851"/>
                </a:lnTo>
                <a:lnTo>
                  <a:pt x="5437" y="712216"/>
                </a:lnTo>
                <a:lnTo>
                  <a:pt x="3262" y="706965"/>
                </a:lnTo>
                <a:lnTo>
                  <a:pt x="1087" y="701713"/>
                </a:lnTo>
                <a:lnTo>
                  <a:pt x="0" y="696246"/>
                </a:lnTo>
                <a:lnTo>
                  <a:pt x="0" y="6905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10348020" y="666751"/>
            <a:ext cx="997148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b="1" dirty="0">
                <a:solidFill>
                  <a:prstClr val="black"/>
                </a:solidFill>
                <a:latin typeface="Segoe UI"/>
                <a:cs typeface="Segoe UI"/>
              </a:rPr>
              <a:t># Districts</a:t>
            </a:r>
            <a:r>
              <a:rPr sz="844" b="1" spc="-80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844" b="1" dirty="0">
                <a:solidFill>
                  <a:prstClr val="black"/>
                </a:solidFill>
                <a:latin typeface="Segoe UI"/>
                <a:cs typeface="Segoe UI"/>
              </a:rPr>
              <a:t>Declined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10669628" y="863203"/>
            <a:ext cx="354211" cy="40148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531" spc="-107" dirty="0">
                <a:solidFill>
                  <a:srgbClr val="333333"/>
                </a:solidFill>
                <a:latin typeface="Arial"/>
                <a:cs typeface="Arial"/>
              </a:rPr>
              <a:t>35</a:t>
            </a:r>
            <a:endParaRPr sz="253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8536305" y="1520190"/>
            <a:ext cx="1549003" cy="1006078"/>
          </a:xfrm>
          <a:custGeom>
            <a:avLst/>
            <a:gdLst/>
            <a:ahLst/>
            <a:cxnLst/>
            <a:rect l="l" t="t" r="r" b="b"/>
            <a:pathLst>
              <a:path w="1652270" h="1073150">
                <a:moveTo>
                  <a:pt x="1652016" y="1072896"/>
                </a:moveTo>
                <a:lnTo>
                  <a:pt x="0" y="1072896"/>
                </a:lnTo>
                <a:lnTo>
                  <a:pt x="0" y="0"/>
                </a:lnTo>
                <a:lnTo>
                  <a:pt x="1652016" y="0"/>
                </a:lnTo>
                <a:lnTo>
                  <a:pt x="1652016" y="92963"/>
                </a:lnTo>
                <a:lnTo>
                  <a:pt x="140208" y="92963"/>
                </a:lnTo>
                <a:lnTo>
                  <a:pt x="130705" y="93835"/>
                </a:lnTo>
                <a:lnTo>
                  <a:pt x="96070" y="122306"/>
                </a:lnTo>
                <a:lnTo>
                  <a:pt x="92583" y="140588"/>
                </a:lnTo>
                <a:lnTo>
                  <a:pt x="92583" y="797813"/>
                </a:lnTo>
                <a:lnTo>
                  <a:pt x="113867" y="837592"/>
                </a:lnTo>
                <a:lnTo>
                  <a:pt x="140208" y="845438"/>
                </a:lnTo>
                <a:lnTo>
                  <a:pt x="1652016" y="845438"/>
                </a:lnTo>
                <a:lnTo>
                  <a:pt x="1652016" y="1072896"/>
                </a:lnTo>
                <a:close/>
              </a:path>
              <a:path w="1652270" h="1073150">
                <a:moveTo>
                  <a:pt x="1652016" y="845438"/>
                </a:moveTo>
                <a:lnTo>
                  <a:pt x="1378458" y="845438"/>
                </a:lnTo>
                <a:lnTo>
                  <a:pt x="1387960" y="844567"/>
                </a:lnTo>
                <a:lnTo>
                  <a:pt x="1396739" y="841951"/>
                </a:lnTo>
                <a:lnTo>
                  <a:pt x="1425210" y="807316"/>
                </a:lnTo>
                <a:lnTo>
                  <a:pt x="1426083" y="797813"/>
                </a:lnTo>
                <a:lnTo>
                  <a:pt x="1426083" y="140588"/>
                </a:lnTo>
                <a:lnTo>
                  <a:pt x="1404797" y="100810"/>
                </a:lnTo>
                <a:lnTo>
                  <a:pt x="1378458" y="92963"/>
                </a:lnTo>
                <a:lnTo>
                  <a:pt x="1652016" y="92963"/>
                </a:lnTo>
                <a:lnTo>
                  <a:pt x="1652016" y="845438"/>
                </a:lnTo>
                <a:close/>
              </a:path>
            </a:pathLst>
          </a:custGeom>
          <a:solidFill>
            <a:srgbClr val="333333">
              <a:alpha val="3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8627566" y="1611808"/>
            <a:ext cx="1241227" cy="696516"/>
          </a:xfrm>
          <a:custGeom>
            <a:avLst/>
            <a:gdLst/>
            <a:ahLst/>
            <a:cxnLst/>
            <a:rect l="l" t="t" r="r" b="b"/>
            <a:pathLst>
              <a:path w="1323975" h="742950">
                <a:moveTo>
                  <a:pt x="0" y="700087"/>
                </a:moveTo>
                <a:lnTo>
                  <a:pt x="0" y="42862"/>
                </a:lnTo>
                <a:lnTo>
                  <a:pt x="0" y="37178"/>
                </a:lnTo>
                <a:lnTo>
                  <a:pt x="1087" y="31710"/>
                </a:lnTo>
                <a:lnTo>
                  <a:pt x="3262" y="26459"/>
                </a:lnTo>
                <a:lnTo>
                  <a:pt x="5437" y="21208"/>
                </a:lnTo>
                <a:lnTo>
                  <a:pt x="8534" y="16573"/>
                </a:lnTo>
                <a:lnTo>
                  <a:pt x="12554" y="12554"/>
                </a:lnTo>
                <a:lnTo>
                  <a:pt x="16573" y="8534"/>
                </a:lnTo>
                <a:lnTo>
                  <a:pt x="21208" y="5437"/>
                </a:lnTo>
                <a:lnTo>
                  <a:pt x="26459" y="3262"/>
                </a:lnTo>
                <a:lnTo>
                  <a:pt x="31710" y="1087"/>
                </a:lnTo>
                <a:lnTo>
                  <a:pt x="37178" y="0"/>
                </a:lnTo>
                <a:lnTo>
                  <a:pt x="42862" y="0"/>
                </a:lnTo>
                <a:lnTo>
                  <a:pt x="1281112" y="0"/>
                </a:lnTo>
                <a:lnTo>
                  <a:pt x="1286796" y="0"/>
                </a:lnTo>
                <a:lnTo>
                  <a:pt x="1292263" y="1087"/>
                </a:lnTo>
                <a:lnTo>
                  <a:pt x="1297514" y="3262"/>
                </a:lnTo>
                <a:lnTo>
                  <a:pt x="1302766" y="5437"/>
                </a:lnTo>
                <a:lnTo>
                  <a:pt x="1307401" y="8534"/>
                </a:lnTo>
                <a:lnTo>
                  <a:pt x="1311420" y="12554"/>
                </a:lnTo>
                <a:lnTo>
                  <a:pt x="1315439" y="16573"/>
                </a:lnTo>
                <a:lnTo>
                  <a:pt x="1323975" y="42862"/>
                </a:lnTo>
                <a:lnTo>
                  <a:pt x="1323975" y="700087"/>
                </a:lnTo>
                <a:lnTo>
                  <a:pt x="1307401" y="734414"/>
                </a:lnTo>
                <a:lnTo>
                  <a:pt x="1297515" y="739687"/>
                </a:lnTo>
                <a:lnTo>
                  <a:pt x="1292263" y="741862"/>
                </a:lnTo>
                <a:lnTo>
                  <a:pt x="1286796" y="742949"/>
                </a:lnTo>
                <a:lnTo>
                  <a:pt x="1281112" y="742950"/>
                </a:lnTo>
                <a:lnTo>
                  <a:pt x="42862" y="742950"/>
                </a:lnTo>
                <a:lnTo>
                  <a:pt x="12554" y="730395"/>
                </a:lnTo>
                <a:lnTo>
                  <a:pt x="8534" y="726376"/>
                </a:lnTo>
                <a:lnTo>
                  <a:pt x="5437" y="721741"/>
                </a:lnTo>
                <a:lnTo>
                  <a:pt x="3262" y="716490"/>
                </a:lnTo>
                <a:lnTo>
                  <a:pt x="1087" y="711238"/>
                </a:lnTo>
                <a:lnTo>
                  <a:pt x="0" y="705771"/>
                </a:lnTo>
                <a:lnTo>
                  <a:pt x="0" y="700087"/>
                </a:lnTo>
                <a:close/>
              </a:path>
            </a:pathLst>
          </a:custGeom>
          <a:ln w="9525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8820345" y="1616869"/>
            <a:ext cx="873919" cy="68990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311" marR="4763" indent="-595" algn="ctr" defTabSz="857250">
              <a:lnSpc>
                <a:spcPct val="111100"/>
              </a:lnSpc>
              <a:spcBef>
                <a:spcPts val="94"/>
              </a:spcBef>
            </a:pPr>
            <a:r>
              <a:rPr sz="844" b="1" dirty="0">
                <a:solidFill>
                  <a:prstClr val="black"/>
                </a:solidFill>
                <a:latin typeface="Segoe UI"/>
                <a:cs typeface="Segoe UI"/>
              </a:rPr>
              <a:t># </a:t>
            </a:r>
            <a:r>
              <a:rPr sz="844" b="1" spc="-9" dirty="0">
                <a:solidFill>
                  <a:prstClr val="black"/>
                </a:solidFill>
                <a:latin typeface="Segoe UI"/>
                <a:cs typeface="Segoe UI"/>
              </a:rPr>
              <a:t>of </a:t>
            </a:r>
            <a:r>
              <a:rPr sz="844" b="1" spc="-5" dirty="0">
                <a:solidFill>
                  <a:prstClr val="black"/>
                </a:solidFill>
                <a:latin typeface="Segoe UI"/>
                <a:cs typeface="Segoe UI"/>
              </a:rPr>
              <a:t>Remaining  </a:t>
            </a:r>
            <a:r>
              <a:rPr sz="844" b="1" dirty="0">
                <a:solidFill>
                  <a:prstClr val="black"/>
                </a:solidFill>
                <a:latin typeface="Segoe UI"/>
                <a:cs typeface="Segoe UI"/>
              </a:rPr>
              <a:t>Planned</a:t>
            </a:r>
            <a:r>
              <a:rPr sz="844" b="1" spc="-94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844" b="1" dirty="0">
                <a:solidFill>
                  <a:prstClr val="black"/>
                </a:solidFill>
                <a:latin typeface="Segoe UI"/>
                <a:cs typeface="Segoe UI"/>
              </a:rPr>
              <a:t>Districts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  <a:p>
            <a:pPr algn="ctr" defTabSz="857250">
              <a:spcBef>
                <a:spcPts val="5"/>
              </a:spcBef>
            </a:pPr>
            <a:r>
              <a:rPr sz="2531" spc="-131" dirty="0">
                <a:solidFill>
                  <a:srgbClr val="333333"/>
                </a:solidFill>
                <a:latin typeface="Arial"/>
                <a:cs typeface="Arial"/>
              </a:rPr>
              <a:t>578</a:t>
            </a:r>
            <a:endParaRPr sz="253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0145078" y="1520190"/>
            <a:ext cx="1531739" cy="997744"/>
          </a:xfrm>
          <a:custGeom>
            <a:avLst/>
            <a:gdLst/>
            <a:ahLst/>
            <a:cxnLst/>
            <a:rect l="l" t="t" r="r" b="b"/>
            <a:pathLst>
              <a:path w="1633854" h="1064260">
                <a:moveTo>
                  <a:pt x="1633728" y="1063752"/>
                </a:moveTo>
                <a:lnTo>
                  <a:pt x="0" y="1063752"/>
                </a:lnTo>
                <a:lnTo>
                  <a:pt x="0" y="0"/>
                </a:lnTo>
                <a:lnTo>
                  <a:pt x="1633728" y="0"/>
                </a:lnTo>
                <a:lnTo>
                  <a:pt x="1633728" y="92963"/>
                </a:lnTo>
                <a:lnTo>
                  <a:pt x="138683" y="92963"/>
                </a:lnTo>
                <a:lnTo>
                  <a:pt x="129181" y="93835"/>
                </a:lnTo>
                <a:lnTo>
                  <a:pt x="94545" y="122306"/>
                </a:lnTo>
                <a:lnTo>
                  <a:pt x="91058" y="140588"/>
                </a:lnTo>
                <a:lnTo>
                  <a:pt x="91058" y="788288"/>
                </a:lnTo>
                <a:lnTo>
                  <a:pt x="112342" y="828067"/>
                </a:lnTo>
                <a:lnTo>
                  <a:pt x="138683" y="835913"/>
                </a:lnTo>
                <a:lnTo>
                  <a:pt x="1633728" y="835913"/>
                </a:lnTo>
                <a:lnTo>
                  <a:pt x="1633728" y="1063752"/>
                </a:lnTo>
                <a:close/>
              </a:path>
              <a:path w="1633854" h="1064260">
                <a:moveTo>
                  <a:pt x="1633728" y="835913"/>
                </a:moveTo>
                <a:lnTo>
                  <a:pt x="1357883" y="835913"/>
                </a:lnTo>
                <a:lnTo>
                  <a:pt x="1367386" y="835042"/>
                </a:lnTo>
                <a:lnTo>
                  <a:pt x="1376165" y="832426"/>
                </a:lnTo>
                <a:lnTo>
                  <a:pt x="1404637" y="797791"/>
                </a:lnTo>
                <a:lnTo>
                  <a:pt x="1405508" y="788288"/>
                </a:lnTo>
                <a:lnTo>
                  <a:pt x="1405508" y="140588"/>
                </a:lnTo>
                <a:lnTo>
                  <a:pt x="1384223" y="100810"/>
                </a:lnTo>
                <a:lnTo>
                  <a:pt x="1357883" y="92963"/>
                </a:lnTo>
                <a:lnTo>
                  <a:pt x="1633728" y="92963"/>
                </a:lnTo>
                <a:lnTo>
                  <a:pt x="1633728" y="835913"/>
                </a:lnTo>
                <a:close/>
              </a:path>
            </a:pathLst>
          </a:custGeom>
          <a:solidFill>
            <a:srgbClr val="333333">
              <a:alpha val="30198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0234910" y="1611809"/>
            <a:ext cx="1223367" cy="687586"/>
          </a:xfrm>
          <a:custGeom>
            <a:avLst/>
            <a:gdLst/>
            <a:ahLst/>
            <a:cxnLst/>
            <a:rect l="l" t="t" r="r" b="b"/>
            <a:pathLst>
              <a:path w="1304925" h="733425">
                <a:moveTo>
                  <a:pt x="0" y="690562"/>
                </a:moveTo>
                <a:lnTo>
                  <a:pt x="0" y="42862"/>
                </a:lnTo>
                <a:lnTo>
                  <a:pt x="0" y="37178"/>
                </a:lnTo>
                <a:lnTo>
                  <a:pt x="1087" y="31710"/>
                </a:lnTo>
                <a:lnTo>
                  <a:pt x="3262" y="26459"/>
                </a:lnTo>
                <a:lnTo>
                  <a:pt x="5437" y="21208"/>
                </a:lnTo>
                <a:lnTo>
                  <a:pt x="8534" y="16573"/>
                </a:lnTo>
                <a:lnTo>
                  <a:pt x="12554" y="12554"/>
                </a:lnTo>
                <a:lnTo>
                  <a:pt x="16573" y="8534"/>
                </a:lnTo>
                <a:lnTo>
                  <a:pt x="21208" y="5437"/>
                </a:lnTo>
                <a:lnTo>
                  <a:pt x="26459" y="3262"/>
                </a:lnTo>
                <a:lnTo>
                  <a:pt x="31710" y="1087"/>
                </a:lnTo>
                <a:lnTo>
                  <a:pt x="37178" y="0"/>
                </a:lnTo>
                <a:lnTo>
                  <a:pt x="42862" y="0"/>
                </a:lnTo>
                <a:lnTo>
                  <a:pt x="1262062" y="0"/>
                </a:lnTo>
                <a:lnTo>
                  <a:pt x="1267746" y="0"/>
                </a:lnTo>
                <a:lnTo>
                  <a:pt x="1273213" y="1087"/>
                </a:lnTo>
                <a:lnTo>
                  <a:pt x="1278465" y="3262"/>
                </a:lnTo>
                <a:lnTo>
                  <a:pt x="1283716" y="5437"/>
                </a:lnTo>
                <a:lnTo>
                  <a:pt x="1288351" y="8534"/>
                </a:lnTo>
                <a:lnTo>
                  <a:pt x="1292370" y="12554"/>
                </a:lnTo>
                <a:lnTo>
                  <a:pt x="1296389" y="16573"/>
                </a:lnTo>
                <a:lnTo>
                  <a:pt x="1299486" y="21208"/>
                </a:lnTo>
                <a:lnTo>
                  <a:pt x="1301661" y="26459"/>
                </a:lnTo>
                <a:lnTo>
                  <a:pt x="1303837" y="31710"/>
                </a:lnTo>
                <a:lnTo>
                  <a:pt x="1304924" y="37178"/>
                </a:lnTo>
                <a:lnTo>
                  <a:pt x="1304925" y="42862"/>
                </a:lnTo>
                <a:lnTo>
                  <a:pt x="1304925" y="690562"/>
                </a:lnTo>
                <a:lnTo>
                  <a:pt x="1304924" y="696246"/>
                </a:lnTo>
                <a:lnTo>
                  <a:pt x="1303837" y="701713"/>
                </a:lnTo>
                <a:lnTo>
                  <a:pt x="1301661" y="706965"/>
                </a:lnTo>
                <a:lnTo>
                  <a:pt x="1299486" y="712216"/>
                </a:lnTo>
                <a:lnTo>
                  <a:pt x="1296389" y="716851"/>
                </a:lnTo>
                <a:lnTo>
                  <a:pt x="1292370" y="720870"/>
                </a:lnTo>
                <a:lnTo>
                  <a:pt x="1288351" y="724889"/>
                </a:lnTo>
                <a:lnTo>
                  <a:pt x="1283716" y="727987"/>
                </a:lnTo>
                <a:lnTo>
                  <a:pt x="1278465" y="730162"/>
                </a:lnTo>
                <a:lnTo>
                  <a:pt x="1273213" y="732337"/>
                </a:lnTo>
                <a:lnTo>
                  <a:pt x="1267746" y="733425"/>
                </a:lnTo>
                <a:lnTo>
                  <a:pt x="1262062" y="733425"/>
                </a:lnTo>
                <a:lnTo>
                  <a:pt x="42862" y="733425"/>
                </a:lnTo>
                <a:lnTo>
                  <a:pt x="37178" y="733425"/>
                </a:lnTo>
                <a:lnTo>
                  <a:pt x="31710" y="732337"/>
                </a:lnTo>
                <a:lnTo>
                  <a:pt x="26459" y="730162"/>
                </a:lnTo>
                <a:lnTo>
                  <a:pt x="21208" y="727987"/>
                </a:lnTo>
                <a:lnTo>
                  <a:pt x="16573" y="724889"/>
                </a:lnTo>
                <a:lnTo>
                  <a:pt x="12554" y="720870"/>
                </a:lnTo>
                <a:lnTo>
                  <a:pt x="8534" y="716851"/>
                </a:lnTo>
                <a:lnTo>
                  <a:pt x="5437" y="712216"/>
                </a:lnTo>
                <a:lnTo>
                  <a:pt x="3262" y="706965"/>
                </a:lnTo>
                <a:lnTo>
                  <a:pt x="1087" y="701713"/>
                </a:lnTo>
                <a:lnTo>
                  <a:pt x="0" y="696246"/>
                </a:lnTo>
                <a:lnTo>
                  <a:pt x="0" y="690562"/>
                </a:lnTo>
                <a:close/>
              </a:path>
            </a:pathLst>
          </a:custGeom>
          <a:ln w="9525">
            <a:solidFill>
              <a:srgbClr val="FD615D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0378715" y="1631157"/>
            <a:ext cx="953690" cy="14193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44" b="1" dirty="0">
                <a:solidFill>
                  <a:prstClr val="black"/>
                </a:solidFill>
                <a:latin typeface="Segoe UI"/>
                <a:cs typeface="Segoe UI"/>
              </a:rPr>
              <a:t># Districts</a:t>
            </a:r>
            <a:r>
              <a:rPr sz="844" b="1" spc="-56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844" b="1" spc="-5" dirty="0">
                <a:solidFill>
                  <a:prstClr val="black"/>
                </a:solidFill>
                <a:latin typeface="Segoe UI"/>
                <a:cs typeface="Segoe UI"/>
              </a:rPr>
              <a:t>Inactive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10765203" y="1827609"/>
            <a:ext cx="180975" cy="40148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531" spc="-173" dirty="0">
                <a:solidFill>
                  <a:srgbClr val="333333"/>
                </a:solidFill>
                <a:latin typeface="Arial"/>
                <a:cs typeface="Arial"/>
              </a:rPr>
              <a:t>3</a:t>
            </a:r>
            <a:endParaRPr sz="253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434927" y="6250589"/>
            <a:ext cx="270541" cy="92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413743" y="6183511"/>
            <a:ext cx="8002786" cy="34012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4763" defTabSz="857250">
              <a:lnSpc>
                <a:spcPct val="113100"/>
              </a:lnSpc>
              <a:spcBef>
                <a:spcPts val="94"/>
              </a:spcBef>
            </a:pPr>
            <a:r>
              <a:rPr sz="984" dirty="0">
                <a:solidFill>
                  <a:prstClr val="black"/>
                </a:solidFill>
                <a:latin typeface="Segoe UI Light"/>
                <a:cs typeface="Segoe UI Light"/>
              </a:rPr>
              <a:t>Note: </a:t>
            </a:r>
            <a:r>
              <a:rPr sz="984" dirty="0">
                <a:solidFill>
                  <a:srgbClr val="333333"/>
                </a:solidFill>
                <a:latin typeface="Segoe UI Light"/>
                <a:cs typeface="Segoe UI Light"/>
              </a:rPr>
              <a:t>In the above graphic, if a district has at least one campus within its district with an Active </a:t>
            </a:r>
            <a:r>
              <a:rPr sz="984" spc="-28" dirty="0">
                <a:solidFill>
                  <a:srgbClr val="333333"/>
                </a:solidFill>
                <a:latin typeface="Segoe UI Light"/>
                <a:cs typeface="Segoe UI Light"/>
              </a:rPr>
              <a:t>TCHATT </a:t>
            </a:r>
            <a:r>
              <a:rPr sz="984" spc="-5" dirty="0">
                <a:solidFill>
                  <a:srgbClr val="333333"/>
                </a:solidFill>
                <a:latin typeface="Segoe UI Light"/>
                <a:cs typeface="Segoe UI Light"/>
              </a:rPr>
              <a:t>program, </a:t>
            </a:r>
            <a:r>
              <a:rPr sz="984" dirty="0">
                <a:solidFill>
                  <a:srgbClr val="333333"/>
                </a:solidFill>
                <a:latin typeface="Segoe UI Light"/>
                <a:cs typeface="Segoe UI Light"/>
              </a:rPr>
              <a:t>that district has been counted as</a:t>
            </a:r>
            <a:r>
              <a:rPr sz="984" spc="-28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984" dirty="0">
                <a:solidFill>
                  <a:srgbClr val="333333"/>
                </a:solidFill>
                <a:latin typeface="Segoe UI Light"/>
                <a:cs typeface="Segoe UI Light"/>
              </a:rPr>
              <a:t>Active.  Planned status also includes those districts that </a:t>
            </a:r>
            <a:r>
              <a:rPr sz="984" spc="-9" dirty="0">
                <a:solidFill>
                  <a:srgbClr val="333333"/>
                </a:solidFill>
                <a:latin typeface="Segoe UI Light"/>
                <a:cs typeface="Segoe UI Light"/>
              </a:rPr>
              <a:t>are Pending </a:t>
            </a:r>
            <a:r>
              <a:rPr sz="984" dirty="0">
                <a:solidFill>
                  <a:srgbClr val="333333"/>
                </a:solidFill>
                <a:latin typeface="Segoe UI Light"/>
                <a:cs typeface="Segoe UI Light"/>
              </a:rPr>
              <a:t>or in an </a:t>
            </a:r>
            <a:r>
              <a:rPr sz="984" spc="-5" dirty="0">
                <a:solidFill>
                  <a:srgbClr val="333333"/>
                </a:solidFill>
                <a:latin typeface="Segoe UI Light"/>
                <a:cs typeface="Segoe UI Light"/>
              </a:rPr>
              <a:t>Onboarding</a:t>
            </a:r>
            <a:r>
              <a:rPr sz="984" spc="9" dirty="0">
                <a:solidFill>
                  <a:srgbClr val="333333"/>
                </a:solidFill>
                <a:latin typeface="Segoe UI Light"/>
                <a:cs typeface="Segoe UI Light"/>
              </a:rPr>
              <a:t> </a:t>
            </a:r>
            <a:r>
              <a:rPr sz="984" dirty="0">
                <a:solidFill>
                  <a:srgbClr val="333333"/>
                </a:solidFill>
                <a:latin typeface="Segoe UI Light"/>
                <a:cs typeface="Segoe UI Light"/>
              </a:rPr>
              <a:t>status.</a:t>
            </a:r>
            <a:endParaRPr sz="984">
              <a:solidFill>
                <a:prstClr val="black"/>
              </a:solidFill>
              <a:latin typeface="Segoe UI Light"/>
              <a:cs typeface="Segoe U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0770" y="295132"/>
            <a:ext cx="830461" cy="138323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defTabSz="857250">
              <a:spcBef>
                <a:spcPts val="66"/>
              </a:spcBef>
            </a:pPr>
            <a:r>
              <a:rPr sz="844" spc="-9" dirty="0">
                <a:solidFill>
                  <a:srgbClr val="FFFFFF"/>
                </a:solidFill>
                <a:latin typeface="Segoe UI"/>
                <a:cs typeface="Segoe UI"/>
              </a:rPr>
              <a:t>Power </a:t>
            </a:r>
            <a:r>
              <a:rPr sz="844" dirty="0">
                <a:solidFill>
                  <a:srgbClr val="FFFFFF"/>
                </a:solidFill>
                <a:latin typeface="Segoe UI"/>
                <a:cs typeface="Segoe UI"/>
              </a:rPr>
              <a:t>BI</a:t>
            </a:r>
            <a:r>
              <a:rPr sz="844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844" dirty="0">
                <a:solidFill>
                  <a:srgbClr val="FFFFFF"/>
                </a:solidFill>
                <a:latin typeface="Segoe UI"/>
                <a:cs typeface="Segoe UI"/>
              </a:rPr>
              <a:t>Desktop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214313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0503" y="220266"/>
            <a:ext cx="4411266" cy="228364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1406" b="1" spc="-5" dirty="0">
                <a:solidFill>
                  <a:prstClr val="black"/>
                </a:solidFill>
                <a:latin typeface="Segoe UI"/>
                <a:cs typeface="Segoe UI"/>
              </a:rPr>
              <a:t>Growth </a:t>
            </a:r>
            <a:r>
              <a:rPr sz="1406" b="1" spc="-14" dirty="0">
                <a:solidFill>
                  <a:prstClr val="black"/>
                </a:solidFill>
                <a:latin typeface="Segoe UI"/>
                <a:cs typeface="Segoe UI"/>
              </a:rPr>
              <a:t>of </a:t>
            </a:r>
            <a:r>
              <a:rPr sz="1406" b="1" spc="-9" dirty="0">
                <a:solidFill>
                  <a:prstClr val="black"/>
                </a:solidFill>
                <a:latin typeface="Segoe UI"/>
                <a:cs typeface="Segoe UI"/>
              </a:rPr>
              <a:t>Student </a:t>
            </a:r>
            <a:r>
              <a:rPr sz="1406" b="1" spc="-5" dirty="0">
                <a:solidFill>
                  <a:prstClr val="black"/>
                </a:solidFill>
                <a:latin typeface="Segoe UI"/>
                <a:cs typeface="Segoe UI"/>
              </a:rPr>
              <a:t>Population </a:t>
            </a:r>
            <a:r>
              <a:rPr sz="1406" b="1" dirty="0">
                <a:solidFill>
                  <a:prstClr val="black"/>
                </a:solidFill>
                <a:latin typeface="Segoe UI"/>
                <a:cs typeface="Segoe UI"/>
              </a:rPr>
              <a:t>by </a:t>
            </a:r>
            <a:r>
              <a:rPr sz="1406" b="1" spc="-23" dirty="0">
                <a:solidFill>
                  <a:prstClr val="black"/>
                </a:solidFill>
                <a:latin typeface="Segoe UI"/>
                <a:cs typeface="Segoe UI"/>
              </a:rPr>
              <a:t>TCHATT </a:t>
            </a:r>
            <a:r>
              <a:rPr sz="1406" b="1" spc="-5" dirty="0">
                <a:solidFill>
                  <a:prstClr val="black"/>
                </a:solidFill>
                <a:latin typeface="Segoe UI"/>
                <a:cs typeface="Segoe UI"/>
              </a:rPr>
              <a:t>over</a:t>
            </a:r>
            <a:r>
              <a:rPr sz="1406" b="1" spc="42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406" b="1" dirty="0">
                <a:solidFill>
                  <a:prstClr val="black"/>
                </a:solidFill>
                <a:latin typeface="Segoe UI"/>
                <a:cs typeface="Segoe UI"/>
              </a:rPr>
              <a:t>Time</a:t>
            </a:r>
            <a:endParaRPr sz="140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6781" y="2362821"/>
            <a:ext cx="10840641" cy="0"/>
          </a:xfrm>
          <a:custGeom>
            <a:avLst/>
            <a:gdLst/>
            <a:ahLst/>
            <a:cxnLst/>
            <a:rect l="l" t="t" r="r" b="b"/>
            <a:pathLst>
              <a:path w="11563350">
                <a:moveTo>
                  <a:pt x="0" y="0"/>
                </a:moveTo>
                <a:lnTo>
                  <a:pt x="11563350" y="0"/>
                </a:lnTo>
              </a:path>
            </a:pathLst>
          </a:custGeom>
          <a:ln w="9514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702" y="2286352"/>
            <a:ext cx="160734" cy="126838"/>
          </a:xfrm>
          <a:prstGeom prst="rect">
            <a:avLst/>
          </a:prstGeom>
        </p:spPr>
        <p:txBody>
          <a:bodyPr vert="horz" wrap="square" lIns="0" tIns="11311" rIns="0" bIns="0" rtlCol="0">
            <a:spAutoFit/>
          </a:bodyPr>
          <a:lstStyle/>
          <a:p>
            <a:pPr marL="11906" defTabSz="857250">
              <a:spcBef>
                <a:spcPts val="89"/>
              </a:spcBef>
            </a:pPr>
            <a:r>
              <a:rPr sz="750" spc="-5" dirty="0">
                <a:solidFill>
                  <a:srgbClr val="777777"/>
                </a:solidFill>
                <a:latin typeface="Segoe UI"/>
                <a:cs typeface="Segoe UI"/>
              </a:rPr>
              <a:t>0M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6781" y="1770147"/>
            <a:ext cx="10840641" cy="0"/>
          </a:xfrm>
          <a:custGeom>
            <a:avLst/>
            <a:gdLst/>
            <a:ahLst/>
            <a:cxnLst/>
            <a:rect l="l" t="t" r="r" b="b"/>
            <a:pathLst>
              <a:path w="11563350">
                <a:moveTo>
                  <a:pt x="0" y="0"/>
                </a:moveTo>
                <a:lnTo>
                  <a:pt x="11563350" y="0"/>
                </a:lnTo>
              </a:path>
            </a:pathLst>
          </a:custGeom>
          <a:ln w="9514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702" y="1693679"/>
            <a:ext cx="160734" cy="126838"/>
          </a:xfrm>
          <a:prstGeom prst="rect">
            <a:avLst/>
          </a:prstGeom>
        </p:spPr>
        <p:txBody>
          <a:bodyPr vert="horz" wrap="square" lIns="0" tIns="11311" rIns="0" bIns="0" rtlCol="0">
            <a:spAutoFit/>
          </a:bodyPr>
          <a:lstStyle/>
          <a:p>
            <a:pPr marL="11906" defTabSz="857250">
              <a:spcBef>
                <a:spcPts val="89"/>
              </a:spcBef>
            </a:pPr>
            <a:r>
              <a:rPr sz="750" spc="-5" dirty="0">
                <a:solidFill>
                  <a:srgbClr val="777777"/>
                </a:solidFill>
                <a:latin typeface="Segoe UI"/>
                <a:cs typeface="Segoe UI"/>
              </a:rPr>
              <a:t>2M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6781" y="1177474"/>
            <a:ext cx="10840641" cy="0"/>
          </a:xfrm>
          <a:custGeom>
            <a:avLst/>
            <a:gdLst/>
            <a:ahLst/>
            <a:cxnLst/>
            <a:rect l="l" t="t" r="r" b="b"/>
            <a:pathLst>
              <a:path w="11563350">
                <a:moveTo>
                  <a:pt x="0" y="0"/>
                </a:moveTo>
                <a:lnTo>
                  <a:pt x="11563350" y="0"/>
                </a:lnTo>
              </a:path>
            </a:pathLst>
          </a:custGeom>
          <a:ln w="9514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702" y="1101005"/>
            <a:ext cx="160734" cy="126838"/>
          </a:xfrm>
          <a:prstGeom prst="rect">
            <a:avLst/>
          </a:prstGeom>
        </p:spPr>
        <p:txBody>
          <a:bodyPr vert="horz" wrap="square" lIns="0" tIns="11311" rIns="0" bIns="0" rtlCol="0">
            <a:spAutoFit/>
          </a:bodyPr>
          <a:lstStyle/>
          <a:p>
            <a:pPr marL="11906" defTabSz="857250">
              <a:spcBef>
                <a:spcPts val="89"/>
              </a:spcBef>
            </a:pPr>
            <a:r>
              <a:rPr sz="750" spc="-5" dirty="0">
                <a:solidFill>
                  <a:srgbClr val="777777"/>
                </a:solidFill>
                <a:latin typeface="Segoe UI"/>
                <a:cs typeface="Segoe UI"/>
              </a:rPr>
              <a:t>4M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6781" y="584800"/>
            <a:ext cx="10840641" cy="0"/>
          </a:xfrm>
          <a:custGeom>
            <a:avLst/>
            <a:gdLst/>
            <a:ahLst/>
            <a:cxnLst/>
            <a:rect l="l" t="t" r="r" b="b"/>
            <a:pathLst>
              <a:path w="11563350">
                <a:moveTo>
                  <a:pt x="0" y="0"/>
                </a:moveTo>
                <a:lnTo>
                  <a:pt x="11563350" y="0"/>
                </a:lnTo>
              </a:path>
            </a:pathLst>
          </a:custGeom>
          <a:ln w="9514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8702" y="508332"/>
            <a:ext cx="160734" cy="126838"/>
          </a:xfrm>
          <a:prstGeom prst="rect">
            <a:avLst/>
          </a:prstGeom>
        </p:spPr>
        <p:txBody>
          <a:bodyPr vert="horz" wrap="square" lIns="0" tIns="11311" rIns="0" bIns="0" rtlCol="0">
            <a:spAutoFit/>
          </a:bodyPr>
          <a:lstStyle/>
          <a:p>
            <a:pPr marL="11906" defTabSz="857250">
              <a:spcBef>
                <a:spcPts val="89"/>
              </a:spcBef>
            </a:pPr>
            <a:r>
              <a:rPr sz="750" spc="-5" dirty="0">
                <a:solidFill>
                  <a:srgbClr val="777777"/>
                </a:solidFill>
                <a:latin typeface="Segoe UI"/>
                <a:cs typeface="Segoe UI"/>
              </a:rPr>
              <a:t>6M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 rot="19560000">
            <a:off x="482816" y="2510124"/>
            <a:ext cx="56588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nesday…</a:t>
            </a:r>
            <a:endParaRPr sz="1125" baseline="3472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 rot="19560000">
            <a:off x="470223" y="2602580"/>
            <a:ext cx="88560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Satu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rday, Feb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ruary</a:t>
            </a:r>
            <a:r>
              <a:rPr sz="1125" spc="-6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7" baseline="6944" dirty="0">
                <a:solidFill>
                  <a:srgbClr val="777777"/>
                </a:solidFill>
                <a:latin typeface="Segoe UI"/>
                <a:cs typeface="Segoe UI"/>
              </a:rPr>
              <a:t>…</a:t>
            </a:r>
            <a:endParaRPr sz="1125" baseline="69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 rot="19560000">
            <a:off x="638152" y="2637776"/>
            <a:ext cx="100761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Sund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ay, Marc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h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 rot="19560000">
            <a:off x="819066" y="2674703"/>
            <a:ext cx="1115522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April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49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 rot="19560000">
            <a:off x="1324350" y="2597540"/>
            <a:ext cx="86785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Frida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y, May 0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11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2020</a:t>
            </a:r>
            <a:endParaRPr sz="1125" baseline="69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 rot="19560000">
            <a:off x="1509385" y="2627377"/>
            <a:ext cx="971468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Mon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day,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Jun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 rot="19560000">
            <a:off x="1693217" y="2663645"/>
            <a:ext cx="1076380" cy="90369"/>
          </a:xfrm>
          <a:prstGeom prst="rect">
            <a:avLst/>
          </a:prstGeom>
        </p:spPr>
        <p:txBody>
          <a:bodyPr vert="horz" wrap="square" lIns="0" tIns="595" rIns="0" bIns="0" rtlCol="0">
            <a:spAutoFit/>
          </a:bodyPr>
          <a:lstStyle/>
          <a:p>
            <a:pPr defTabSz="857250">
              <a:lnSpc>
                <a:spcPts val="745"/>
              </a:lnSpc>
              <a:spcBef>
                <a:spcPts val="5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July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49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 rot="19560000">
            <a:off x="1950835" y="2670512"/>
            <a:ext cx="1100101" cy="90369"/>
          </a:xfrm>
          <a:prstGeom prst="rect">
            <a:avLst/>
          </a:prstGeom>
        </p:spPr>
        <p:txBody>
          <a:bodyPr vert="horz" wrap="square" lIns="0" tIns="595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5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Satu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rday, Au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gust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6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 rot="19560000">
            <a:off x="2182244" y="2685368"/>
            <a:ext cx="1152894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Sep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tember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77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2" name="object 22"/>
          <p:cNvSpPr txBox="1"/>
          <p:nvPr/>
        </p:nvSpPr>
        <p:spPr>
          <a:xfrm rot="19560000">
            <a:off x="2457333" y="2686715"/>
            <a:ext cx="1157640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Thur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sday,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Oc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tober 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8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 rot="19560000">
            <a:off x="2741294" y="2685288"/>
            <a:ext cx="1152301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Sund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ay, Nov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ember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6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20…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 rot="19560000">
            <a:off x="3045895" y="2677343"/>
            <a:ext cx="1125012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Dec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ember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77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5" name="object 25"/>
          <p:cNvSpPr txBox="1"/>
          <p:nvPr/>
        </p:nvSpPr>
        <p:spPr>
          <a:xfrm rot="19560000">
            <a:off x="3434662" y="2636976"/>
            <a:ext cx="100465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Frida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Janua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ry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8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6" name="object 26"/>
          <p:cNvSpPr txBox="1"/>
          <p:nvPr/>
        </p:nvSpPr>
        <p:spPr>
          <a:xfrm rot="19560000">
            <a:off x="3585570" y="2683383"/>
            <a:ext cx="1145775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Mon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day,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Feb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ruary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70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 rot="19560000">
            <a:off x="3957514" y="2654747"/>
            <a:ext cx="1044363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45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Mon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day,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Mar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ch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 rot="19560000">
            <a:off x="4266158" y="2645534"/>
            <a:ext cx="101235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45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Thur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sday, Ap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ril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6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 rot="19560000">
            <a:off x="4572374" y="2630617"/>
            <a:ext cx="9827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Satu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rday,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Ma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y 01,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 rot="19560000">
            <a:off x="4863295" y="2627004"/>
            <a:ext cx="97028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Jun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1" name="object 31"/>
          <p:cNvSpPr txBox="1"/>
          <p:nvPr/>
        </p:nvSpPr>
        <p:spPr>
          <a:xfrm rot="19560000">
            <a:off x="5140289" y="2627763"/>
            <a:ext cx="97265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Thur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sday, Jul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 rot="19560000">
            <a:off x="5357926" y="2653680"/>
            <a:ext cx="1040213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45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Sund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ay, Augu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st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 rot="19560000">
            <a:off x="5542486" y="2682995"/>
            <a:ext cx="1144588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Septemb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er</a:t>
            </a:r>
            <a:r>
              <a:rPr sz="1125" spc="-56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0…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 rot="19560000">
            <a:off x="5926598" y="2650574"/>
            <a:ext cx="1029543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45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Frida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y, Octob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er 01,</a:t>
            </a:r>
            <a:r>
              <a:rPr sz="1125" spc="-105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5" name="object 35"/>
          <p:cNvSpPr txBox="1"/>
          <p:nvPr/>
        </p:nvSpPr>
        <p:spPr>
          <a:xfrm rot="19560000">
            <a:off x="6107238" y="2681129"/>
            <a:ext cx="1138063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Mon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day,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Nov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ember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8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 rot="19560000">
            <a:off x="6359538" y="2689688"/>
            <a:ext cx="1167727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Decemb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er</a:t>
            </a:r>
            <a:r>
              <a:rPr sz="1125" spc="-56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01…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7" name="object 37"/>
          <p:cNvSpPr txBox="1"/>
          <p:nvPr/>
        </p:nvSpPr>
        <p:spPr>
          <a:xfrm rot="19560000">
            <a:off x="6682499" y="2675943"/>
            <a:ext cx="1119674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Satu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rday, Jan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uary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6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 rot="19560000">
            <a:off x="6939481" y="2683008"/>
            <a:ext cx="1144588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Feb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ruary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49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 rot="19560000">
            <a:off x="7311311" y="2654453"/>
            <a:ext cx="1043178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45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Mar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ch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 rot="19560000">
            <a:off x="7735454" y="2602300"/>
            <a:ext cx="88442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Frida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April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69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 rot="19560000">
            <a:off x="7979436" y="2613485"/>
            <a:ext cx="92349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Sund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ay,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May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69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 rot="19560000">
            <a:off x="8087976" y="2673577"/>
            <a:ext cx="1110777" cy="90369"/>
          </a:xfrm>
          <a:prstGeom prst="rect">
            <a:avLst/>
          </a:prstGeom>
        </p:spPr>
        <p:txBody>
          <a:bodyPr vert="horz" wrap="square" lIns="0" tIns="595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5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June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49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 rot="19560000">
            <a:off x="8609557" y="2590941"/>
            <a:ext cx="844778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Frida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July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69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 rot="19560000">
            <a:off x="8677283" y="2663939"/>
            <a:ext cx="1076973" cy="90369"/>
          </a:xfrm>
          <a:prstGeom prst="rect">
            <a:avLst/>
          </a:prstGeom>
        </p:spPr>
        <p:txBody>
          <a:bodyPr vert="horz" wrap="square" lIns="0" tIns="595" rIns="0" bIns="0" rtlCol="0">
            <a:spAutoFit/>
          </a:bodyPr>
          <a:lstStyle/>
          <a:p>
            <a:pPr defTabSz="857250">
              <a:lnSpc>
                <a:spcPts val="745"/>
              </a:lnSpc>
              <a:spcBef>
                <a:spcPts val="5"/>
              </a:spcBef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Mon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day,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Aug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ust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 rot="19560000">
            <a:off x="8900589" y="2681343"/>
            <a:ext cx="1138656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Thur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sday, Se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ptember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7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7" baseline="10416" dirty="0">
                <a:solidFill>
                  <a:srgbClr val="777777"/>
                </a:solidFill>
                <a:latin typeface="Segoe UI"/>
                <a:cs typeface="Segoe UI"/>
              </a:rPr>
              <a:t>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 rot="19560000">
            <a:off x="9174538" y="2683049"/>
            <a:ext cx="1144588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Satu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rday,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Oc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tober 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8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 rot="19560000">
            <a:off x="9461151" y="2680756"/>
            <a:ext cx="1136876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Nov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ember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6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8" name="object 48"/>
          <p:cNvSpPr txBox="1"/>
          <p:nvPr/>
        </p:nvSpPr>
        <p:spPr>
          <a:xfrm rot="19560000">
            <a:off x="9717755" y="2687955"/>
            <a:ext cx="1161793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Thur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sday, De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cember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7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9" name="object 49"/>
          <p:cNvSpPr txBox="1"/>
          <p:nvPr/>
        </p:nvSpPr>
        <p:spPr>
          <a:xfrm rot="19560000">
            <a:off x="10089709" y="2659032"/>
            <a:ext cx="1060371" cy="90369"/>
          </a:xfrm>
          <a:prstGeom prst="rect">
            <a:avLst/>
          </a:prstGeom>
        </p:spPr>
        <p:txBody>
          <a:bodyPr vert="horz" wrap="square" lIns="0" tIns="595" rIns="0" bIns="0" rtlCol="0">
            <a:spAutoFit/>
          </a:bodyPr>
          <a:lstStyle/>
          <a:p>
            <a:pPr defTabSz="857250">
              <a:lnSpc>
                <a:spcPts val="745"/>
              </a:lnSpc>
              <a:spcBef>
                <a:spcPts val="5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Sund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ay, Janu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ary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023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0" name="object 50"/>
          <p:cNvSpPr txBox="1"/>
          <p:nvPr/>
        </p:nvSpPr>
        <p:spPr>
          <a:xfrm rot="19560000">
            <a:off x="10287069" y="2684662"/>
            <a:ext cx="1149928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February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41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7" baseline="10416" dirty="0">
                <a:solidFill>
                  <a:srgbClr val="777777"/>
                </a:solidFill>
                <a:latin typeface="Segoe UI"/>
                <a:cs typeface="Segoe UI"/>
              </a:rPr>
              <a:t>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1" name="object 51"/>
          <p:cNvSpPr txBox="1"/>
          <p:nvPr/>
        </p:nvSpPr>
        <p:spPr>
          <a:xfrm rot="19560000">
            <a:off x="10565835" y="2684862"/>
            <a:ext cx="1151114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March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6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20…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28540" y="722883"/>
            <a:ext cx="10617398" cy="1635919"/>
          </a:xfrm>
          <a:custGeom>
            <a:avLst/>
            <a:gdLst/>
            <a:ahLst/>
            <a:cxnLst/>
            <a:rect l="l" t="t" r="r" b="b"/>
            <a:pathLst>
              <a:path w="11325225" h="1744980">
                <a:moveTo>
                  <a:pt x="11324930" y="46591"/>
                </a:moveTo>
                <a:lnTo>
                  <a:pt x="6854563" y="46591"/>
                </a:lnTo>
                <a:lnTo>
                  <a:pt x="7152587" y="40392"/>
                </a:lnTo>
                <a:lnTo>
                  <a:pt x="10728881" y="40392"/>
                </a:lnTo>
                <a:lnTo>
                  <a:pt x="11026906" y="0"/>
                </a:lnTo>
                <a:lnTo>
                  <a:pt x="11324930" y="0"/>
                </a:lnTo>
                <a:lnTo>
                  <a:pt x="11324930" y="46591"/>
                </a:lnTo>
                <a:close/>
              </a:path>
              <a:path w="11325225" h="1744980">
                <a:moveTo>
                  <a:pt x="11324930" y="1744509"/>
                </a:moveTo>
                <a:lnTo>
                  <a:pt x="0" y="1744509"/>
                </a:lnTo>
                <a:lnTo>
                  <a:pt x="0" y="27514"/>
                </a:lnTo>
                <a:lnTo>
                  <a:pt x="3278269" y="27514"/>
                </a:lnTo>
                <a:lnTo>
                  <a:pt x="3576293" y="46591"/>
                </a:lnTo>
                <a:lnTo>
                  <a:pt x="11324930" y="46591"/>
                </a:lnTo>
                <a:lnTo>
                  <a:pt x="11324930" y="1744509"/>
                </a:lnTo>
                <a:close/>
              </a:path>
            </a:pathLst>
          </a:custGeom>
          <a:solidFill>
            <a:srgbClr val="E6E6E6">
              <a:alpha val="39999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028540" y="1457783"/>
            <a:ext cx="10617398" cy="900708"/>
          </a:xfrm>
          <a:custGeom>
            <a:avLst/>
            <a:gdLst/>
            <a:ahLst/>
            <a:cxnLst/>
            <a:rect l="l" t="t" r="r" b="b"/>
            <a:pathLst>
              <a:path w="11325225" h="960755">
                <a:moveTo>
                  <a:pt x="11324930" y="960616"/>
                </a:moveTo>
                <a:lnTo>
                  <a:pt x="0" y="960616"/>
                </a:lnTo>
                <a:lnTo>
                  <a:pt x="0" y="957188"/>
                </a:lnTo>
                <a:lnTo>
                  <a:pt x="298024" y="952004"/>
                </a:lnTo>
                <a:lnTo>
                  <a:pt x="894073" y="949680"/>
                </a:lnTo>
                <a:lnTo>
                  <a:pt x="1192097" y="933914"/>
                </a:lnTo>
                <a:lnTo>
                  <a:pt x="1490122" y="875038"/>
                </a:lnTo>
                <a:lnTo>
                  <a:pt x="1788146" y="857188"/>
                </a:lnTo>
                <a:lnTo>
                  <a:pt x="2086171" y="827321"/>
                </a:lnTo>
                <a:lnTo>
                  <a:pt x="2384195" y="745472"/>
                </a:lnTo>
                <a:lnTo>
                  <a:pt x="2682220" y="681165"/>
                </a:lnTo>
                <a:lnTo>
                  <a:pt x="2980245" y="642879"/>
                </a:lnTo>
                <a:lnTo>
                  <a:pt x="3278269" y="629831"/>
                </a:lnTo>
                <a:lnTo>
                  <a:pt x="3576293" y="576929"/>
                </a:lnTo>
                <a:lnTo>
                  <a:pt x="3874318" y="562736"/>
                </a:lnTo>
                <a:lnTo>
                  <a:pt x="4172342" y="527234"/>
                </a:lnTo>
                <a:lnTo>
                  <a:pt x="4470367" y="520316"/>
                </a:lnTo>
                <a:lnTo>
                  <a:pt x="4768391" y="510351"/>
                </a:lnTo>
                <a:lnTo>
                  <a:pt x="5066416" y="485024"/>
                </a:lnTo>
                <a:lnTo>
                  <a:pt x="5364441" y="484241"/>
                </a:lnTo>
                <a:lnTo>
                  <a:pt x="5662465" y="401497"/>
                </a:lnTo>
                <a:lnTo>
                  <a:pt x="5960489" y="362511"/>
                </a:lnTo>
                <a:lnTo>
                  <a:pt x="6258514" y="351109"/>
                </a:lnTo>
                <a:lnTo>
                  <a:pt x="7152587" y="333558"/>
                </a:lnTo>
                <a:lnTo>
                  <a:pt x="7450612" y="309962"/>
                </a:lnTo>
                <a:lnTo>
                  <a:pt x="8046661" y="277439"/>
                </a:lnTo>
                <a:lnTo>
                  <a:pt x="8344686" y="265851"/>
                </a:lnTo>
                <a:lnTo>
                  <a:pt x="8642710" y="247383"/>
                </a:lnTo>
                <a:lnTo>
                  <a:pt x="8940734" y="245669"/>
                </a:lnTo>
                <a:lnTo>
                  <a:pt x="9238759" y="206250"/>
                </a:lnTo>
                <a:lnTo>
                  <a:pt x="9536783" y="173688"/>
                </a:lnTo>
                <a:lnTo>
                  <a:pt x="9834808" y="130459"/>
                </a:lnTo>
                <a:lnTo>
                  <a:pt x="10132833" y="113560"/>
                </a:lnTo>
                <a:lnTo>
                  <a:pt x="10430857" y="106501"/>
                </a:lnTo>
                <a:lnTo>
                  <a:pt x="10728881" y="68278"/>
                </a:lnTo>
                <a:lnTo>
                  <a:pt x="11026906" y="38188"/>
                </a:lnTo>
                <a:lnTo>
                  <a:pt x="11324930" y="0"/>
                </a:lnTo>
                <a:lnTo>
                  <a:pt x="11324930" y="960616"/>
                </a:lnTo>
                <a:close/>
              </a:path>
            </a:pathLst>
          </a:custGeom>
          <a:solidFill>
            <a:srgbClr val="FD615D">
              <a:alpha val="39999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28540" y="722883"/>
            <a:ext cx="10617398" cy="44053"/>
          </a:xfrm>
          <a:custGeom>
            <a:avLst/>
            <a:gdLst/>
            <a:ahLst/>
            <a:cxnLst/>
            <a:rect l="l" t="t" r="r" b="b"/>
            <a:pathLst>
              <a:path w="11325225" h="46990">
                <a:moveTo>
                  <a:pt x="0" y="27514"/>
                </a:moveTo>
                <a:lnTo>
                  <a:pt x="0" y="27514"/>
                </a:lnTo>
                <a:lnTo>
                  <a:pt x="3278269" y="27514"/>
                </a:lnTo>
                <a:lnTo>
                  <a:pt x="3576293" y="46591"/>
                </a:lnTo>
                <a:lnTo>
                  <a:pt x="6854563" y="46591"/>
                </a:lnTo>
                <a:lnTo>
                  <a:pt x="7152587" y="40392"/>
                </a:lnTo>
                <a:lnTo>
                  <a:pt x="10728881" y="40392"/>
                </a:lnTo>
                <a:lnTo>
                  <a:pt x="11026906" y="0"/>
                </a:lnTo>
                <a:lnTo>
                  <a:pt x="11324930" y="0"/>
                </a:lnTo>
              </a:path>
            </a:pathLst>
          </a:custGeom>
          <a:ln w="19028">
            <a:solidFill>
              <a:srgbClr val="E6E6E6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28540" y="1457783"/>
            <a:ext cx="10617398" cy="897731"/>
          </a:xfrm>
          <a:custGeom>
            <a:avLst/>
            <a:gdLst/>
            <a:ahLst/>
            <a:cxnLst/>
            <a:rect l="l" t="t" r="r" b="b"/>
            <a:pathLst>
              <a:path w="11325225" h="957580">
                <a:moveTo>
                  <a:pt x="0" y="957188"/>
                </a:moveTo>
                <a:lnTo>
                  <a:pt x="298024" y="952004"/>
                </a:lnTo>
                <a:lnTo>
                  <a:pt x="596048" y="951330"/>
                </a:lnTo>
                <a:lnTo>
                  <a:pt x="894073" y="949680"/>
                </a:lnTo>
                <a:lnTo>
                  <a:pt x="1192097" y="933914"/>
                </a:lnTo>
                <a:lnTo>
                  <a:pt x="1490122" y="875039"/>
                </a:lnTo>
                <a:lnTo>
                  <a:pt x="1788146" y="857188"/>
                </a:lnTo>
                <a:lnTo>
                  <a:pt x="2086171" y="827321"/>
                </a:lnTo>
                <a:lnTo>
                  <a:pt x="2384195" y="745472"/>
                </a:lnTo>
                <a:lnTo>
                  <a:pt x="2682220" y="681165"/>
                </a:lnTo>
                <a:lnTo>
                  <a:pt x="2980244" y="642879"/>
                </a:lnTo>
                <a:lnTo>
                  <a:pt x="3278269" y="629831"/>
                </a:lnTo>
                <a:lnTo>
                  <a:pt x="3576293" y="576929"/>
                </a:lnTo>
                <a:lnTo>
                  <a:pt x="3874318" y="562736"/>
                </a:lnTo>
                <a:lnTo>
                  <a:pt x="4172342" y="527234"/>
                </a:lnTo>
                <a:lnTo>
                  <a:pt x="4470367" y="520316"/>
                </a:lnTo>
                <a:lnTo>
                  <a:pt x="4768391" y="510351"/>
                </a:lnTo>
                <a:lnTo>
                  <a:pt x="5066416" y="485024"/>
                </a:lnTo>
                <a:lnTo>
                  <a:pt x="5364440" y="484241"/>
                </a:lnTo>
                <a:lnTo>
                  <a:pt x="5662465" y="401497"/>
                </a:lnTo>
                <a:lnTo>
                  <a:pt x="5960489" y="362511"/>
                </a:lnTo>
                <a:lnTo>
                  <a:pt x="6258514" y="351109"/>
                </a:lnTo>
                <a:lnTo>
                  <a:pt x="6556538" y="344741"/>
                </a:lnTo>
                <a:lnTo>
                  <a:pt x="6854563" y="339871"/>
                </a:lnTo>
                <a:lnTo>
                  <a:pt x="7152587" y="333558"/>
                </a:lnTo>
                <a:lnTo>
                  <a:pt x="7450611" y="309962"/>
                </a:lnTo>
                <a:lnTo>
                  <a:pt x="7748636" y="293705"/>
                </a:lnTo>
                <a:lnTo>
                  <a:pt x="8046661" y="277439"/>
                </a:lnTo>
                <a:lnTo>
                  <a:pt x="8344685" y="265851"/>
                </a:lnTo>
                <a:lnTo>
                  <a:pt x="8642710" y="247383"/>
                </a:lnTo>
                <a:lnTo>
                  <a:pt x="8940734" y="245669"/>
                </a:lnTo>
                <a:lnTo>
                  <a:pt x="9238759" y="206250"/>
                </a:lnTo>
                <a:lnTo>
                  <a:pt x="9536783" y="173688"/>
                </a:lnTo>
                <a:lnTo>
                  <a:pt x="9834808" y="130459"/>
                </a:lnTo>
                <a:lnTo>
                  <a:pt x="10132833" y="113560"/>
                </a:lnTo>
                <a:lnTo>
                  <a:pt x="10430856" y="106501"/>
                </a:lnTo>
                <a:lnTo>
                  <a:pt x="10728881" y="68278"/>
                </a:lnTo>
                <a:lnTo>
                  <a:pt x="11026906" y="38188"/>
                </a:lnTo>
                <a:lnTo>
                  <a:pt x="11324930" y="0"/>
                </a:lnTo>
              </a:path>
            </a:pathLst>
          </a:custGeom>
          <a:ln w="19029">
            <a:solidFill>
              <a:srgbClr val="FD615D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680915" y="3232377"/>
            <a:ext cx="88792" cy="9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922142" y="3232377"/>
            <a:ext cx="88792" cy="9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52310" y="3139812"/>
            <a:ext cx="4167783" cy="518075"/>
          </a:xfrm>
          <a:prstGeom prst="rect">
            <a:avLst/>
          </a:prstGeom>
        </p:spPr>
        <p:txBody>
          <a:bodyPr vert="horz" wrap="square" lIns="0" tIns="77391" rIns="0" bIns="0" rtlCol="0">
            <a:spAutoFit/>
          </a:bodyPr>
          <a:lstStyle/>
          <a:p>
            <a:pPr marL="67270" algn="ctr" defTabSz="857250">
              <a:spcBef>
                <a:spcPts val="609"/>
              </a:spcBef>
              <a:tabLst>
                <a:tab pos="1303734" algn="l"/>
              </a:tabLst>
            </a:pP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Target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Student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Population	</a:t>
            </a: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TCHATT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Student Population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Covered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defTabSz="857250">
              <a:spcBef>
                <a:spcPts val="42"/>
              </a:spcBef>
            </a:pPr>
            <a:endParaRPr sz="703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/>
            <a:r>
              <a:rPr sz="1406" b="1" spc="-5" dirty="0">
                <a:solidFill>
                  <a:prstClr val="black"/>
                </a:solidFill>
                <a:latin typeface="Segoe UI"/>
                <a:cs typeface="Segoe UI"/>
              </a:rPr>
              <a:t>Growth </a:t>
            </a:r>
            <a:r>
              <a:rPr sz="1406" b="1" spc="-14" dirty="0">
                <a:solidFill>
                  <a:prstClr val="black"/>
                </a:solidFill>
                <a:latin typeface="Segoe UI"/>
                <a:cs typeface="Segoe UI"/>
              </a:rPr>
              <a:t>of </a:t>
            </a:r>
            <a:r>
              <a:rPr sz="1406" b="1" dirty="0">
                <a:solidFill>
                  <a:prstClr val="black"/>
                </a:solidFill>
                <a:latin typeface="Segoe UI"/>
                <a:cs typeface="Segoe UI"/>
              </a:rPr>
              <a:t>Schools </a:t>
            </a:r>
            <a:r>
              <a:rPr sz="1406" b="1" spc="-5" dirty="0">
                <a:solidFill>
                  <a:prstClr val="black"/>
                </a:solidFill>
                <a:latin typeface="Segoe UI"/>
                <a:cs typeface="Segoe UI"/>
              </a:rPr>
              <a:t>Covered </a:t>
            </a:r>
            <a:r>
              <a:rPr sz="1406" b="1" dirty="0">
                <a:solidFill>
                  <a:prstClr val="black"/>
                </a:solidFill>
                <a:latin typeface="Segoe UI"/>
                <a:cs typeface="Segoe UI"/>
              </a:rPr>
              <a:t>by </a:t>
            </a:r>
            <a:r>
              <a:rPr sz="1406" b="1" spc="-23" dirty="0">
                <a:solidFill>
                  <a:prstClr val="black"/>
                </a:solidFill>
                <a:latin typeface="Segoe UI"/>
                <a:cs typeface="Segoe UI"/>
              </a:rPr>
              <a:t>TCHATT </a:t>
            </a:r>
            <a:r>
              <a:rPr sz="1406" b="1" spc="-5" dirty="0">
                <a:solidFill>
                  <a:prstClr val="black"/>
                </a:solidFill>
                <a:latin typeface="Segoe UI"/>
                <a:cs typeface="Segoe UI"/>
              </a:rPr>
              <a:t>over</a:t>
            </a:r>
            <a:r>
              <a:rPr sz="1406" b="1" spc="9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1406" b="1" dirty="0">
                <a:solidFill>
                  <a:prstClr val="black"/>
                </a:solidFill>
                <a:latin typeface="Segoe UI"/>
                <a:cs typeface="Segoe UI"/>
              </a:rPr>
              <a:t>Time</a:t>
            </a:r>
            <a:endParaRPr sz="140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6781" y="5577504"/>
            <a:ext cx="10840641" cy="0"/>
          </a:xfrm>
          <a:custGeom>
            <a:avLst/>
            <a:gdLst/>
            <a:ahLst/>
            <a:cxnLst/>
            <a:rect l="l" t="t" r="r" b="b"/>
            <a:pathLst>
              <a:path w="11563350">
                <a:moveTo>
                  <a:pt x="0" y="0"/>
                </a:moveTo>
                <a:lnTo>
                  <a:pt x="11563350" y="0"/>
                </a:lnTo>
              </a:path>
            </a:pathLst>
          </a:custGeom>
          <a:ln w="9514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08980" y="5501037"/>
            <a:ext cx="130373" cy="126838"/>
          </a:xfrm>
          <a:prstGeom prst="rect">
            <a:avLst/>
          </a:prstGeom>
        </p:spPr>
        <p:txBody>
          <a:bodyPr vert="horz" wrap="square" lIns="0" tIns="11311" rIns="0" bIns="0" rtlCol="0">
            <a:spAutoFit/>
          </a:bodyPr>
          <a:lstStyle/>
          <a:p>
            <a:pPr marL="11906" defTabSz="857250">
              <a:spcBef>
                <a:spcPts val="89"/>
              </a:spcBef>
            </a:pPr>
            <a:r>
              <a:rPr sz="750" spc="-5" dirty="0">
                <a:solidFill>
                  <a:srgbClr val="777777"/>
                </a:solidFill>
                <a:latin typeface="Segoe UI"/>
                <a:cs typeface="Segoe UI"/>
              </a:rPr>
              <a:t>0K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16781" y="4692961"/>
            <a:ext cx="10840641" cy="0"/>
          </a:xfrm>
          <a:custGeom>
            <a:avLst/>
            <a:gdLst/>
            <a:ahLst/>
            <a:cxnLst/>
            <a:rect l="l" t="t" r="r" b="b"/>
            <a:pathLst>
              <a:path w="11563350">
                <a:moveTo>
                  <a:pt x="0" y="0"/>
                </a:moveTo>
                <a:lnTo>
                  <a:pt x="11563350" y="0"/>
                </a:lnTo>
              </a:path>
            </a:pathLst>
          </a:custGeom>
          <a:ln w="9514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08980" y="4616492"/>
            <a:ext cx="130373" cy="126838"/>
          </a:xfrm>
          <a:prstGeom prst="rect">
            <a:avLst/>
          </a:prstGeom>
        </p:spPr>
        <p:txBody>
          <a:bodyPr vert="horz" wrap="square" lIns="0" tIns="11311" rIns="0" bIns="0" rtlCol="0">
            <a:spAutoFit/>
          </a:bodyPr>
          <a:lstStyle/>
          <a:p>
            <a:pPr marL="11906" defTabSz="857250">
              <a:spcBef>
                <a:spcPts val="89"/>
              </a:spcBef>
            </a:pPr>
            <a:r>
              <a:rPr sz="750" spc="-5" dirty="0">
                <a:solidFill>
                  <a:srgbClr val="777777"/>
                </a:solidFill>
                <a:latin typeface="Segoe UI"/>
                <a:cs typeface="Segoe UI"/>
              </a:rPr>
              <a:t>5K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916781" y="3808418"/>
            <a:ext cx="10840641" cy="0"/>
          </a:xfrm>
          <a:custGeom>
            <a:avLst/>
            <a:gdLst/>
            <a:ahLst/>
            <a:cxnLst/>
            <a:rect l="l" t="t" r="r" b="b"/>
            <a:pathLst>
              <a:path w="11563350">
                <a:moveTo>
                  <a:pt x="0" y="0"/>
                </a:moveTo>
                <a:lnTo>
                  <a:pt x="11563350" y="0"/>
                </a:lnTo>
              </a:path>
            </a:pathLst>
          </a:custGeom>
          <a:ln w="9514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7634" y="3731949"/>
            <a:ext cx="182166" cy="126838"/>
          </a:xfrm>
          <a:prstGeom prst="rect">
            <a:avLst/>
          </a:prstGeom>
        </p:spPr>
        <p:txBody>
          <a:bodyPr vert="horz" wrap="square" lIns="0" tIns="11311" rIns="0" bIns="0" rtlCol="0">
            <a:spAutoFit/>
          </a:bodyPr>
          <a:lstStyle/>
          <a:p>
            <a:pPr marL="11906" defTabSz="857250">
              <a:spcBef>
                <a:spcPts val="89"/>
              </a:spcBef>
            </a:pPr>
            <a:r>
              <a:rPr sz="750" spc="-5" dirty="0">
                <a:solidFill>
                  <a:srgbClr val="777777"/>
                </a:solidFill>
                <a:latin typeface="Segoe UI"/>
                <a:cs typeface="Segoe UI"/>
              </a:rPr>
              <a:t>10K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5" name="object 65"/>
          <p:cNvSpPr txBox="1"/>
          <p:nvPr/>
        </p:nvSpPr>
        <p:spPr>
          <a:xfrm rot="19560000">
            <a:off x="482817" y="5724807"/>
            <a:ext cx="56588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nesday…</a:t>
            </a:r>
            <a:endParaRPr sz="1125" baseline="3472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6" name="object 66"/>
          <p:cNvSpPr txBox="1"/>
          <p:nvPr/>
        </p:nvSpPr>
        <p:spPr>
          <a:xfrm rot="19560000">
            <a:off x="470224" y="5817262"/>
            <a:ext cx="88560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Satu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rday, Feb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ruary</a:t>
            </a:r>
            <a:r>
              <a:rPr sz="1125" spc="-6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7" baseline="6944" dirty="0">
                <a:solidFill>
                  <a:srgbClr val="777777"/>
                </a:solidFill>
                <a:latin typeface="Segoe UI"/>
                <a:cs typeface="Segoe UI"/>
              </a:rPr>
              <a:t>…</a:t>
            </a:r>
            <a:endParaRPr sz="1125" baseline="69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7" name="object 67"/>
          <p:cNvSpPr txBox="1"/>
          <p:nvPr/>
        </p:nvSpPr>
        <p:spPr>
          <a:xfrm rot="19560000">
            <a:off x="638153" y="5852457"/>
            <a:ext cx="100761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Sund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ay, Marc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h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8" name="object 68"/>
          <p:cNvSpPr txBox="1"/>
          <p:nvPr/>
        </p:nvSpPr>
        <p:spPr>
          <a:xfrm rot="19560000">
            <a:off x="819067" y="5889385"/>
            <a:ext cx="1115522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April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49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9" name="object 69"/>
          <p:cNvSpPr txBox="1"/>
          <p:nvPr/>
        </p:nvSpPr>
        <p:spPr>
          <a:xfrm rot="19560000">
            <a:off x="1324351" y="5812223"/>
            <a:ext cx="86785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Frida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y, May 0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11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2020</a:t>
            </a:r>
            <a:endParaRPr sz="1125" baseline="69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0" name="object 70"/>
          <p:cNvSpPr txBox="1"/>
          <p:nvPr/>
        </p:nvSpPr>
        <p:spPr>
          <a:xfrm rot="19560000">
            <a:off x="1509386" y="5842059"/>
            <a:ext cx="971468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Mon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day,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Jun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1" name="object 71"/>
          <p:cNvSpPr txBox="1"/>
          <p:nvPr/>
        </p:nvSpPr>
        <p:spPr>
          <a:xfrm rot="19560000">
            <a:off x="1693218" y="5878327"/>
            <a:ext cx="1076380" cy="90369"/>
          </a:xfrm>
          <a:prstGeom prst="rect">
            <a:avLst/>
          </a:prstGeom>
        </p:spPr>
        <p:txBody>
          <a:bodyPr vert="horz" wrap="square" lIns="0" tIns="595" rIns="0" bIns="0" rtlCol="0">
            <a:spAutoFit/>
          </a:bodyPr>
          <a:lstStyle/>
          <a:p>
            <a:pPr defTabSz="857250">
              <a:lnSpc>
                <a:spcPts val="745"/>
              </a:lnSpc>
              <a:spcBef>
                <a:spcPts val="5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July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49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2" name="object 72"/>
          <p:cNvSpPr txBox="1"/>
          <p:nvPr/>
        </p:nvSpPr>
        <p:spPr>
          <a:xfrm rot="19560000">
            <a:off x="1950836" y="5885193"/>
            <a:ext cx="1100101" cy="90369"/>
          </a:xfrm>
          <a:prstGeom prst="rect">
            <a:avLst/>
          </a:prstGeom>
        </p:spPr>
        <p:txBody>
          <a:bodyPr vert="horz" wrap="square" lIns="0" tIns="595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5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Satu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rday, Au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gust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6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3" name="object 73"/>
          <p:cNvSpPr txBox="1"/>
          <p:nvPr/>
        </p:nvSpPr>
        <p:spPr>
          <a:xfrm rot="19560000">
            <a:off x="2182246" y="5900050"/>
            <a:ext cx="1152894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Sep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tember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77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4" name="object 74"/>
          <p:cNvSpPr txBox="1"/>
          <p:nvPr/>
        </p:nvSpPr>
        <p:spPr>
          <a:xfrm rot="19560000">
            <a:off x="2457335" y="5901396"/>
            <a:ext cx="1157640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Thur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sday,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Oc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tober 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8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2020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5" name="object 75"/>
          <p:cNvSpPr txBox="1"/>
          <p:nvPr/>
        </p:nvSpPr>
        <p:spPr>
          <a:xfrm rot="19560000">
            <a:off x="2741295" y="5899970"/>
            <a:ext cx="1152301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Sund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ay, Nov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ember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6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20…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6" name="object 76"/>
          <p:cNvSpPr txBox="1"/>
          <p:nvPr/>
        </p:nvSpPr>
        <p:spPr>
          <a:xfrm rot="19560000">
            <a:off x="3045896" y="5892024"/>
            <a:ext cx="1125012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Dec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ember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77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7" name="object 77"/>
          <p:cNvSpPr txBox="1"/>
          <p:nvPr/>
        </p:nvSpPr>
        <p:spPr>
          <a:xfrm rot="19560000">
            <a:off x="3434663" y="5851658"/>
            <a:ext cx="100465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Frida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Janua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ry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8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8" name="object 78"/>
          <p:cNvSpPr txBox="1"/>
          <p:nvPr/>
        </p:nvSpPr>
        <p:spPr>
          <a:xfrm rot="19560000">
            <a:off x="3585571" y="5898063"/>
            <a:ext cx="1145775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Mon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day,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Feb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ruary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70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79" name="object 79"/>
          <p:cNvSpPr txBox="1"/>
          <p:nvPr/>
        </p:nvSpPr>
        <p:spPr>
          <a:xfrm rot="19560000">
            <a:off x="3957515" y="5869429"/>
            <a:ext cx="1044363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45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Mon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day,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Mar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ch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0" name="object 80"/>
          <p:cNvSpPr txBox="1"/>
          <p:nvPr/>
        </p:nvSpPr>
        <p:spPr>
          <a:xfrm rot="19560000">
            <a:off x="4266159" y="5860216"/>
            <a:ext cx="1012355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45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Thur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sday, Ap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ril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6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1" name="object 81"/>
          <p:cNvSpPr txBox="1"/>
          <p:nvPr/>
        </p:nvSpPr>
        <p:spPr>
          <a:xfrm rot="19560000">
            <a:off x="4572376" y="5845298"/>
            <a:ext cx="982725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Satu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rday,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Ma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y 01,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2" name="object 82"/>
          <p:cNvSpPr txBox="1"/>
          <p:nvPr/>
        </p:nvSpPr>
        <p:spPr>
          <a:xfrm rot="19560000">
            <a:off x="4863297" y="5841686"/>
            <a:ext cx="97028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Jun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3" name="object 83"/>
          <p:cNvSpPr txBox="1"/>
          <p:nvPr/>
        </p:nvSpPr>
        <p:spPr>
          <a:xfrm rot="19560000">
            <a:off x="5140290" y="5842445"/>
            <a:ext cx="972653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Thur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sday, Jul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4" name="object 84"/>
          <p:cNvSpPr txBox="1"/>
          <p:nvPr/>
        </p:nvSpPr>
        <p:spPr>
          <a:xfrm rot="19560000">
            <a:off x="5357927" y="5868362"/>
            <a:ext cx="1040213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45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Sund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ay, Augu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st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5" name="object 85"/>
          <p:cNvSpPr txBox="1"/>
          <p:nvPr/>
        </p:nvSpPr>
        <p:spPr>
          <a:xfrm rot="19560000">
            <a:off x="5542488" y="5897677"/>
            <a:ext cx="1144588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Septemb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er</a:t>
            </a:r>
            <a:r>
              <a:rPr sz="1125" spc="-56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0…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6" name="object 86"/>
          <p:cNvSpPr txBox="1"/>
          <p:nvPr/>
        </p:nvSpPr>
        <p:spPr>
          <a:xfrm rot="19560000">
            <a:off x="5926599" y="5865255"/>
            <a:ext cx="1029543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45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Frida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y, Octob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er 01,</a:t>
            </a:r>
            <a:r>
              <a:rPr sz="1125" spc="-105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21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7" name="object 87"/>
          <p:cNvSpPr txBox="1"/>
          <p:nvPr/>
        </p:nvSpPr>
        <p:spPr>
          <a:xfrm rot="19560000">
            <a:off x="6107239" y="5895811"/>
            <a:ext cx="1138063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Mon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day,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Nov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ember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8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8" name="object 88"/>
          <p:cNvSpPr txBox="1"/>
          <p:nvPr/>
        </p:nvSpPr>
        <p:spPr>
          <a:xfrm rot="19560000">
            <a:off x="6406138" y="5889651"/>
            <a:ext cx="1116708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Decemb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er</a:t>
            </a:r>
            <a:r>
              <a:rPr sz="1125" spc="-56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0…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9" name="object 89"/>
          <p:cNvSpPr txBox="1"/>
          <p:nvPr/>
        </p:nvSpPr>
        <p:spPr>
          <a:xfrm rot="19560000">
            <a:off x="6682501" y="5890624"/>
            <a:ext cx="1119674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Satu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rday, Jan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uary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63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0" name="object 90"/>
          <p:cNvSpPr txBox="1"/>
          <p:nvPr/>
        </p:nvSpPr>
        <p:spPr>
          <a:xfrm rot="19560000">
            <a:off x="6939483" y="5897690"/>
            <a:ext cx="1144588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Feb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ruary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49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1" name="object 91"/>
          <p:cNvSpPr txBox="1"/>
          <p:nvPr/>
        </p:nvSpPr>
        <p:spPr>
          <a:xfrm rot="19560000">
            <a:off x="7311313" y="5869135"/>
            <a:ext cx="1043178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45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Mar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ch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2" name="object 92"/>
          <p:cNvSpPr txBox="1"/>
          <p:nvPr/>
        </p:nvSpPr>
        <p:spPr>
          <a:xfrm rot="19560000">
            <a:off x="7735455" y="5816982"/>
            <a:ext cx="884420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Frida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April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69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3" name="object 93"/>
          <p:cNvSpPr txBox="1"/>
          <p:nvPr/>
        </p:nvSpPr>
        <p:spPr>
          <a:xfrm rot="19560000">
            <a:off x="7979437" y="5828167"/>
            <a:ext cx="92349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Sund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ay,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May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69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4" name="object 94"/>
          <p:cNvSpPr txBox="1"/>
          <p:nvPr/>
        </p:nvSpPr>
        <p:spPr>
          <a:xfrm rot="19560000">
            <a:off x="8087977" y="5888259"/>
            <a:ext cx="1110777" cy="90369"/>
          </a:xfrm>
          <a:prstGeom prst="rect">
            <a:avLst/>
          </a:prstGeom>
        </p:spPr>
        <p:txBody>
          <a:bodyPr vert="horz" wrap="square" lIns="0" tIns="595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5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June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49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5" name="object 95"/>
          <p:cNvSpPr txBox="1"/>
          <p:nvPr/>
        </p:nvSpPr>
        <p:spPr>
          <a:xfrm rot="19560000">
            <a:off x="8609558" y="5805623"/>
            <a:ext cx="844778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7250">
              <a:lnSpc>
                <a:spcPts val="750"/>
              </a:lnSpc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Frida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July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69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6" name="object 96"/>
          <p:cNvSpPr txBox="1"/>
          <p:nvPr/>
        </p:nvSpPr>
        <p:spPr>
          <a:xfrm rot="19560000">
            <a:off x="8677284" y="5878620"/>
            <a:ext cx="1076973" cy="90369"/>
          </a:xfrm>
          <a:prstGeom prst="rect">
            <a:avLst/>
          </a:prstGeom>
        </p:spPr>
        <p:txBody>
          <a:bodyPr vert="horz" wrap="square" lIns="0" tIns="595" rIns="0" bIns="0" rtlCol="0">
            <a:spAutoFit/>
          </a:bodyPr>
          <a:lstStyle/>
          <a:p>
            <a:pPr defTabSz="857250">
              <a:lnSpc>
                <a:spcPts val="745"/>
              </a:lnSpc>
              <a:spcBef>
                <a:spcPts val="5"/>
              </a:spcBef>
            </a:pPr>
            <a:r>
              <a:rPr sz="750" spc="-14" dirty="0">
                <a:solidFill>
                  <a:srgbClr val="777777"/>
                </a:solidFill>
                <a:latin typeface="Segoe UI"/>
                <a:cs typeface="Segoe UI"/>
              </a:rPr>
              <a:t>Mon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day, 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Aug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ust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91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7" name="object 97"/>
          <p:cNvSpPr txBox="1"/>
          <p:nvPr/>
        </p:nvSpPr>
        <p:spPr>
          <a:xfrm rot="19560000">
            <a:off x="8900590" y="5896023"/>
            <a:ext cx="1138656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Thur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sday, Se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ptember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7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7" baseline="10416" dirty="0">
                <a:solidFill>
                  <a:srgbClr val="777777"/>
                </a:solidFill>
                <a:latin typeface="Segoe UI"/>
                <a:cs typeface="Segoe UI"/>
              </a:rPr>
              <a:t>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8" name="object 98"/>
          <p:cNvSpPr txBox="1"/>
          <p:nvPr/>
        </p:nvSpPr>
        <p:spPr>
          <a:xfrm rot="19560000">
            <a:off x="9174539" y="5897731"/>
            <a:ext cx="1144588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Satu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rday, </a:t>
            </a:r>
            <a:r>
              <a:rPr sz="1125" spc="-21" baseline="3472" dirty="0">
                <a:solidFill>
                  <a:srgbClr val="777777"/>
                </a:solidFill>
                <a:latin typeface="Segoe UI"/>
                <a:cs typeface="Segoe UI"/>
              </a:rPr>
              <a:t>Oc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tober 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8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2022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9" name="object 99"/>
          <p:cNvSpPr txBox="1"/>
          <p:nvPr/>
        </p:nvSpPr>
        <p:spPr>
          <a:xfrm rot="19560000">
            <a:off x="9461152" y="5895438"/>
            <a:ext cx="1136876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9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Tues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day, Nov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ember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1,</a:t>
            </a:r>
            <a:r>
              <a:rPr sz="1125" spc="-6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00" name="object 100"/>
          <p:cNvSpPr txBox="1"/>
          <p:nvPr/>
        </p:nvSpPr>
        <p:spPr>
          <a:xfrm rot="19560000">
            <a:off x="9764238" y="5888299"/>
            <a:ext cx="1110777" cy="90369"/>
          </a:xfrm>
          <a:prstGeom prst="rect">
            <a:avLst/>
          </a:prstGeom>
        </p:spPr>
        <p:txBody>
          <a:bodyPr vert="horz" wrap="square" lIns="0" tIns="595" rIns="0" bIns="0" rtlCol="0">
            <a:spAutoFit/>
          </a:bodyPr>
          <a:lstStyle/>
          <a:p>
            <a:pPr defTabSz="857250">
              <a:lnSpc>
                <a:spcPts val="741"/>
              </a:lnSpc>
              <a:spcBef>
                <a:spcPts val="5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Thur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sday, De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cember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7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7" baseline="10416" dirty="0">
                <a:solidFill>
                  <a:srgbClr val="777777"/>
                </a:solidFill>
                <a:latin typeface="Segoe UI"/>
                <a:cs typeface="Segoe UI"/>
              </a:rPr>
              <a:t>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01" name="object 101"/>
          <p:cNvSpPr txBox="1"/>
          <p:nvPr/>
        </p:nvSpPr>
        <p:spPr>
          <a:xfrm rot="19560000">
            <a:off x="10089710" y="5873714"/>
            <a:ext cx="1060371" cy="90369"/>
          </a:xfrm>
          <a:prstGeom prst="rect">
            <a:avLst/>
          </a:prstGeom>
        </p:spPr>
        <p:txBody>
          <a:bodyPr vert="horz" wrap="square" lIns="0" tIns="595" rIns="0" bIns="0" rtlCol="0">
            <a:spAutoFit/>
          </a:bodyPr>
          <a:lstStyle/>
          <a:p>
            <a:pPr defTabSz="857250">
              <a:lnSpc>
                <a:spcPts val="745"/>
              </a:lnSpc>
              <a:spcBef>
                <a:spcPts val="5"/>
              </a:spcBef>
            </a:pPr>
            <a:r>
              <a:rPr sz="750" spc="-19" dirty="0">
                <a:solidFill>
                  <a:srgbClr val="777777"/>
                </a:solidFill>
                <a:latin typeface="Segoe UI"/>
                <a:cs typeface="Segoe UI"/>
              </a:rPr>
              <a:t>Sund</a:t>
            </a:r>
            <a:r>
              <a:rPr sz="1125" spc="-28" baseline="3472" dirty="0">
                <a:solidFill>
                  <a:srgbClr val="777777"/>
                </a:solidFill>
                <a:latin typeface="Segoe UI"/>
                <a:cs typeface="Segoe UI"/>
              </a:rPr>
              <a:t>ay, Janu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ary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70" baseline="6944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2</a:t>
            </a:r>
            <a:r>
              <a:rPr sz="1125" spc="-28" baseline="10416" dirty="0">
                <a:solidFill>
                  <a:srgbClr val="777777"/>
                </a:solidFill>
                <a:latin typeface="Segoe UI"/>
                <a:cs typeface="Segoe UI"/>
              </a:rPr>
              <a:t>023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02" name="object 102"/>
          <p:cNvSpPr txBox="1"/>
          <p:nvPr/>
        </p:nvSpPr>
        <p:spPr>
          <a:xfrm rot="19560000">
            <a:off x="10287070" y="5899343"/>
            <a:ext cx="1149928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February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01,</a:t>
            </a:r>
            <a:r>
              <a:rPr sz="1125" spc="-41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7" baseline="10416" dirty="0">
                <a:solidFill>
                  <a:srgbClr val="777777"/>
                </a:solidFill>
                <a:latin typeface="Segoe UI"/>
                <a:cs typeface="Segoe UI"/>
              </a:rPr>
              <a:t>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03" name="object 103"/>
          <p:cNvSpPr txBox="1"/>
          <p:nvPr/>
        </p:nvSpPr>
        <p:spPr>
          <a:xfrm rot="19560000">
            <a:off x="10565836" y="5899544"/>
            <a:ext cx="1151114" cy="90971"/>
          </a:xfrm>
          <a:prstGeom prst="rect">
            <a:avLst/>
          </a:prstGeom>
        </p:spPr>
        <p:txBody>
          <a:bodyPr vert="horz" wrap="square" lIns="0" tIns="1191" rIns="0" bIns="0" rtlCol="0">
            <a:spAutoFit/>
          </a:bodyPr>
          <a:lstStyle/>
          <a:p>
            <a:pPr defTabSz="857250">
              <a:lnSpc>
                <a:spcPts val="736"/>
              </a:lnSpc>
              <a:spcBef>
                <a:spcPts val="9"/>
              </a:spcBef>
            </a:pPr>
            <a:r>
              <a:rPr sz="750" spc="-23" dirty="0">
                <a:solidFill>
                  <a:srgbClr val="777777"/>
                </a:solidFill>
                <a:latin typeface="Segoe UI"/>
                <a:cs typeface="Segoe UI"/>
              </a:rPr>
              <a:t>Wed</a:t>
            </a:r>
            <a:r>
              <a:rPr sz="1125" spc="-35" baseline="3472" dirty="0">
                <a:solidFill>
                  <a:srgbClr val="777777"/>
                </a:solidFill>
                <a:latin typeface="Segoe UI"/>
                <a:cs typeface="Segoe UI"/>
              </a:rPr>
              <a:t>nesday, </a:t>
            </a:r>
            <a:r>
              <a:rPr sz="1125" spc="-28" baseline="6944" dirty="0">
                <a:solidFill>
                  <a:srgbClr val="777777"/>
                </a:solidFill>
                <a:latin typeface="Segoe UI"/>
                <a:cs typeface="Segoe UI"/>
              </a:rPr>
              <a:t>March </a:t>
            </a:r>
            <a:r>
              <a:rPr sz="1125" spc="-21" baseline="6944" dirty="0">
                <a:solidFill>
                  <a:srgbClr val="777777"/>
                </a:solidFill>
                <a:latin typeface="Segoe UI"/>
                <a:cs typeface="Segoe UI"/>
              </a:rPr>
              <a:t>01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,</a:t>
            </a:r>
            <a:r>
              <a:rPr sz="1125" spc="-63" baseline="10416" dirty="0">
                <a:solidFill>
                  <a:srgbClr val="777777"/>
                </a:solidFill>
                <a:latin typeface="Segoe UI"/>
                <a:cs typeface="Segoe UI"/>
              </a:rPr>
              <a:t> </a:t>
            </a:r>
            <a:r>
              <a:rPr sz="1125" spc="-21" baseline="10416" dirty="0">
                <a:solidFill>
                  <a:srgbClr val="777777"/>
                </a:solidFill>
                <a:latin typeface="Segoe UI"/>
                <a:cs typeface="Segoe UI"/>
              </a:rPr>
              <a:t>20…</a:t>
            </a:r>
            <a:endParaRPr sz="1125" baseline="10416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028540" y="3910634"/>
            <a:ext cx="10617398" cy="1662708"/>
          </a:xfrm>
          <a:custGeom>
            <a:avLst/>
            <a:gdLst/>
            <a:ahLst/>
            <a:cxnLst/>
            <a:rect l="l" t="t" r="r" b="b"/>
            <a:pathLst>
              <a:path w="11325225" h="1773554">
                <a:moveTo>
                  <a:pt x="11324930" y="1773238"/>
                </a:moveTo>
                <a:lnTo>
                  <a:pt x="0" y="1773238"/>
                </a:lnTo>
                <a:lnTo>
                  <a:pt x="0" y="15851"/>
                </a:lnTo>
                <a:lnTo>
                  <a:pt x="10728881" y="15851"/>
                </a:lnTo>
                <a:lnTo>
                  <a:pt x="11026906" y="0"/>
                </a:lnTo>
                <a:lnTo>
                  <a:pt x="11324930" y="188"/>
                </a:lnTo>
                <a:lnTo>
                  <a:pt x="11324930" y="1773238"/>
                </a:lnTo>
                <a:close/>
              </a:path>
            </a:pathLst>
          </a:custGeom>
          <a:solidFill>
            <a:srgbClr val="FAE89E">
              <a:alpha val="39999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028540" y="4731137"/>
            <a:ext cx="10617398" cy="842367"/>
          </a:xfrm>
          <a:custGeom>
            <a:avLst/>
            <a:gdLst/>
            <a:ahLst/>
            <a:cxnLst/>
            <a:rect l="l" t="t" r="r" b="b"/>
            <a:pathLst>
              <a:path w="11325225" h="898525">
                <a:moveTo>
                  <a:pt x="11324930" y="898035"/>
                </a:moveTo>
                <a:lnTo>
                  <a:pt x="0" y="898035"/>
                </a:lnTo>
                <a:lnTo>
                  <a:pt x="0" y="895959"/>
                </a:lnTo>
                <a:lnTo>
                  <a:pt x="298024" y="889544"/>
                </a:lnTo>
                <a:lnTo>
                  <a:pt x="894073" y="885958"/>
                </a:lnTo>
                <a:lnTo>
                  <a:pt x="1192097" y="872749"/>
                </a:lnTo>
                <a:lnTo>
                  <a:pt x="1490122" y="820290"/>
                </a:lnTo>
                <a:lnTo>
                  <a:pt x="1788146" y="803872"/>
                </a:lnTo>
                <a:lnTo>
                  <a:pt x="2086171" y="780851"/>
                </a:lnTo>
                <a:lnTo>
                  <a:pt x="2384195" y="712918"/>
                </a:lnTo>
                <a:lnTo>
                  <a:pt x="2682220" y="651778"/>
                </a:lnTo>
                <a:lnTo>
                  <a:pt x="2980245" y="617434"/>
                </a:lnTo>
                <a:lnTo>
                  <a:pt x="3278269" y="605169"/>
                </a:lnTo>
                <a:lnTo>
                  <a:pt x="3576293" y="568183"/>
                </a:lnTo>
                <a:lnTo>
                  <a:pt x="3874318" y="553087"/>
                </a:lnTo>
                <a:lnTo>
                  <a:pt x="4172342" y="512893"/>
                </a:lnTo>
                <a:lnTo>
                  <a:pt x="4470367" y="505911"/>
                </a:lnTo>
                <a:lnTo>
                  <a:pt x="4768391" y="494400"/>
                </a:lnTo>
                <a:lnTo>
                  <a:pt x="5066416" y="478738"/>
                </a:lnTo>
                <a:lnTo>
                  <a:pt x="5364441" y="477606"/>
                </a:lnTo>
                <a:lnTo>
                  <a:pt x="5662465" y="426090"/>
                </a:lnTo>
                <a:lnTo>
                  <a:pt x="5960489" y="389482"/>
                </a:lnTo>
                <a:lnTo>
                  <a:pt x="6258514" y="373253"/>
                </a:lnTo>
                <a:lnTo>
                  <a:pt x="6556538" y="364573"/>
                </a:lnTo>
                <a:lnTo>
                  <a:pt x="6854563" y="360233"/>
                </a:lnTo>
                <a:lnTo>
                  <a:pt x="7152587" y="352119"/>
                </a:lnTo>
                <a:lnTo>
                  <a:pt x="7450612" y="330229"/>
                </a:lnTo>
                <a:lnTo>
                  <a:pt x="7748636" y="315133"/>
                </a:lnTo>
                <a:lnTo>
                  <a:pt x="8046661" y="295319"/>
                </a:lnTo>
                <a:lnTo>
                  <a:pt x="8344686" y="285318"/>
                </a:lnTo>
                <a:lnTo>
                  <a:pt x="8642710" y="268146"/>
                </a:lnTo>
                <a:lnTo>
                  <a:pt x="8940734" y="264372"/>
                </a:lnTo>
                <a:lnTo>
                  <a:pt x="9238759" y="224556"/>
                </a:lnTo>
                <a:lnTo>
                  <a:pt x="9536783" y="195118"/>
                </a:lnTo>
                <a:lnTo>
                  <a:pt x="9834808" y="149075"/>
                </a:lnTo>
                <a:lnTo>
                  <a:pt x="10132833" y="125298"/>
                </a:lnTo>
                <a:lnTo>
                  <a:pt x="10430857" y="114353"/>
                </a:lnTo>
                <a:lnTo>
                  <a:pt x="10728881" y="74348"/>
                </a:lnTo>
                <a:lnTo>
                  <a:pt x="11026906" y="43779"/>
                </a:lnTo>
                <a:lnTo>
                  <a:pt x="11324930" y="0"/>
                </a:lnTo>
                <a:lnTo>
                  <a:pt x="11324930" y="898035"/>
                </a:lnTo>
                <a:close/>
              </a:path>
            </a:pathLst>
          </a:custGeom>
          <a:solidFill>
            <a:srgbClr val="679EB0">
              <a:alpha val="39999"/>
            </a:srgbClr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028540" y="3910634"/>
            <a:ext cx="10617398" cy="14883"/>
          </a:xfrm>
          <a:custGeom>
            <a:avLst/>
            <a:gdLst/>
            <a:ahLst/>
            <a:cxnLst/>
            <a:rect l="l" t="t" r="r" b="b"/>
            <a:pathLst>
              <a:path w="11325225" h="15875">
                <a:moveTo>
                  <a:pt x="-9514" y="7925"/>
                </a:moveTo>
                <a:lnTo>
                  <a:pt x="11334444" y="7925"/>
                </a:lnTo>
              </a:path>
            </a:pathLst>
          </a:custGeom>
          <a:ln w="34879">
            <a:solidFill>
              <a:srgbClr val="FAE89E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028540" y="4731136"/>
            <a:ext cx="10617398" cy="839986"/>
          </a:xfrm>
          <a:custGeom>
            <a:avLst/>
            <a:gdLst/>
            <a:ahLst/>
            <a:cxnLst/>
            <a:rect l="l" t="t" r="r" b="b"/>
            <a:pathLst>
              <a:path w="11325225" h="895985">
                <a:moveTo>
                  <a:pt x="0" y="895960"/>
                </a:moveTo>
                <a:lnTo>
                  <a:pt x="298024" y="889544"/>
                </a:lnTo>
                <a:lnTo>
                  <a:pt x="596048" y="888034"/>
                </a:lnTo>
                <a:lnTo>
                  <a:pt x="894073" y="885958"/>
                </a:lnTo>
                <a:lnTo>
                  <a:pt x="1192097" y="872749"/>
                </a:lnTo>
                <a:lnTo>
                  <a:pt x="1490122" y="820290"/>
                </a:lnTo>
                <a:lnTo>
                  <a:pt x="1788146" y="803873"/>
                </a:lnTo>
                <a:lnTo>
                  <a:pt x="2086171" y="780851"/>
                </a:lnTo>
                <a:lnTo>
                  <a:pt x="2384195" y="712918"/>
                </a:lnTo>
                <a:lnTo>
                  <a:pt x="2682220" y="651778"/>
                </a:lnTo>
                <a:lnTo>
                  <a:pt x="2980244" y="617434"/>
                </a:lnTo>
                <a:lnTo>
                  <a:pt x="3278269" y="605169"/>
                </a:lnTo>
                <a:lnTo>
                  <a:pt x="3576293" y="568183"/>
                </a:lnTo>
                <a:lnTo>
                  <a:pt x="3874318" y="553087"/>
                </a:lnTo>
                <a:lnTo>
                  <a:pt x="4172342" y="512893"/>
                </a:lnTo>
                <a:lnTo>
                  <a:pt x="4470367" y="505911"/>
                </a:lnTo>
                <a:lnTo>
                  <a:pt x="4768391" y="494400"/>
                </a:lnTo>
                <a:lnTo>
                  <a:pt x="5066416" y="478738"/>
                </a:lnTo>
                <a:lnTo>
                  <a:pt x="5364440" y="477606"/>
                </a:lnTo>
                <a:lnTo>
                  <a:pt x="5662465" y="426090"/>
                </a:lnTo>
                <a:lnTo>
                  <a:pt x="5960489" y="389482"/>
                </a:lnTo>
                <a:lnTo>
                  <a:pt x="6258514" y="373253"/>
                </a:lnTo>
                <a:lnTo>
                  <a:pt x="6556538" y="364573"/>
                </a:lnTo>
                <a:lnTo>
                  <a:pt x="6854563" y="360233"/>
                </a:lnTo>
                <a:lnTo>
                  <a:pt x="7152587" y="352119"/>
                </a:lnTo>
                <a:lnTo>
                  <a:pt x="7450611" y="330229"/>
                </a:lnTo>
                <a:lnTo>
                  <a:pt x="7748636" y="315133"/>
                </a:lnTo>
                <a:lnTo>
                  <a:pt x="8046661" y="295319"/>
                </a:lnTo>
                <a:lnTo>
                  <a:pt x="8344685" y="285318"/>
                </a:lnTo>
                <a:lnTo>
                  <a:pt x="8642710" y="268146"/>
                </a:lnTo>
                <a:lnTo>
                  <a:pt x="8940734" y="264372"/>
                </a:lnTo>
                <a:lnTo>
                  <a:pt x="9238759" y="224556"/>
                </a:lnTo>
                <a:lnTo>
                  <a:pt x="9536783" y="195118"/>
                </a:lnTo>
                <a:lnTo>
                  <a:pt x="9834808" y="149075"/>
                </a:lnTo>
                <a:lnTo>
                  <a:pt x="10132833" y="125298"/>
                </a:lnTo>
                <a:lnTo>
                  <a:pt x="10430856" y="114353"/>
                </a:lnTo>
                <a:lnTo>
                  <a:pt x="10728881" y="74348"/>
                </a:lnTo>
                <a:lnTo>
                  <a:pt x="11026906" y="43779"/>
                </a:lnTo>
                <a:lnTo>
                  <a:pt x="11324930" y="0"/>
                </a:lnTo>
              </a:path>
            </a:pathLst>
          </a:custGeom>
          <a:ln w="19028">
            <a:solidFill>
              <a:srgbClr val="679EB0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029173" y="6438135"/>
            <a:ext cx="88792" cy="90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123734" y="6411575"/>
            <a:ext cx="984052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Target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Schools in</a:t>
            </a:r>
            <a:r>
              <a:rPr sz="750" spc="-66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spc="-19" dirty="0">
                <a:solidFill>
                  <a:srgbClr val="666666"/>
                </a:solidFill>
                <a:latin typeface="Segoe UI"/>
                <a:cs typeface="Segoe UI"/>
              </a:rPr>
              <a:t>Texas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145385" y="6438135"/>
            <a:ext cx="88792" cy="90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232271" y="6411575"/>
            <a:ext cx="984052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Active </a:t>
            </a: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TCHATT</a:t>
            </a:r>
            <a:r>
              <a:rPr sz="750" spc="-80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Schools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80770" y="295132"/>
            <a:ext cx="830461" cy="138323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defTabSz="857250">
              <a:spcBef>
                <a:spcPts val="66"/>
              </a:spcBef>
            </a:pPr>
            <a:r>
              <a:rPr sz="844" spc="-9" dirty="0">
                <a:solidFill>
                  <a:srgbClr val="FFFFFF"/>
                </a:solidFill>
                <a:latin typeface="Segoe UI"/>
                <a:cs typeface="Segoe UI"/>
              </a:rPr>
              <a:t>Power </a:t>
            </a:r>
            <a:r>
              <a:rPr sz="844" dirty="0">
                <a:solidFill>
                  <a:srgbClr val="FFFFFF"/>
                </a:solidFill>
                <a:latin typeface="Segoe UI"/>
                <a:cs typeface="Segoe UI"/>
              </a:rPr>
              <a:t>BI</a:t>
            </a:r>
            <a:r>
              <a:rPr sz="844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844" dirty="0">
                <a:solidFill>
                  <a:srgbClr val="FFFFFF"/>
                </a:solidFill>
                <a:latin typeface="Segoe UI"/>
                <a:cs typeface="Segoe UI"/>
              </a:rPr>
              <a:t>Desktop</a:t>
            </a:r>
            <a:endParaRPr sz="844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214313"/>
            <a:ext cx="11430000" cy="6429375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3742" y="222295"/>
            <a:ext cx="4754166" cy="420716"/>
          </a:xfrm>
          <a:prstGeom prst="rect">
            <a:avLst/>
          </a:prstGeom>
        </p:spPr>
        <p:txBody>
          <a:bodyPr vert="horz" wrap="square" lIns="0" tIns="48220" rIns="0" bIns="0" rtlCol="0">
            <a:spAutoFit/>
          </a:bodyPr>
          <a:lstStyle/>
          <a:p>
            <a:pPr marL="11906" defTabSz="857250">
              <a:spcBef>
                <a:spcPts val="380"/>
              </a:spcBef>
            </a:pPr>
            <a:r>
              <a:rPr sz="1313" b="1" spc="-5" dirty="0">
                <a:solidFill>
                  <a:srgbClr val="333333"/>
                </a:solidFill>
                <a:latin typeface="Segoe UI"/>
                <a:cs typeface="Segoe UI"/>
              </a:rPr>
              <a:t>Reasons Provided </a:t>
            </a:r>
            <a:r>
              <a:rPr sz="1313" b="1" dirty="0">
                <a:solidFill>
                  <a:srgbClr val="333333"/>
                </a:solidFill>
                <a:latin typeface="Segoe UI"/>
                <a:cs typeface="Segoe UI"/>
              </a:rPr>
              <a:t>by Districts for Declining </a:t>
            </a:r>
            <a:r>
              <a:rPr sz="1313" b="1" spc="-23" dirty="0">
                <a:solidFill>
                  <a:srgbClr val="333333"/>
                </a:solidFill>
                <a:latin typeface="Segoe UI"/>
                <a:cs typeface="Segoe UI"/>
              </a:rPr>
              <a:t>TCHATT</a:t>
            </a:r>
            <a:r>
              <a:rPr sz="1313" b="1" spc="-47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1313" b="1" spc="5" dirty="0">
                <a:solidFill>
                  <a:srgbClr val="333333"/>
                </a:solidFill>
                <a:latin typeface="Segoe UI"/>
                <a:cs typeface="Segoe UI"/>
              </a:rPr>
              <a:t>Services</a:t>
            </a:r>
            <a:endParaRPr sz="1313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206"/>
              </a:spcBef>
            </a:pPr>
            <a:r>
              <a:rPr sz="938" b="1" dirty="0">
                <a:solidFill>
                  <a:srgbClr val="333333"/>
                </a:solidFill>
                <a:latin typeface="Segoe UI"/>
                <a:cs typeface="Segoe UI"/>
              </a:rPr>
              <a:t>(as </a:t>
            </a:r>
            <a:r>
              <a:rPr sz="938" b="1" spc="-9" dirty="0">
                <a:solidFill>
                  <a:srgbClr val="333333"/>
                </a:solidFill>
                <a:latin typeface="Segoe UI"/>
                <a:cs typeface="Segoe UI"/>
              </a:rPr>
              <a:t>of</a:t>
            </a:r>
            <a:r>
              <a:rPr sz="938" b="1" spc="-14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sz="938" b="1" dirty="0">
                <a:solidFill>
                  <a:srgbClr val="333333"/>
                </a:solidFill>
                <a:latin typeface="Segoe UI"/>
                <a:cs typeface="Segoe UI"/>
              </a:rPr>
              <a:t>3/31/23)</a:t>
            </a:r>
            <a:endParaRPr sz="938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96516"/>
            <a:ext cx="11430000" cy="17859"/>
          </a:xfrm>
          <a:custGeom>
            <a:avLst/>
            <a:gdLst/>
            <a:ahLst/>
            <a:cxnLst/>
            <a:rect l="l" t="t" r="r" b="b"/>
            <a:pathLst>
              <a:path w="12192000" h="19050">
                <a:moveTo>
                  <a:pt x="0" y="0"/>
                </a:moveTo>
                <a:lnTo>
                  <a:pt x="12192000" y="0"/>
                </a:lnTo>
                <a:lnTo>
                  <a:pt x="12192000" y="19049"/>
                </a:lnTo>
                <a:lnTo>
                  <a:pt x="0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57271" y="1984780"/>
            <a:ext cx="1997869" cy="1128713"/>
          </a:xfrm>
          <a:custGeom>
            <a:avLst/>
            <a:gdLst/>
            <a:ahLst/>
            <a:cxnLst/>
            <a:rect l="l" t="t" r="r" b="b"/>
            <a:pathLst>
              <a:path w="2131059" h="1203960">
                <a:moveTo>
                  <a:pt x="1149648" y="1200150"/>
                </a:moveTo>
                <a:lnTo>
                  <a:pt x="968277" y="1200150"/>
                </a:lnTo>
                <a:lnTo>
                  <a:pt x="929567" y="1196340"/>
                </a:lnTo>
                <a:lnTo>
                  <a:pt x="916700" y="1193800"/>
                </a:lnTo>
                <a:lnTo>
                  <a:pt x="903852" y="1192530"/>
                </a:lnTo>
                <a:lnTo>
                  <a:pt x="891026" y="1189990"/>
                </a:lnTo>
                <a:lnTo>
                  <a:pt x="878226" y="1188720"/>
                </a:lnTo>
                <a:lnTo>
                  <a:pt x="814655" y="1176020"/>
                </a:lnTo>
                <a:lnTo>
                  <a:pt x="802039" y="1172210"/>
                </a:lnTo>
                <a:lnTo>
                  <a:pt x="789460" y="1169670"/>
                </a:lnTo>
                <a:lnTo>
                  <a:pt x="764425" y="1162050"/>
                </a:lnTo>
                <a:lnTo>
                  <a:pt x="751969" y="1159510"/>
                </a:lnTo>
                <a:lnTo>
                  <a:pt x="727195" y="1151890"/>
                </a:lnTo>
                <a:lnTo>
                  <a:pt x="714881" y="1146810"/>
                </a:lnTo>
                <a:lnTo>
                  <a:pt x="690400" y="1139190"/>
                </a:lnTo>
                <a:lnTo>
                  <a:pt x="666138" y="1129030"/>
                </a:lnTo>
                <a:lnTo>
                  <a:pt x="654089" y="1125220"/>
                </a:lnTo>
                <a:lnTo>
                  <a:pt x="630174" y="1115060"/>
                </a:lnTo>
                <a:lnTo>
                  <a:pt x="618309" y="1108710"/>
                </a:lnTo>
                <a:lnTo>
                  <a:pt x="594772" y="1098550"/>
                </a:lnTo>
                <a:lnTo>
                  <a:pt x="583105" y="1092200"/>
                </a:lnTo>
                <a:lnTo>
                  <a:pt x="571508" y="1087120"/>
                </a:lnTo>
                <a:lnTo>
                  <a:pt x="548525" y="1074420"/>
                </a:lnTo>
                <a:lnTo>
                  <a:pt x="492403" y="1042670"/>
                </a:lnTo>
                <a:lnTo>
                  <a:pt x="481420" y="1035050"/>
                </a:lnTo>
                <a:lnTo>
                  <a:pt x="470520" y="1028700"/>
                </a:lnTo>
                <a:lnTo>
                  <a:pt x="448981" y="1013460"/>
                </a:lnTo>
                <a:lnTo>
                  <a:pt x="438345" y="1007110"/>
                </a:lnTo>
                <a:lnTo>
                  <a:pt x="417342" y="991870"/>
                </a:lnTo>
                <a:lnTo>
                  <a:pt x="406981" y="982980"/>
                </a:lnTo>
                <a:lnTo>
                  <a:pt x="386546" y="967740"/>
                </a:lnTo>
                <a:lnTo>
                  <a:pt x="376474" y="958850"/>
                </a:lnTo>
                <a:lnTo>
                  <a:pt x="366502" y="951230"/>
                </a:lnTo>
                <a:lnTo>
                  <a:pt x="356632" y="942340"/>
                </a:lnTo>
                <a:lnTo>
                  <a:pt x="346863" y="934720"/>
                </a:lnTo>
                <a:lnTo>
                  <a:pt x="318186" y="908050"/>
                </a:lnTo>
                <a:lnTo>
                  <a:pt x="290481" y="880110"/>
                </a:lnTo>
                <a:lnTo>
                  <a:pt x="281468" y="871220"/>
                </a:lnTo>
                <a:lnTo>
                  <a:pt x="272569" y="862330"/>
                </a:lnTo>
                <a:lnTo>
                  <a:pt x="263783" y="852170"/>
                </a:lnTo>
                <a:lnTo>
                  <a:pt x="255115" y="842010"/>
                </a:lnTo>
                <a:lnTo>
                  <a:pt x="246564" y="833120"/>
                </a:lnTo>
                <a:lnTo>
                  <a:pt x="221625" y="802640"/>
                </a:lnTo>
                <a:lnTo>
                  <a:pt x="197785" y="772160"/>
                </a:lnTo>
                <a:lnTo>
                  <a:pt x="175076" y="740410"/>
                </a:lnTo>
                <a:lnTo>
                  <a:pt x="167763" y="730250"/>
                </a:lnTo>
                <a:lnTo>
                  <a:pt x="160580" y="718820"/>
                </a:lnTo>
                <a:lnTo>
                  <a:pt x="153528" y="708660"/>
                </a:lnTo>
                <a:lnTo>
                  <a:pt x="146607" y="697230"/>
                </a:lnTo>
                <a:lnTo>
                  <a:pt x="139819" y="685800"/>
                </a:lnTo>
                <a:lnTo>
                  <a:pt x="133167" y="675640"/>
                </a:lnTo>
                <a:lnTo>
                  <a:pt x="126649" y="664210"/>
                </a:lnTo>
                <a:lnTo>
                  <a:pt x="107914" y="629920"/>
                </a:lnTo>
                <a:lnTo>
                  <a:pt x="90427" y="595630"/>
                </a:lnTo>
                <a:lnTo>
                  <a:pt x="84881" y="582930"/>
                </a:lnTo>
                <a:lnTo>
                  <a:pt x="79476" y="571500"/>
                </a:lnTo>
                <a:lnTo>
                  <a:pt x="74213" y="560070"/>
                </a:lnTo>
                <a:lnTo>
                  <a:pt x="69094" y="547370"/>
                </a:lnTo>
                <a:lnTo>
                  <a:pt x="64120" y="535940"/>
                </a:lnTo>
                <a:lnTo>
                  <a:pt x="59291" y="523240"/>
                </a:lnTo>
                <a:lnTo>
                  <a:pt x="54608" y="511810"/>
                </a:lnTo>
                <a:lnTo>
                  <a:pt x="50071" y="499110"/>
                </a:lnTo>
                <a:lnTo>
                  <a:pt x="45681" y="487680"/>
                </a:lnTo>
                <a:lnTo>
                  <a:pt x="41440" y="474980"/>
                </a:lnTo>
                <a:lnTo>
                  <a:pt x="37346" y="462280"/>
                </a:lnTo>
                <a:lnTo>
                  <a:pt x="33402" y="450850"/>
                </a:lnTo>
                <a:lnTo>
                  <a:pt x="22469" y="412750"/>
                </a:lnTo>
                <a:lnTo>
                  <a:pt x="15935" y="387350"/>
                </a:lnTo>
                <a:lnTo>
                  <a:pt x="12896" y="375920"/>
                </a:lnTo>
                <a:lnTo>
                  <a:pt x="4697" y="337820"/>
                </a:lnTo>
                <a:lnTo>
                  <a:pt x="0" y="311150"/>
                </a:lnTo>
                <a:lnTo>
                  <a:pt x="1057814" y="129540"/>
                </a:lnTo>
                <a:lnTo>
                  <a:pt x="2123103" y="0"/>
                </a:lnTo>
                <a:lnTo>
                  <a:pt x="2124606" y="12700"/>
                </a:lnTo>
                <a:lnTo>
                  <a:pt x="2128179" y="50800"/>
                </a:lnTo>
                <a:lnTo>
                  <a:pt x="2130345" y="90170"/>
                </a:lnTo>
                <a:lnTo>
                  <a:pt x="2131041" y="142240"/>
                </a:lnTo>
                <a:lnTo>
                  <a:pt x="2130823" y="154940"/>
                </a:lnTo>
                <a:lnTo>
                  <a:pt x="2129229" y="193040"/>
                </a:lnTo>
                <a:lnTo>
                  <a:pt x="2126227" y="232410"/>
                </a:lnTo>
                <a:lnTo>
                  <a:pt x="2120041" y="284480"/>
                </a:lnTo>
                <a:lnTo>
                  <a:pt x="2113772" y="322580"/>
                </a:lnTo>
                <a:lnTo>
                  <a:pt x="2106115" y="360680"/>
                </a:lnTo>
                <a:lnTo>
                  <a:pt x="2097080" y="398780"/>
                </a:lnTo>
                <a:lnTo>
                  <a:pt x="2093764" y="410210"/>
                </a:lnTo>
                <a:lnTo>
                  <a:pt x="2090297" y="422910"/>
                </a:lnTo>
                <a:lnTo>
                  <a:pt x="2086680" y="435610"/>
                </a:lnTo>
                <a:lnTo>
                  <a:pt x="2082912" y="448310"/>
                </a:lnTo>
                <a:lnTo>
                  <a:pt x="2078994" y="461010"/>
                </a:lnTo>
                <a:lnTo>
                  <a:pt x="2074926" y="472440"/>
                </a:lnTo>
                <a:lnTo>
                  <a:pt x="2070711" y="485140"/>
                </a:lnTo>
                <a:lnTo>
                  <a:pt x="2066348" y="497840"/>
                </a:lnTo>
                <a:lnTo>
                  <a:pt x="2061837" y="509270"/>
                </a:lnTo>
                <a:lnTo>
                  <a:pt x="2057180" y="521970"/>
                </a:lnTo>
                <a:lnTo>
                  <a:pt x="2052377" y="533400"/>
                </a:lnTo>
                <a:lnTo>
                  <a:pt x="2047429" y="546100"/>
                </a:lnTo>
                <a:lnTo>
                  <a:pt x="2042335" y="557530"/>
                </a:lnTo>
                <a:lnTo>
                  <a:pt x="2037098" y="568960"/>
                </a:lnTo>
                <a:lnTo>
                  <a:pt x="2031718" y="581660"/>
                </a:lnTo>
                <a:lnTo>
                  <a:pt x="2026197" y="593090"/>
                </a:lnTo>
                <a:lnTo>
                  <a:pt x="2008785" y="627380"/>
                </a:lnTo>
                <a:lnTo>
                  <a:pt x="1990123" y="661670"/>
                </a:lnTo>
                <a:lnTo>
                  <a:pt x="1970237" y="695960"/>
                </a:lnTo>
                <a:lnTo>
                  <a:pt x="1963340" y="706120"/>
                </a:lnTo>
                <a:lnTo>
                  <a:pt x="1956311" y="717550"/>
                </a:lnTo>
                <a:lnTo>
                  <a:pt x="1949152" y="727710"/>
                </a:lnTo>
                <a:lnTo>
                  <a:pt x="1941861" y="739140"/>
                </a:lnTo>
                <a:lnTo>
                  <a:pt x="1934441" y="749300"/>
                </a:lnTo>
                <a:lnTo>
                  <a:pt x="1926894" y="759460"/>
                </a:lnTo>
                <a:lnTo>
                  <a:pt x="1919220" y="770890"/>
                </a:lnTo>
                <a:lnTo>
                  <a:pt x="1911419" y="781050"/>
                </a:lnTo>
                <a:lnTo>
                  <a:pt x="1887276" y="811530"/>
                </a:lnTo>
                <a:lnTo>
                  <a:pt x="1870571" y="830580"/>
                </a:lnTo>
                <a:lnTo>
                  <a:pt x="1862041" y="840740"/>
                </a:lnTo>
                <a:lnTo>
                  <a:pt x="1853394" y="850900"/>
                </a:lnTo>
                <a:lnTo>
                  <a:pt x="1844629" y="859790"/>
                </a:lnTo>
                <a:lnTo>
                  <a:pt x="1835750" y="869950"/>
                </a:lnTo>
                <a:lnTo>
                  <a:pt x="1826758" y="878840"/>
                </a:lnTo>
                <a:lnTo>
                  <a:pt x="1817653" y="887730"/>
                </a:lnTo>
                <a:lnTo>
                  <a:pt x="1808437" y="897890"/>
                </a:lnTo>
                <a:lnTo>
                  <a:pt x="1799111" y="906780"/>
                </a:lnTo>
                <a:lnTo>
                  <a:pt x="1789678" y="915670"/>
                </a:lnTo>
                <a:lnTo>
                  <a:pt x="1780138" y="924560"/>
                </a:lnTo>
                <a:lnTo>
                  <a:pt x="1770491" y="932180"/>
                </a:lnTo>
                <a:lnTo>
                  <a:pt x="1750888" y="949960"/>
                </a:lnTo>
                <a:lnTo>
                  <a:pt x="1740934" y="957580"/>
                </a:lnTo>
                <a:lnTo>
                  <a:pt x="1730880" y="966470"/>
                </a:lnTo>
                <a:lnTo>
                  <a:pt x="1710478" y="981710"/>
                </a:lnTo>
                <a:lnTo>
                  <a:pt x="1700135" y="990600"/>
                </a:lnTo>
                <a:lnTo>
                  <a:pt x="1679165" y="1005840"/>
                </a:lnTo>
                <a:lnTo>
                  <a:pt x="1668544" y="1012190"/>
                </a:lnTo>
                <a:lnTo>
                  <a:pt x="1647036" y="1027430"/>
                </a:lnTo>
                <a:lnTo>
                  <a:pt x="1636151" y="1033780"/>
                </a:lnTo>
                <a:lnTo>
                  <a:pt x="1625184" y="1041400"/>
                </a:lnTo>
                <a:lnTo>
                  <a:pt x="1603000" y="1054100"/>
                </a:lnTo>
                <a:lnTo>
                  <a:pt x="1591787" y="1061720"/>
                </a:lnTo>
                <a:lnTo>
                  <a:pt x="1569131" y="1074420"/>
                </a:lnTo>
                <a:lnTo>
                  <a:pt x="1557689" y="1079500"/>
                </a:lnTo>
                <a:lnTo>
                  <a:pt x="1534590" y="1092200"/>
                </a:lnTo>
                <a:lnTo>
                  <a:pt x="1511211" y="1102360"/>
                </a:lnTo>
                <a:lnTo>
                  <a:pt x="1499421" y="1108710"/>
                </a:lnTo>
                <a:lnTo>
                  <a:pt x="1451636" y="1129030"/>
                </a:lnTo>
                <a:lnTo>
                  <a:pt x="1439543" y="1132840"/>
                </a:lnTo>
                <a:lnTo>
                  <a:pt x="1427394" y="1137920"/>
                </a:lnTo>
                <a:lnTo>
                  <a:pt x="1415188" y="1141730"/>
                </a:lnTo>
                <a:lnTo>
                  <a:pt x="1402931" y="1146810"/>
                </a:lnTo>
                <a:lnTo>
                  <a:pt x="1340931" y="1165860"/>
                </a:lnTo>
                <a:lnTo>
                  <a:pt x="1328400" y="1168400"/>
                </a:lnTo>
                <a:lnTo>
                  <a:pt x="1315828" y="1172210"/>
                </a:lnTo>
                <a:lnTo>
                  <a:pt x="1290574" y="1177290"/>
                </a:lnTo>
                <a:lnTo>
                  <a:pt x="1277897" y="1181100"/>
                </a:lnTo>
                <a:lnTo>
                  <a:pt x="1252443" y="1186180"/>
                </a:lnTo>
                <a:lnTo>
                  <a:pt x="1239674" y="1187450"/>
                </a:lnTo>
                <a:lnTo>
                  <a:pt x="1214058" y="1192530"/>
                </a:lnTo>
                <a:lnTo>
                  <a:pt x="1188349" y="1195070"/>
                </a:lnTo>
                <a:lnTo>
                  <a:pt x="1175467" y="1197610"/>
                </a:lnTo>
                <a:lnTo>
                  <a:pt x="1149648" y="1200150"/>
                </a:lnTo>
                <a:close/>
              </a:path>
              <a:path w="2131059" h="1203960">
                <a:moveTo>
                  <a:pt x="1110828" y="1202690"/>
                </a:moveTo>
                <a:lnTo>
                  <a:pt x="1007103" y="1202690"/>
                </a:lnTo>
                <a:lnTo>
                  <a:pt x="981208" y="1200150"/>
                </a:lnTo>
                <a:lnTo>
                  <a:pt x="1136720" y="1200150"/>
                </a:lnTo>
                <a:lnTo>
                  <a:pt x="1110828" y="1202690"/>
                </a:lnTo>
                <a:close/>
              </a:path>
              <a:path w="2131059" h="1203960">
                <a:moveTo>
                  <a:pt x="1071938" y="1203960"/>
                </a:moveTo>
                <a:lnTo>
                  <a:pt x="1045995" y="1203960"/>
                </a:lnTo>
                <a:lnTo>
                  <a:pt x="1033028" y="1202690"/>
                </a:lnTo>
                <a:lnTo>
                  <a:pt x="1084905" y="1202690"/>
                </a:lnTo>
                <a:lnTo>
                  <a:pt x="1071938" y="120396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42793" y="1152757"/>
            <a:ext cx="1006673" cy="1125141"/>
          </a:xfrm>
          <a:custGeom>
            <a:avLst/>
            <a:gdLst/>
            <a:ahLst/>
            <a:cxnLst/>
            <a:rect l="l" t="t" r="r" b="b"/>
            <a:pathLst>
              <a:path w="1073784" h="1200150">
                <a:moveTo>
                  <a:pt x="15444" y="1199888"/>
                </a:moveTo>
                <a:lnTo>
                  <a:pt x="8433" y="1152808"/>
                </a:lnTo>
                <a:lnTo>
                  <a:pt x="3516" y="1105463"/>
                </a:lnTo>
                <a:lnTo>
                  <a:pt x="702" y="1057946"/>
                </a:lnTo>
                <a:lnTo>
                  <a:pt x="0" y="1010352"/>
                </a:lnTo>
                <a:lnTo>
                  <a:pt x="439" y="986548"/>
                </a:lnTo>
                <a:lnTo>
                  <a:pt x="2901" y="939024"/>
                </a:lnTo>
                <a:lnTo>
                  <a:pt x="7470" y="891632"/>
                </a:lnTo>
                <a:lnTo>
                  <a:pt x="14132" y="844513"/>
                </a:lnTo>
                <a:lnTo>
                  <a:pt x="22881" y="797712"/>
                </a:lnTo>
                <a:lnTo>
                  <a:pt x="33691" y="751368"/>
                </a:lnTo>
                <a:lnTo>
                  <a:pt x="46552" y="705527"/>
                </a:lnTo>
                <a:lnTo>
                  <a:pt x="61425" y="660323"/>
                </a:lnTo>
                <a:lnTo>
                  <a:pt x="78296" y="615801"/>
                </a:lnTo>
                <a:lnTo>
                  <a:pt x="97116" y="572092"/>
                </a:lnTo>
                <a:lnTo>
                  <a:pt x="117865" y="529239"/>
                </a:lnTo>
                <a:lnTo>
                  <a:pt x="140483" y="487370"/>
                </a:lnTo>
                <a:lnTo>
                  <a:pt x="164946" y="446524"/>
                </a:lnTo>
                <a:lnTo>
                  <a:pt x="191184" y="406823"/>
                </a:lnTo>
                <a:lnTo>
                  <a:pt x="219171" y="368305"/>
                </a:lnTo>
                <a:lnTo>
                  <a:pt x="248822" y="331084"/>
                </a:lnTo>
                <a:lnTo>
                  <a:pt x="280111" y="295197"/>
                </a:lnTo>
                <a:lnTo>
                  <a:pt x="312944" y="260749"/>
                </a:lnTo>
                <a:lnTo>
                  <a:pt x="347288" y="227775"/>
                </a:lnTo>
                <a:lnTo>
                  <a:pt x="383043" y="196372"/>
                </a:lnTo>
                <a:lnTo>
                  <a:pt x="420174" y="166570"/>
                </a:lnTo>
                <a:lnTo>
                  <a:pt x="458571" y="138457"/>
                </a:lnTo>
                <a:lnTo>
                  <a:pt x="498196" y="112062"/>
                </a:lnTo>
                <a:lnTo>
                  <a:pt x="538932" y="87462"/>
                </a:lnTo>
                <a:lnTo>
                  <a:pt x="580740" y="64680"/>
                </a:lnTo>
                <a:lnTo>
                  <a:pt x="623495" y="43785"/>
                </a:lnTo>
                <a:lnTo>
                  <a:pt x="667157" y="24797"/>
                </a:lnTo>
                <a:lnTo>
                  <a:pt x="711595" y="7772"/>
                </a:lnTo>
                <a:lnTo>
                  <a:pt x="734097" y="0"/>
                </a:lnTo>
                <a:lnTo>
                  <a:pt x="1073259" y="1018291"/>
                </a:lnTo>
                <a:lnTo>
                  <a:pt x="15444" y="1199888"/>
                </a:lnTo>
                <a:close/>
              </a:path>
            </a:pathLst>
          </a:custGeom>
          <a:solidFill>
            <a:srgbClr val="8AD4EB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31009" y="1101254"/>
            <a:ext cx="807244" cy="1006673"/>
          </a:xfrm>
          <a:custGeom>
            <a:avLst/>
            <a:gdLst/>
            <a:ahLst/>
            <a:cxnLst/>
            <a:rect l="l" t="t" r="r" b="b"/>
            <a:pathLst>
              <a:path w="861059" h="1073785">
                <a:moveTo>
                  <a:pt x="339161" y="1073229"/>
                </a:moveTo>
                <a:lnTo>
                  <a:pt x="0" y="54937"/>
                </a:lnTo>
                <a:lnTo>
                  <a:pt x="26507" y="46488"/>
                </a:lnTo>
                <a:lnTo>
                  <a:pt x="53207" y="38733"/>
                </a:lnTo>
                <a:lnTo>
                  <a:pt x="107184" y="25309"/>
                </a:lnTo>
                <a:lnTo>
                  <a:pt x="161783" y="14698"/>
                </a:lnTo>
                <a:lnTo>
                  <a:pt x="216858" y="6931"/>
                </a:lnTo>
                <a:lnTo>
                  <a:pt x="272262" y="2026"/>
                </a:lnTo>
                <a:lnTo>
                  <a:pt x="327846" y="0"/>
                </a:lnTo>
                <a:lnTo>
                  <a:pt x="355668" y="66"/>
                </a:lnTo>
                <a:lnTo>
                  <a:pt x="411222" y="2361"/>
                </a:lnTo>
                <a:lnTo>
                  <a:pt x="466620" y="7534"/>
                </a:lnTo>
                <a:lnTo>
                  <a:pt x="521639" y="15565"/>
                </a:lnTo>
                <a:lnTo>
                  <a:pt x="576205" y="26443"/>
                </a:lnTo>
                <a:lnTo>
                  <a:pt x="630097" y="40124"/>
                </a:lnTo>
                <a:lnTo>
                  <a:pt x="683244" y="56589"/>
                </a:lnTo>
                <a:lnTo>
                  <a:pt x="735432" y="75772"/>
                </a:lnTo>
                <a:lnTo>
                  <a:pt x="786590" y="97648"/>
                </a:lnTo>
                <a:lnTo>
                  <a:pt x="836513" y="122129"/>
                </a:lnTo>
                <a:lnTo>
                  <a:pt x="860998" y="135340"/>
                </a:lnTo>
                <a:lnTo>
                  <a:pt x="339161" y="1073229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48972" y="1228135"/>
            <a:ext cx="821531" cy="879276"/>
          </a:xfrm>
          <a:custGeom>
            <a:avLst/>
            <a:gdLst/>
            <a:ahLst/>
            <a:cxnLst/>
            <a:rect l="l" t="t" r="r" b="b"/>
            <a:pathLst>
              <a:path w="876300" h="937894">
                <a:moveTo>
                  <a:pt x="0" y="937888"/>
                </a:moveTo>
                <a:lnTo>
                  <a:pt x="521837" y="0"/>
                </a:lnTo>
                <a:lnTo>
                  <a:pt x="563268" y="24271"/>
                </a:lnTo>
                <a:lnTo>
                  <a:pt x="603454" y="50288"/>
                </a:lnTo>
                <a:lnTo>
                  <a:pt x="642395" y="78052"/>
                </a:lnTo>
                <a:lnTo>
                  <a:pt x="680092" y="107562"/>
                </a:lnTo>
                <a:lnTo>
                  <a:pt x="716543" y="138817"/>
                </a:lnTo>
                <a:lnTo>
                  <a:pt x="751572" y="171660"/>
                </a:lnTo>
                <a:lnTo>
                  <a:pt x="785000" y="205929"/>
                </a:lnTo>
                <a:lnTo>
                  <a:pt x="816828" y="241625"/>
                </a:lnTo>
                <a:lnTo>
                  <a:pt x="847055" y="278749"/>
                </a:lnTo>
                <a:lnTo>
                  <a:pt x="875682" y="317300"/>
                </a:lnTo>
                <a:lnTo>
                  <a:pt x="0" y="937888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48973" y="1525604"/>
            <a:ext cx="941783" cy="582216"/>
          </a:xfrm>
          <a:custGeom>
            <a:avLst/>
            <a:gdLst/>
            <a:ahLst/>
            <a:cxnLst/>
            <a:rect l="l" t="t" r="r" b="b"/>
            <a:pathLst>
              <a:path w="1004570" h="621030">
                <a:moveTo>
                  <a:pt x="0" y="620588"/>
                </a:moveTo>
                <a:lnTo>
                  <a:pt x="875682" y="0"/>
                </a:lnTo>
                <a:lnTo>
                  <a:pt x="906287" y="45589"/>
                </a:lnTo>
                <a:lnTo>
                  <a:pt x="934417" y="92494"/>
                </a:lnTo>
                <a:lnTo>
                  <a:pt x="960074" y="140716"/>
                </a:lnTo>
                <a:lnTo>
                  <a:pt x="983256" y="190255"/>
                </a:lnTo>
                <a:lnTo>
                  <a:pt x="1003964" y="241109"/>
                </a:lnTo>
                <a:lnTo>
                  <a:pt x="0" y="620588"/>
                </a:lnTo>
                <a:close/>
              </a:path>
            </a:pathLst>
          </a:custGeom>
          <a:solidFill>
            <a:srgbClr val="FD615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48972" y="1751645"/>
            <a:ext cx="985838" cy="355997"/>
          </a:xfrm>
          <a:custGeom>
            <a:avLst/>
            <a:gdLst/>
            <a:ahLst/>
            <a:cxnLst/>
            <a:rect l="l" t="t" r="r" b="b"/>
            <a:pathLst>
              <a:path w="1051559" h="379730">
                <a:moveTo>
                  <a:pt x="0" y="379478"/>
                </a:moveTo>
                <a:lnTo>
                  <a:pt x="1003964" y="0"/>
                </a:lnTo>
                <a:lnTo>
                  <a:pt x="1018305" y="40348"/>
                </a:lnTo>
                <a:lnTo>
                  <a:pt x="1031006" y="81171"/>
                </a:lnTo>
                <a:lnTo>
                  <a:pt x="1042066" y="122469"/>
                </a:lnTo>
                <a:lnTo>
                  <a:pt x="1051485" y="164241"/>
                </a:lnTo>
                <a:lnTo>
                  <a:pt x="0" y="379478"/>
                </a:lnTo>
                <a:close/>
              </a:path>
            </a:pathLst>
          </a:custGeom>
          <a:solidFill>
            <a:srgbClr val="A6699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48972" y="1905621"/>
            <a:ext cx="998934" cy="201811"/>
          </a:xfrm>
          <a:custGeom>
            <a:avLst/>
            <a:gdLst/>
            <a:ahLst/>
            <a:cxnLst/>
            <a:rect l="l" t="t" r="r" b="b"/>
            <a:pathLst>
              <a:path w="1065529" h="215264">
                <a:moveTo>
                  <a:pt x="0" y="215237"/>
                </a:moveTo>
                <a:lnTo>
                  <a:pt x="1051485" y="0"/>
                </a:lnTo>
                <a:lnTo>
                  <a:pt x="1055567" y="21005"/>
                </a:lnTo>
                <a:lnTo>
                  <a:pt x="1059229" y="42080"/>
                </a:lnTo>
                <a:lnTo>
                  <a:pt x="1062469" y="63223"/>
                </a:lnTo>
                <a:lnTo>
                  <a:pt x="1065288" y="84436"/>
                </a:lnTo>
                <a:lnTo>
                  <a:pt x="0" y="215237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99113" y="3127782"/>
            <a:ext cx="122039" cy="100013"/>
          </a:xfrm>
          <a:custGeom>
            <a:avLst/>
            <a:gdLst/>
            <a:ahLst/>
            <a:cxnLst/>
            <a:rect l="l" t="t" r="r" b="b"/>
            <a:pathLst>
              <a:path w="130175" h="106679">
                <a:moveTo>
                  <a:pt x="0" y="0"/>
                </a:moveTo>
                <a:lnTo>
                  <a:pt x="15624" y="106185"/>
                </a:lnTo>
                <a:lnTo>
                  <a:pt x="129924" y="10618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70691" y="1525767"/>
            <a:ext cx="193477" cy="51791"/>
          </a:xfrm>
          <a:custGeom>
            <a:avLst/>
            <a:gdLst/>
            <a:ahLst/>
            <a:cxnLst/>
            <a:rect l="l" t="t" r="r" b="b"/>
            <a:pathLst>
              <a:path w="206375" h="55244">
                <a:moveTo>
                  <a:pt x="206377" y="55147"/>
                </a:moveTo>
                <a:lnTo>
                  <a:pt x="114299" y="0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44868" y="980325"/>
            <a:ext cx="116681" cy="100607"/>
          </a:xfrm>
          <a:custGeom>
            <a:avLst/>
            <a:gdLst/>
            <a:ahLst/>
            <a:cxnLst/>
            <a:rect l="l" t="t" r="r" b="b"/>
            <a:pathLst>
              <a:path w="124459" h="107315">
                <a:moveTo>
                  <a:pt x="0" y="106863"/>
                </a:moveTo>
                <a:lnTo>
                  <a:pt x="9979" y="0"/>
                </a:lnTo>
                <a:lnTo>
                  <a:pt x="12427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37526" y="1264636"/>
            <a:ext cx="174427" cy="75009"/>
          </a:xfrm>
          <a:custGeom>
            <a:avLst/>
            <a:gdLst/>
            <a:ahLst/>
            <a:cxnLst/>
            <a:rect l="l" t="t" r="r" b="b"/>
            <a:pathLst>
              <a:path w="186054" h="80009">
                <a:moveTo>
                  <a:pt x="0" y="79907"/>
                </a:moveTo>
                <a:lnTo>
                  <a:pt x="71654" y="0"/>
                </a:lnTo>
                <a:lnTo>
                  <a:pt x="18595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26752" y="1513084"/>
            <a:ext cx="192881" cy="52983"/>
          </a:xfrm>
          <a:custGeom>
            <a:avLst/>
            <a:gdLst/>
            <a:ahLst/>
            <a:cxnLst/>
            <a:rect l="l" t="t" r="r" b="b"/>
            <a:pathLst>
              <a:path w="205740" h="56514">
                <a:moveTo>
                  <a:pt x="0" y="56350"/>
                </a:moveTo>
                <a:lnTo>
                  <a:pt x="91346" y="0"/>
                </a:lnTo>
                <a:lnTo>
                  <a:pt x="20564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39700" y="1792787"/>
            <a:ext cx="204191" cy="27980"/>
          </a:xfrm>
          <a:custGeom>
            <a:avLst/>
            <a:gdLst/>
            <a:ahLst/>
            <a:cxnLst/>
            <a:rect l="l" t="t" r="r" b="b"/>
            <a:pathLst>
              <a:path w="217804" h="29844">
                <a:moveTo>
                  <a:pt x="0" y="29830"/>
                </a:moveTo>
                <a:lnTo>
                  <a:pt x="103100" y="0"/>
                </a:lnTo>
                <a:lnTo>
                  <a:pt x="21740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44731" y="3066673"/>
            <a:ext cx="1760339" cy="268704"/>
          </a:xfrm>
          <a:prstGeom prst="rect">
            <a:avLst/>
          </a:prstGeom>
        </p:spPr>
        <p:txBody>
          <a:bodyPr vert="horz" wrap="square" lIns="0" tIns="37505" rIns="0" bIns="0" rtlCol="0">
            <a:spAutoFit/>
          </a:bodyPr>
          <a:lstStyle/>
          <a:p>
            <a:pPr marL="11906" marR="4763" defTabSz="857250">
              <a:lnSpc>
                <a:spcPts val="919"/>
              </a:lnSpc>
              <a:spcBef>
                <a:spcPts val="295"/>
              </a:spcBef>
            </a:pPr>
            <a:r>
              <a:rPr sz="938" spc="-107" dirty="0">
                <a:solidFill>
                  <a:prstClr val="black"/>
                </a:solidFill>
                <a:latin typeface="Arial"/>
                <a:cs typeface="Arial"/>
              </a:rPr>
              <a:t>HAS EXISTING </a:t>
            </a:r>
            <a:r>
              <a:rPr sz="938" spc="-103" dirty="0">
                <a:solidFill>
                  <a:prstClr val="black"/>
                </a:solidFill>
                <a:latin typeface="Arial"/>
                <a:cs typeface="Arial"/>
              </a:rPr>
              <a:t>TELEHEALTH </a:t>
            </a:r>
            <a:r>
              <a:rPr sz="938" spc="-173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sz="938" spc="-103" dirty="0">
                <a:solidFill>
                  <a:prstClr val="black"/>
                </a:solidFill>
                <a:latin typeface="Arial"/>
                <a:cs typeface="Arial"/>
              </a:rPr>
              <a:t>APP  </a:t>
            </a:r>
            <a:r>
              <a:rPr sz="938" spc="-89" dirty="0">
                <a:solidFill>
                  <a:prstClr val="black"/>
                </a:solidFill>
                <a:latin typeface="Arial"/>
                <a:cs typeface="Arial"/>
              </a:rPr>
              <a:t>49.24%</a:t>
            </a:r>
            <a:endParaRPr sz="93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7847" y="1365109"/>
            <a:ext cx="2138958" cy="26850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lnSpc>
                <a:spcPts val="1022"/>
              </a:lnSpc>
              <a:spcBef>
                <a:spcPts val="94"/>
              </a:spcBef>
            </a:pPr>
            <a:r>
              <a:rPr sz="938" spc="-107" dirty="0">
                <a:solidFill>
                  <a:prstClr val="black"/>
                </a:solidFill>
                <a:latin typeface="Arial"/>
                <a:cs typeface="Arial"/>
              </a:rPr>
              <a:t>HAS EXISTING </a:t>
            </a:r>
            <a:r>
              <a:rPr sz="938" spc="-103" dirty="0">
                <a:solidFill>
                  <a:prstClr val="black"/>
                </a:solidFill>
                <a:latin typeface="Arial"/>
                <a:cs typeface="Arial"/>
              </a:rPr>
              <a:t>MENTAL </a:t>
            </a:r>
            <a:r>
              <a:rPr sz="938" spc="-113" dirty="0">
                <a:solidFill>
                  <a:prstClr val="black"/>
                </a:solidFill>
                <a:latin typeface="Arial"/>
                <a:cs typeface="Arial"/>
              </a:rPr>
              <a:t>HEALTH </a:t>
            </a:r>
            <a:r>
              <a:rPr sz="938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38" spc="-127" dirty="0">
                <a:solidFill>
                  <a:prstClr val="black"/>
                </a:solidFill>
                <a:latin typeface="Arial"/>
                <a:cs typeface="Arial"/>
              </a:rPr>
              <a:t>PROVIDERS</a:t>
            </a:r>
            <a:endParaRPr sz="938">
              <a:solidFill>
                <a:prstClr val="black"/>
              </a:solidFill>
              <a:latin typeface="Arial"/>
              <a:cs typeface="Arial"/>
            </a:endParaRPr>
          </a:p>
          <a:p>
            <a:pPr marR="4763" algn="r" defTabSz="857250">
              <a:lnSpc>
                <a:spcPts val="1022"/>
              </a:lnSpc>
            </a:pPr>
            <a:r>
              <a:rPr sz="938" spc="-80" dirty="0">
                <a:solidFill>
                  <a:prstClr val="black"/>
                </a:solidFill>
                <a:latin typeface="Arial"/>
                <a:cs typeface="Arial"/>
              </a:rPr>
              <a:t>22.</a:t>
            </a:r>
            <a:r>
              <a:rPr sz="938" spc="-19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938" spc="-66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z="938" spc="-164" dirty="0">
                <a:solidFill>
                  <a:prstClr val="black"/>
                </a:solidFill>
                <a:latin typeface="Arial"/>
                <a:cs typeface="Arial"/>
              </a:rPr>
              <a:t>%</a:t>
            </a:r>
            <a:endParaRPr sz="93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85193" y="819667"/>
            <a:ext cx="3084314" cy="1076617"/>
          </a:xfrm>
          <a:prstGeom prst="rect">
            <a:avLst/>
          </a:prstGeom>
        </p:spPr>
        <p:txBody>
          <a:bodyPr vert="horz" wrap="square" lIns="0" tIns="37505" rIns="0" bIns="0" rtlCol="0">
            <a:spAutoFit/>
          </a:bodyPr>
          <a:lstStyle/>
          <a:p>
            <a:pPr marL="11906" marR="1228725" defTabSz="857250">
              <a:lnSpc>
                <a:spcPts val="919"/>
              </a:lnSpc>
              <a:spcBef>
                <a:spcPts val="295"/>
              </a:spcBef>
            </a:pPr>
            <a:r>
              <a:rPr sz="938" spc="-107" dirty="0">
                <a:solidFill>
                  <a:prstClr val="black"/>
                </a:solidFill>
                <a:latin typeface="Arial"/>
                <a:cs typeface="Arial"/>
              </a:rPr>
              <a:t>UNKNOWN/DID </a:t>
            </a:r>
            <a:r>
              <a:rPr sz="938" spc="-136" dirty="0">
                <a:solidFill>
                  <a:prstClr val="black"/>
                </a:solidFill>
                <a:latin typeface="Arial"/>
                <a:cs typeface="Arial"/>
              </a:rPr>
              <a:t>NOT </a:t>
            </a:r>
            <a:r>
              <a:rPr sz="938" spc="-127" dirty="0">
                <a:solidFill>
                  <a:prstClr val="black"/>
                </a:solidFill>
                <a:latin typeface="Arial"/>
                <a:cs typeface="Arial"/>
              </a:rPr>
              <a:t>PROVIDE </a:t>
            </a:r>
            <a:r>
              <a:rPr sz="938" spc="-131" dirty="0">
                <a:solidFill>
                  <a:prstClr val="black"/>
                </a:solidFill>
                <a:latin typeface="Arial"/>
                <a:cs typeface="Arial"/>
              </a:rPr>
              <a:t>REASON  </a:t>
            </a:r>
            <a:r>
              <a:rPr sz="938" spc="-94" dirty="0">
                <a:solidFill>
                  <a:prstClr val="black"/>
                </a:solidFill>
                <a:latin typeface="Arial"/>
                <a:cs typeface="Arial"/>
              </a:rPr>
              <a:t>13.2%</a:t>
            </a:r>
            <a:endParaRPr sz="938">
              <a:solidFill>
                <a:prstClr val="black"/>
              </a:solidFill>
              <a:latin typeface="Arial"/>
              <a:cs typeface="Arial"/>
            </a:endParaRPr>
          </a:p>
          <a:p>
            <a:pPr marL="661988" marR="524470" defTabSz="857250">
              <a:lnSpc>
                <a:spcPts val="919"/>
              </a:lnSpc>
              <a:spcBef>
                <a:spcPts val="398"/>
              </a:spcBef>
            </a:pPr>
            <a:r>
              <a:rPr sz="938" spc="-94" dirty="0">
                <a:solidFill>
                  <a:prstClr val="black"/>
                </a:solidFill>
                <a:latin typeface="Arial"/>
                <a:cs typeface="Arial"/>
              </a:rPr>
              <a:t>LACK </a:t>
            </a:r>
            <a:r>
              <a:rPr sz="938" spc="-14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938" spc="-103" dirty="0">
                <a:solidFill>
                  <a:prstClr val="black"/>
                </a:solidFill>
                <a:latin typeface="Arial"/>
                <a:cs typeface="Arial"/>
              </a:rPr>
              <a:t>STAFF </a:t>
            </a:r>
            <a:r>
              <a:rPr sz="938" spc="-173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sz="938" spc="-141" dirty="0">
                <a:solidFill>
                  <a:prstClr val="black"/>
                </a:solidFill>
                <a:latin typeface="Arial"/>
                <a:cs typeface="Arial"/>
              </a:rPr>
              <a:t>SPACE </a:t>
            </a:r>
            <a:r>
              <a:rPr sz="938" spc="-145" dirty="0">
                <a:solidFill>
                  <a:prstClr val="black"/>
                </a:solidFill>
                <a:latin typeface="Arial"/>
                <a:cs typeface="Arial"/>
              </a:rPr>
              <a:t>RESOURCES  </a:t>
            </a:r>
            <a:r>
              <a:rPr sz="938" spc="-94" dirty="0">
                <a:solidFill>
                  <a:prstClr val="black"/>
                </a:solidFill>
                <a:latin typeface="Arial"/>
                <a:cs typeface="Arial"/>
              </a:rPr>
              <a:t>7.11%</a:t>
            </a:r>
            <a:endParaRPr sz="938">
              <a:solidFill>
                <a:prstClr val="black"/>
              </a:solidFill>
              <a:latin typeface="Arial"/>
              <a:cs typeface="Arial"/>
            </a:endParaRPr>
          </a:p>
          <a:p>
            <a:pPr marL="869752" marR="4763" defTabSz="857250">
              <a:lnSpc>
                <a:spcPts val="919"/>
              </a:lnSpc>
              <a:spcBef>
                <a:spcPts val="122"/>
              </a:spcBef>
            </a:pPr>
            <a:r>
              <a:rPr sz="938" spc="-141" dirty="0">
                <a:solidFill>
                  <a:prstClr val="black"/>
                </a:solidFill>
                <a:latin typeface="Arial"/>
                <a:cs typeface="Arial"/>
              </a:rPr>
              <a:t>SCHOOL BOARD </a:t>
            </a:r>
            <a:r>
              <a:rPr sz="938" spc="-173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  <a:r>
              <a:rPr sz="938" spc="-117" dirty="0">
                <a:solidFill>
                  <a:prstClr val="black"/>
                </a:solidFill>
                <a:latin typeface="Arial"/>
                <a:cs typeface="Arial"/>
              </a:rPr>
              <a:t>ADMINISTRATOR </a:t>
            </a:r>
            <a:r>
              <a:rPr sz="938" spc="-145" dirty="0">
                <a:solidFill>
                  <a:prstClr val="black"/>
                </a:solidFill>
                <a:latin typeface="Arial"/>
                <a:cs typeface="Arial"/>
              </a:rPr>
              <a:t>DECLIN…  </a:t>
            </a:r>
            <a:r>
              <a:rPr sz="938" spc="-94" dirty="0">
                <a:solidFill>
                  <a:prstClr val="black"/>
                </a:solidFill>
                <a:latin typeface="Arial"/>
                <a:cs typeface="Arial"/>
              </a:rPr>
              <a:t>4.06%</a:t>
            </a:r>
            <a:endParaRPr sz="938">
              <a:solidFill>
                <a:prstClr val="black"/>
              </a:solidFill>
              <a:latin typeface="Arial"/>
              <a:cs typeface="Arial"/>
            </a:endParaRPr>
          </a:p>
          <a:p>
            <a:pPr marL="993577" marR="310753" defTabSz="857250">
              <a:lnSpc>
                <a:spcPts val="919"/>
              </a:lnSpc>
              <a:spcBef>
                <a:spcPts val="366"/>
              </a:spcBef>
            </a:pPr>
            <a:r>
              <a:rPr sz="938" spc="-66" dirty="0">
                <a:solidFill>
                  <a:prstClr val="black"/>
                </a:solidFill>
                <a:latin typeface="Arial"/>
                <a:cs typeface="Arial"/>
              </a:rPr>
              <a:t>WILL </a:t>
            </a:r>
            <a:r>
              <a:rPr sz="938" spc="-131" dirty="0">
                <a:solidFill>
                  <a:prstClr val="black"/>
                </a:solidFill>
                <a:latin typeface="Arial"/>
                <a:cs typeface="Arial"/>
              </a:rPr>
              <a:t>RECONSIDER AT </a:t>
            </a:r>
            <a:r>
              <a:rPr sz="938" spc="-84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938" spc="-113" dirty="0">
                <a:solidFill>
                  <a:prstClr val="black"/>
                </a:solidFill>
                <a:latin typeface="Arial"/>
                <a:cs typeface="Arial"/>
              </a:rPr>
              <a:t>LATER </a:t>
            </a:r>
            <a:r>
              <a:rPr sz="938" spc="-131" dirty="0">
                <a:solidFill>
                  <a:prstClr val="black"/>
                </a:solidFill>
                <a:latin typeface="Arial"/>
                <a:cs typeface="Arial"/>
              </a:rPr>
              <a:t>DATE  </a:t>
            </a:r>
            <a:r>
              <a:rPr sz="938" spc="-84" dirty="0">
                <a:solidFill>
                  <a:prstClr val="black"/>
                </a:solidFill>
                <a:latin typeface="Arial"/>
                <a:cs typeface="Arial"/>
              </a:rPr>
              <a:t>2.54%</a:t>
            </a:r>
            <a:endParaRPr sz="93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43789" y="3807053"/>
            <a:ext cx="3124795" cy="156357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938" b="1" spc="-5" dirty="0">
                <a:solidFill>
                  <a:prstClr val="black"/>
                </a:solidFill>
                <a:latin typeface="Segoe UI"/>
                <a:cs typeface="Segoe UI"/>
              </a:rPr>
              <a:t>Impact </a:t>
            </a:r>
            <a:r>
              <a:rPr sz="938" b="1" spc="-9" dirty="0">
                <a:solidFill>
                  <a:prstClr val="black"/>
                </a:solidFill>
                <a:latin typeface="Segoe UI"/>
                <a:cs typeface="Segoe UI"/>
              </a:rPr>
              <a:t>of </a:t>
            </a:r>
            <a:r>
              <a:rPr sz="938" b="1" dirty="0">
                <a:solidFill>
                  <a:prstClr val="black"/>
                </a:solidFill>
                <a:latin typeface="Segoe UI"/>
                <a:cs typeface="Segoe UI"/>
              </a:rPr>
              <a:t>ISD Decline - Count </a:t>
            </a:r>
            <a:r>
              <a:rPr sz="938" b="1" spc="-9" dirty="0">
                <a:solidFill>
                  <a:prstClr val="black"/>
                </a:solidFill>
                <a:latin typeface="Segoe UI"/>
                <a:cs typeface="Segoe UI"/>
              </a:rPr>
              <a:t>of </a:t>
            </a:r>
            <a:r>
              <a:rPr sz="938" b="1" dirty="0">
                <a:solidFill>
                  <a:prstClr val="black"/>
                </a:solidFill>
                <a:latin typeface="Segoe UI"/>
                <a:cs typeface="Segoe UI"/>
              </a:rPr>
              <a:t>Schools by ESC</a:t>
            </a:r>
            <a:r>
              <a:rPr sz="938" b="1" spc="-94" dirty="0">
                <a:solidFill>
                  <a:prstClr val="black"/>
                </a:solidFill>
                <a:latin typeface="Segoe UI"/>
                <a:cs typeface="Segoe UI"/>
              </a:rPr>
              <a:t> </a:t>
            </a:r>
            <a:r>
              <a:rPr sz="938" b="1" spc="-5" dirty="0">
                <a:solidFill>
                  <a:prstClr val="black"/>
                </a:solidFill>
                <a:latin typeface="Segoe UI"/>
                <a:cs typeface="Segoe UI"/>
              </a:rPr>
              <a:t>Region</a:t>
            </a:r>
            <a:endParaRPr sz="938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45907" y="6389191"/>
            <a:ext cx="6420445" cy="0"/>
          </a:xfrm>
          <a:custGeom>
            <a:avLst/>
            <a:gdLst/>
            <a:ahLst/>
            <a:cxnLst/>
            <a:rect l="l" t="t" r="r" b="b"/>
            <a:pathLst>
              <a:path w="6848475">
                <a:moveTo>
                  <a:pt x="0" y="0"/>
                </a:moveTo>
                <a:lnTo>
                  <a:pt x="6848475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93358" y="6312651"/>
            <a:ext cx="75605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0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51126" y="5815459"/>
            <a:ext cx="4915495" cy="0"/>
          </a:xfrm>
          <a:custGeom>
            <a:avLst/>
            <a:gdLst/>
            <a:ahLst/>
            <a:cxnLst/>
            <a:rect l="l" t="t" r="r" b="b"/>
            <a:pathLst>
              <a:path w="5243195">
                <a:moveTo>
                  <a:pt x="0" y="0"/>
                </a:moveTo>
                <a:lnTo>
                  <a:pt x="5242907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79034" y="5815459"/>
            <a:ext cx="100013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51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06943" y="5815459"/>
            <a:ext cx="100013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551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45906" y="5815459"/>
            <a:ext cx="189309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25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42012" y="5738918"/>
            <a:ext cx="126802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50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906943" y="5241727"/>
            <a:ext cx="5859661" cy="0"/>
          </a:xfrm>
          <a:custGeom>
            <a:avLst/>
            <a:gdLst/>
            <a:ahLst/>
            <a:cxnLst/>
            <a:rect l="l" t="t" r="r" b="b"/>
            <a:pathLst>
              <a:path w="6250305">
                <a:moveTo>
                  <a:pt x="0" y="0"/>
                </a:moveTo>
                <a:lnTo>
                  <a:pt x="6250036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45906" y="5241727"/>
            <a:ext cx="189309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25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90666" y="5165185"/>
            <a:ext cx="17799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100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906943" y="4667993"/>
            <a:ext cx="5859661" cy="0"/>
          </a:xfrm>
          <a:custGeom>
            <a:avLst/>
            <a:gdLst/>
            <a:ahLst/>
            <a:cxnLst/>
            <a:rect l="l" t="t" r="r" b="b"/>
            <a:pathLst>
              <a:path w="6250305">
                <a:moveTo>
                  <a:pt x="0" y="0"/>
                </a:moveTo>
                <a:lnTo>
                  <a:pt x="6250036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45906" y="4667993"/>
            <a:ext cx="189309" cy="0"/>
          </a:xfrm>
          <a:custGeom>
            <a:avLst/>
            <a:gdLst/>
            <a:ahLst/>
            <a:cxnLst/>
            <a:rect l="l" t="t" r="r" b="b"/>
            <a:pathLst>
              <a:path w="201929">
                <a:moveTo>
                  <a:pt x="0" y="0"/>
                </a:moveTo>
                <a:lnTo>
                  <a:pt x="201425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90666" y="4591453"/>
            <a:ext cx="17799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150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45907" y="4094261"/>
            <a:ext cx="6420445" cy="0"/>
          </a:xfrm>
          <a:custGeom>
            <a:avLst/>
            <a:gdLst/>
            <a:ahLst/>
            <a:cxnLst/>
            <a:rect l="l" t="t" r="r" b="b"/>
            <a:pathLst>
              <a:path w="6848475">
                <a:moveTo>
                  <a:pt x="0" y="0"/>
                </a:moveTo>
                <a:lnTo>
                  <a:pt x="6848475" y="0"/>
                </a:lnTo>
              </a:path>
            </a:pathLst>
          </a:custGeom>
          <a:ln w="9525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90666" y="4017721"/>
            <a:ext cx="17799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200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49444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'10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21536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'04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93627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'19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65719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'06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37810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'08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09902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'01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481994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'05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54085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'11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426176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'07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898269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'13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370360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'03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842452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'18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314543" y="6408505"/>
            <a:ext cx="148828" cy="1274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dirty="0">
                <a:solidFill>
                  <a:srgbClr val="777777"/>
                </a:solidFill>
                <a:latin typeface="Segoe UI"/>
                <a:cs typeface="Segoe UI"/>
              </a:rPr>
              <a:t>'20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311475" y="6327354"/>
            <a:ext cx="372666" cy="57744"/>
          </a:xfrm>
          <a:custGeom>
            <a:avLst/>
            <a:gdLst/>
            <a:ahLst/>
            <a:cxnLst/>
            <a:rect l="l" t="t" r="r" b="b"/>
            <a:pathLst>
              <a:path w="397509" h="61595">
                <a:moveTo>
                  <a:pt x="0" y="61198"/>
                </a:moveTo>
                <a:lnTo>
                  <a:pt x="397012" y="61198"/>
                </a:lnTo>
                <a:lnTo>
                  <a:pt x="397012" y="0"/>
                </a:lnTo>
                <a:lnTo>
                  <a:pt x="0" y="0"/>
                </a:lnTo>
                <a:lnTo>
                  <a:pt x="0" y="6119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534742" y="6327354"/>
            <a:ext cx="372666" cy="57744"/>
          </a:xfrm>
          <a:custGeom>
            <a:avLst/>
            <a:gdLst/>
            <a:ahLst/>
            <a:cxnLst/>
            <a:rect l="l" t="t" r="r" b="b"/>
            <a:pathLst>
              <a:path w="397510" h="61595">
                <a:moveTo>
                  <a:pt x="0" y="61198"/>
                </a:moveTo>
                <a:lnTo>
                  <a:pt x="397013" y="61198"/>
                </a:lnTo>
                <a:lnTo>
                  <a:pt x="397013" y="0"/>
                </a:lnTo>
                <a:lnTo>
                  <a:pt x="0" y="0"/>
                </a:lnTo>
                <a:lnTo>
                  <a:pt x="0" y="61198"/>
                </a:lnTo>
                <a:close/>
              </a:path>
            </a:pathLst>
          </a:custGeom>
          <a:solidFill>
            <a:srgbClr val="8AD4EB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478925" y="5788045"/>
            <a:ext cx="372666" cy="597098"/>
          </a:xfrm>
          <a:custGeom>
            <a:avLst/>
            <a:gdLst/>
            <a:ahLst/>
            <a:cxnLst/>
            <a:rect l="l" t="t" r="r" b="b"/>
            <a:pathLst>
              <a:path w="397509" h="636904">
                <a:moveTo>
                  <a:pt x="0" y="0"/>
                </a:moveTo>
                <a:lnTo>
                  <a:pt x="397012" y="0"/>
                </a:lnTo>
                <a:lnTo>
                  <a:pt x="397012" y="636460"/>
                </a:lnTo>
                <a:lnTo>
                  <a:pt x="0" y="636460"/>
                </a:lnTo>
                <a:lnTo>
                  <a:pt x="0" y="0"/>
                </a:lnTo>
                <a:close/>
              </a:path>
            </a:pathLst>
          </a:custGeom>
          <a:solidFill>
            <a:srgbClr val="8AD4EB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951017" y="6235556"/>
            <a:ext cx="372666" cy="149423"/>
          </a:xfrm>
          <a:custGeom>
            <a:avLst/>
            <a:gdLst/>
            <a:ahLst/>
            <a:cxnLst/>
            <a:rect l="l" t="t" r="r" b="b"/>
            <a:pathLst>
              <a:path w="397509" h="159384">
                <a:moveTo>
                  <a:pt x="0" y="0"/>
                </a:moveTo>
                <a:lnTo>
                  <a:pt x="397012" y="0"/>
                </a:lnTo>
                <a:lnTo>
                  <a:pt x="397012" y="159115"/>
                </a:lnTo>
                <a:lnTo>
                  <a:pt x="0" y="159115"/>
                </a:lnTo>
                <a:lnTo>
                  <a:pt x="0" y="0"/>
                </a:lnTo>
                <a:close/>
              </a:path>
            </a:pathLst>
          </a:custGeom>
          <a:solidFill>
            <a:srgbClr val="8AD4EB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367291" y="6292930"/>
            <a:ext cx="372666" cy="92273"/>
          </a:xfrm>
          <a:custGeom>
            <a:avLst/>
            <a:gdLst/>
            <a:ahLst/>
            <a:cxnLst/>
            <a:rect l="l" t="t" r="r" b="b"/>
            <a:pathLst>
              <a:path w="397509" h="98425">
                <a:moveTo>
                  <a:pt x="0" y="0"/>
                </a:moveTo>
                <a:lnTo>
                  <a:pt x="397012" y="0"/>
                </a:lnTo>
                <a:lnTo>
                  <a:pt x="397012" y="97916"/>
                </a:lnTo>
                <a:lnTo>
                  <a:pt x="0" y="97916"/>
                </a:lnTo>
                <a:lnTo>
                  <a:pt x="0" y="0"/>
                </a:lnTo>
                <a:close/>
              </a:path>
            </a:pathLst>
          </a:custGeom>
          <a:solidFill>
            <a:srgbClr val="8AD4EB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839384" y="6281455"/>
            <a:ext cx="372666" cy="103583"/>
          </a:xfrm>
          <a:custGeom>
            <a:avLst/>
            <a:gdLst/>
            <a:ahLst/>
            <a:cxnLst/>
            <a:rect l="l" t="t" r="r" b="b"/>
            <a:pathLst>
              <a:path w="397509" h="110490">
                <a:moveTo>
                  <a:pt x="0" y="0"/>
                </a:moveTo>
                <a:lnTo>
                  <a:pt x="397012" y="0"/>
                </a:lnTo>
                <a:lnTo>
                  <a:pt x="397012" y="110156"/>
                </a:lnTo>
                <a:lnTo>
                  <a:pt x="0" y="110156"/>
                </a:lnTo>
                <a:lnTo>
                  <a:pt x="0" y="0"/>
                </a:lnTo>
                <a:close/>
              </a:path>
            </a:pathLst>
          </a:custGeom>
          <a:solidFill>
            <a:srgbClr val="8AD4EB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1199841" y="6373252"/>
            <a:ext cx="372666" cy="0"/>
          </a:xfrm>
          <a:custGeom>
            <a:avLst/>
            <a:gdLst/>
            <a:ahLst/>
            <a:cxnLst/>
            <a:rect l="l" t="t" r="r" b="b"/>
            <a:pathLst>
              <a:path w="397509">
                <a:moveTo>
                  <a:pt x="0" y="0"/>
                </a:moveTo>
                <a:lnTo>
                  <a:pt x="397012" y="0"/>
                </a:lnTo>
              </a:path>
            </a:pathLst>
          </a:custGeom>
          <a:ln w="24479">
            <a:solidFill>
              <a:srgbClr val="8AD4EB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534742" y="4789751"/>
            <a:ext cx="372666" cy="1537692"/>
          </a:xfrm>
          <a:custGeom>
            <a:avLst/>
            <a:gdLst/>
            <a:ahLst/>
            <a:cxnLst/>
            <a:rect l="l" t="t" r="r" b="b"/>
            <a:pathLst>
              <a:path w="397510" h="1640204">
                <a:moveTo>
                  <a:pt x="0" y="0"/>
                </a:moveTo>
                <a:lnTo>
                  <a:pt x="397013" y="0"/>
                </a:lnTo>
                <a:lnTo>
                  <a:pt x="397013" y="1640109"/>
                </a:lnTo>
                <a:lnTo>
                  <a:pt x="0" y="1640109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006834" y="5730672"/>
            <a:ext cx="372666" cy="654248"/>
          </a:xfrm>
          <a:custGeom>
            <a:avLst/>
            <a:gdLst/>
            <a:ahLst/>
            <a:cxnLst/>
            <a:rect l="l" t="t" r="r" b="b"/>
            <a:pathLst>
              <a:path w="397509" h="697865">
                <a:moveTo>
                  <a:pt x="0" y="0"/>
                </a:moveTo>
                <a:lnTo>
                  <a:pt x="397013" y="0"/>
                </a:lnTo>
                <a:lnTo>
                  <a:pt x="397013" y="697658"/>
                </a:lnTo>
                <a:lnTo>
                  <a:pt x="0" y="697658"/>
                </a:lnTo>
                <a:lnTo>
                  <a:pt x="0" y="0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9311475" y="6292929"/>
            <a:ext cx="372666" cy="34528"/>
          </a:xfrm>
          <a:custGeom>
            <a:avLst/>
            <a:gdLst/>
            <a:ahLst/>
            <a:cxnLst/>
            <a:rect l="l" t="t" r="r" b="b"/>
            <a:pathLst>
              <a:path w="397509" h="36829">
                <a:moveTo>
                  <a:pt x="0" y="36718"/>
                </a:moveTo>
                <a:lnTo>
                  <a:pt x="397012" y="36718"/>
                </a:lnTo>
                <a:lnTo>
                  <a:pt x="397012" y="0"/>
                </a:lnTo>
                <a:lnTo>
                  <a:pt x="0" y="0"/>
                </a:lnTo>
                <a:lnTo>
                  <a:pt x="0" y="36718"/>
                </a:lnTo>
                <a:close/>
              </a:path>
            </a:pathLst>
          </a:custGeom>
          <a:solidFill>
            <a:srgbClr val="00B8AA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534742" y="4709428"/>
            <a:ext cx="372666" cy="80367"/>
          </a:xfrm>
          <a:custGeom>
            <a:avLst/>
            <a:gdLst/>
            <a:ahLst/>
            <a:cxnLst/>
            <a:rect l="l" t="t" r="r" b="b"/>
            <a:pathLst>
              <a:path w="397510" h="85725">
                <a:moveTo>
                  <a:pt x="0" y="85677"/>
                </a:moveTo>
                <a:lnTo>
                  <a:pt x="397013" y="85677"/>
                </a:lnTo>
                <a:lnTo>
                  <a:pt x="397013" y="0"/>
                </a:lnTo>
                <a:lnTo>
                  <a:pt x="0" y="0"/>
                </a:lnTo>
                <a:lnTo>
                  <a:pt x="0" y="85677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006834" y="5719196"/>
            <a:ext cx="372666" cy="11906"/>
          </a:xfrm>
          <a:custGeom>
            <a:avLst/>
            <a:gdLst/>
            <a:ahLst/>
            <a:cxnLst/>
            <a:rect l="l" t="t" r="r" b="b"/>
            <a:pathLst>
              <a:path w="397509" h="12700">
                <a:moveTo>
                  <a:pt x="0" y="12239"/>
                </a:moveTo>
                <a:lnTo>
                  <a:pt x="397013" y="12239"/>
                </a:lnTo>
                <a:lnTo>
                  <a:pt x="397013" y="0"/>
                </a:lnTo>
                <a:lnTo>
                  <a:pt x="0" y="0"/>
                </a:lnTo>
                <a:lnTo>
                  <a:pt x="0" y="12239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423109" y="6235556"/>
            <a:ext cx="372666" cy="149423"/>
          </a:xfrm>
          <a:custGeom>
            <a:avLst/>
            <a:gdLst/>
            <a:ahLst/>
            <a:cxnLst/>
            <a:rect l="l" t="t" r="r" b="b"/>
            <a:pathLst>
              <a:path w="397509" h="159384">
                <a:moveTo>
                  <a:pt x="0" y="0"/>
                </a:moveTo>
                <a:lnTo>
                  <a:pt x="397012" y="0"/>
                </a:lnTo>
                <a:lnTo>
                  <a:pt x="397012" y="159115"/>
                </a:lnTo>
                <a:lnTo>
                  <a:pt x="0" y="159115"/>
                </a:lnTo>
                <a:lnTo>
                  <a:pt x="0" y="0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367291" y="6269980"/>
            <a:ext cx="372666" cy="23217"/>
          </a:xfrm>
          <a:custGeom>
            <a:avLst/>
            <a:gdLst/>
            <a:ahLst/>
            <a:cxnLst/>
            <a:rect l="l" t="t" r="r" b="b"/>
            <a:pathLst>
              <a:path w="397509" h="24765">
                <a:moveTo>
                  <a:pt x="0" y="24479"/>
                </a:moveTo>
                <a:lnTo>
                  <a:pt x="397012" y="24479"/>
                </a:lnTo>
                <a:lnTo>
                  <a:pt x="397012" y="0"/>
                </a:lnTo>
                <a:lnTo>
                  <a:pt x="0" y="0"/>
                </a:lnTo>
                <a:lnTo>
                  <a:pt x="0" y="24479"/>
                </a:lnTo>
                <a:close/>
              </a:path>
            </a:pathLst>
          </a:custGeom>
          <a:solidFill>
            <a:srgbClr val="F1C70E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255658" y="6356040"/>
            <a:ext cx="372666" cy="0"/>
          </a:xfrm>
          <a:custGeom>
            <a:avLst/>
            <a:gdLst/>
            <a:ahLst/>
            <a:cxnLst/>
            <a:rect l="l" t="t" r="r" b="b"/>
            <a:pathLst>
              <a:path w="397509">
                <a:moveTo>
                  <a:pt x="0" y="0"/>
                </a:moveTo>
                <a:lnTo>
                  <a:pt x="397012" y="0"/>
                </a:lnTo>
              </a:path>
            </a:pathLst>
          </a:custGeom>
          <a:ln w="61198">
            <a:solidFill>
              <a:srgbClr val="F1C70E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534742" y="4548783"/>
            <a:ext cx="372666" cy="160734"/>
          </a:xfrm>
          <a:custGeom>
            <a:avLst/>
            <a:gdLst/>
            <a:ahLst/>
            <a:cxnLst/>
            <a:rect l="l" t="t" r="r" b="b"/>
            <a:pathLst>
              <a:path w="397510" h="171450">
                <a:moveTo>
                  <a:pt x="0" y="0"/>
                </a:moveTo>
                <a:lnTo>
                  <a:pt x="397013" y="0"/>
                </a:lnTo>
                <a:lnTo>
                  <a:pt x="397013" y="171354"/>
                </a:lnTo>
                <a:lnTo>
                  <a:pt x="0" y="171354"/>
                </a:lnTo>
                <a:lnTo>
                  <a:pt x="0" y="0"/>
                </a:lnTo>
                <a:close/>
              </a:path>
            </a:pathLst>
          </a:custGeom>
          <a:solidFill>
            <a:srgbClr val="FD615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839384" y="6258506"/>
            <a:ext cx="372666" cy="23217"/>
          </a:xfrm>
          <a:custGeom>
            <a:avLst/>
            <a:gdLst/>
            <a:ahLst/>
            <a:cxnLst/>
            <a:rect l="l" t="t" r="r" b="b"/>
            <a:pathLst>
              <a:path w="397509" h="24765">
                <a:moveTo>
                  <a:pt x="0" y="24479"/>
                </a:moveTo>
                <a:lnTo>
                  <a:pt x="397012" y="24479"/>
                </a:lnTo>
                <a:lnTo>
                  <a:pt x="397012" y="0"/>
                </a:lnTo>
                <a:lnTo>
                  <a:pt x="0" y="0"/>
                </a:lnTo>
                <a:lnTo>
                  <a:pt x="0" y="24479"/>
                </a:lnTo>
                <a:close/>
              </a:path>
            </a:pathLst>
          </a:custGeom>
          <a:solidFill>
            <a:srgbClr val="FD615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534742" y="4422562"/>
            <a:ext cx="372666" cy="126802"/>
          </a:xfrm>
          <a:custGeom>
            <a:avLst/>
            <a:gdLst/>
            <a:ahLst/>
            <a:cxnLst/>
            <a:rect l="l" t="t" r="r" b="b"/>
            <a:pathLst>
              <a:path w="397510" h="135254">
                <a:moveTo>
                  <a:pt x="0" y="0"/>
                </a:moveTo>
                <a:lnTo>
                  <a:pt x="397013" y="0"/>
                </a:lnTo>
                <a:lnTo>
                  <a:pt x="397013" y="134635"/>
                </a:lnTo>
                <a:lnTo>
                  <a:pt x="0" y="134635"/>
                </a:lnTo>
                <a:lnTo>
                  <a:pt x="0" y="0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951017" y="6201132"/>
            <a:ext cx="372666" cy="34528"/>
          </a:xfrm>
          <a:custGeom>
            <a:avLst/>
            <a:gdLst/>
            <a:ahLst/>
            <a:cxnLst/>
            <a:rect l="l" t="t" r="r" b="b"/>
            <a:pathLst>
              <a:path w="397509" h="36829">
                <a:moveTo>
                  <a:pt x="0" y="36718"/>
                </a:moveTo>
                <a:lnTo>
                  <a:pt x="397012" y="36718"/>
                </a:lnTo>
                <a:lnTo>
                  <a:pt x="397012" y="0"/>
                </a:lnTo>
                <a:lnTo>
                  <a:pt x="0" y="0"/>
                </a:lnTo>
                <a:lnTo>
                  <a:pt x="0" y="36718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423109" y="6201132"/>
            <a:ext cx="372666" cy="34528"/>
          </a:xfrm>
          <a:custGeom>
            <a:avLst/>
            <a:gdLst/>
            <a:ahLst/>
            <a:cxnLst/>
            <a:rect l="l" t="t" r="r" b="b"/>
            <a:pathLst>
              <a:path w="397509" h="36829">
                <a:moveTo>
                  <a:pt x="0" y="36718"/>
                </a:moveTo>
                <a:lnTo>
                  <a:pt x="397012" y="36718"/>
                </a:lnTo>
                <a:lnTo>
                  <a:pt x="397012" y="0"/>
                </a:lnTo>
                <a:lnTo>
                  <a:pt x="0" y="0"/>
                </a:lnTo>
                <a:lnTo>
                  <a:pt x="0" y="36718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895200" y="6224081"/>
            <a:ext cx="372666" cy="160734"/>
          </a:xfrm>
          <a:custGeom>
            <a:avLst/>
            <a:gdLst/>
            <a:ahLst/>
            <a:cxnLst/>
            <a:rect l="l" t="t" r="r" b="b"/>
            <a:pathLst>
              <a:path w="397509" h="171450">
                <a:moveTo>
                  <a:pt x="0" y="0"/>
                </a:moveTo>
                <a:lnTo>
                  <a:pt x="397012" y="0"/>
                </a:lnTo>
                <a:lnTo>
                  <a:pt x="397012" y="171354"/>
                </a:lnTo>
                <a:lnTo>
                  <a:pt x="0" y="171354"/>
                </a:lnTo>
                <a:lnTo>
                  <a:pt x="0" y="0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839384" y="6224081"/>
            <a:ext cx="372666" cy="34528"/>
          </a:xfrm>
          <a:custGeom>
            <a:avLst/>
            <a:gdLst/>
            <a:ahLst/>
            <a:cxnLst/>
            <a:rect l="l" t="t" r="r" b="b"/>
            <a:pathLst>
              <a:path w="397509" h="36829">
                <a:moveTo>
                  <a:pt x="0" y="36718"/>
                </a:moveTo>
                <a:lnTo>
                  <a:pt x="397012" y="36718"/>
                </a:lnTo>
                <a:lnTo>
                  <a:pt x="397012" y="0"/>
                </a:lnTo>
                <a:lnTo>
                  <a:pt x="0" y="0"/>
                </a:lnTo>
                <a:lnTo>
                  <a:pt x="0" y="36718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311475" y="6247031"/>
            <a:ext cx="372666" cy="46434"/>
          </a:xfrm>
          <a:custGeom>
            <a:avLst/>
            <a:gdLst/>
            <a:ahLst/>
            <a:cxnLst/>
            <a:rect l="l" t="t" r="r" b="b"/>
            <a:pathLst>
              <a:path w="397509" h="49529">
                <a:moveTo>
                  <a:pt x="0" y="48958"/>
                </a:moveTo>
                <a:lnTo>
                  <a:pt x="397012" y="48958"/>
                </a:lnTo>
                <a:lnTo>
                  <a:pt x="397012" y="0"/>
                </a:lnTo>
                <a:lnTo>
                  <a:pt x="0" y="0"/>
                </a:lnTo>
                <a:lnTo>
                  <a:pt x="0" y="48958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783566" y="6269980"/>
            <a:ext cx="372666" cy="114895"/>
          </a:xfrm>
          <a:custGeom>
            <a:avLst/>
            <a:gdLst/>
            <a:ahLst/>
            <a:cxnLst/>
            <a:rect l="l" t="t" r="r" b="b"/>
            <a:pathLst>
              <a:path w="397509" h="122554">
                <a:moveTo>
                  <a:pt x="0" y="0"/>
                </a:moveTo>
                <a:lnTo>
                  <a:pt x="397012" y="0"/>
                </a:lnTo>
                <a:lnTo>
                  <a:pt x="397012" y="122396"/>
                </a:lnTo>
                <a:lnTo>
                  <a:pt x="0" y="122396"/>
                </a:lnTo>
                <a:lnTo>
                  <a:pt x="0" y="0"/>
                </a:lnTo>
                <a:close/>
              </a:path>
            </a:pathLst>
          </a:custGeom>
          <a:solidFill>
            <a:srgbClr val="FE9566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0727750" y="6361777"/>
            <a:ext cx="372666" cy="0"/>
          </a:xfrm>
          <a:custGeom>
            <a:avLst/>
            <a:gdLst/>
            <a:ahLst/>
            <a:cxnLst/>
            <a:rect l="l" t="t" r="r" b="b"/>
            <a:pathLst>
              <a:path w="397509">
                <a:moveTo>
                  <a:pt x="0" y="0"/>
                </a:moveTo>
                <a:lnTo>
                  <a:pt x="397012" y="0"/>
                </a:lnTo>
              </a:path>
            </a:pathLst>
          </a:custGeom>
          <a:ln w="48958">
            <a:solidFill>
              <a:srgbClr val="FE9566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534742" y="4353714"/>
            <a:ext cx="372666" cy="69056"/>
          </a:xfrm>
          <a:custGeom>
            <a:avLst/>
            <a:gdLst/>
            <a:ahLst/>
            <a:cxnLst/>
            <a:rect l="l" t="t" r="r" b="b"/>
            <a:pathLst>
              <a:path w="397510" h="73660">
                <a:moveTo>
                  <a:pt x="0" y="73437"/>
                </a:moveTo>
                <a:lnTo>
                  <a:pt x="397013" y="73437"/>
                </a:lnTo>
                <a:lnTo>
                  <a:pt x="397013" y="0"/>
                </a:lnTo>
                <a:lnTo>
                  <a:pt x="0" y="0"/>
                </a:lnTo>
                <a:lnTo>
                  <a:pt x="0" y="73437"/>
                </a:lnTo>
                <a:close/>
              </a:path>
            </a:pathLst>
          </a:custGeom>
          <a:solidFill>
            <a:srgbClr val="A6699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8367291" y="6224081"/>
            <a:ext cx="372666" cy="46434"/>
          </a:xfrm>
          <a:custGeom>
            <a:avLst/>
            <a:gdLst/>
            <a:ahLst/>
            <a:cxnLst/>
            <a:rect l="l" t="t" r="r" b="b"/>
            <a:pathLst>
              <a:path w="397509" h="49529">
                <a:moveTo>
                  <a:pt x="0" y="48958"/>
                </a:moveTo>
                <a:lnTo>
                  <a:pt x="397012" y="48958"/>
                </a:lnTo>
                <a:lnTo>
                  <a:pt x="397012" y="0"/>
                </a:lnTo>
                <a:lnTo>
                  <a:pt x="0" y="0"/>
                </a:lnTo>
                <a:lnTo>
                  <a:pt x="0" y="48958"/>
                </a:lnTo>
                <a:close/>
              </a:path>
            </a:pathLst>
          </a:custGeom>
          <a:solidFill>
            <a:srgbClr val="A6699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850329" y="4204897"/>
            <a:ext cx="88792" cy="9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850329" y="4407605"/>
            <a:ext cx="88792" cy="86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850329" y="4606733"/>
            <a:ext cx="88792" cy="906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850329" y="4812116"/>
            <a:ext cx="88792" cy="90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850329" y="5014824"/>
            <a:ext cx="88792" cy="86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850329" y="5213952"/>
            <a:ext cx="88792" cy="90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850329" y="5419335"/>
            <a:ext cx="88792" cy="906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833688" y="3954054"/>
            <a:ext cx="2190750" cy="1555514"/>
          </a:xfrm>
          <a:prstGeom prst="rect">
            <a:avLst/>
          </a:prstGeom>
        </p:spPr>
        <p:txBody>
          <a:bodyPr vert="horz" wrap="square" lIns="0" tIns="67270" rIns="0" bIns="0" rtlCol="0">
            <a:spAutoFit/>
          </a:bodyPr>
          <a:lstStyle/>
          <a:p>
            <a:pPr marL="11906" defTabSz="857250">
              <a:spcBef>
                <a:spcPts val="530"/>
              </a:spcBef>
            </a:pPr>
            <a:r>
              <a:rPr sz="750" b="1" dirty="0">
                <a:solidFill>
                  <a:srgbClr val="666666"/>
                </a:solidFill>
                <a:latin typeface="Segoe UI Semibold"/>
                <a:cs typeface="Segoe UI Semibold"/>
              </a:rPr>
              <a:t>Decline</a:t>
            </a:r>
            <a:r>
              <a:rPr sz="750" b="1" spc="-9" dirty="0">
                <a:solidFill>
                  <a:srgbClr val="666666"/>
                </a:solidFill>
                <a:latin typeface="Segoe UI Semibold"/>
                <a:cs typeface="Segoe UI Semibold"/>
              </a:rPr>
              <a:t> </a:t>
            </a:r>
            <a:r>
              <a:rPr sz="750" b="1" spc="-5" dirty="0">
                <a:solidFill>
                  <a:srgbClr val="666666"/>
                </a:solidFill>
                <a:latin typeface="Segoe UI Semibold"/>
                <a:cs typeface="Segoe UI Semibold"/>
              </a:rPr>
              <a:t>Reason</a:t>
            </a:r>
            <a:endParaRPr sz="750">
              <a:solidFill>
                <a:prstClr val="black"/>
              </a:solidFill>
              <a:latin typeface="Segoe UI Semibold"/>
              <a:cs typeface="Segoe UI Semibold"/>
            </a:endParaRPr>
          </a:p>
          <a:p>
            <a:pPr marL="119063" defTabSz="857250">
              <a:spcBef>
                <a:spcPts val="436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ETHICAL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CONCERN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19063" marR="214908" defTabSz="857250">
              <a:lnSpc>
                <a:spcPts val="1622"/>
              </a:lnSpc>
              <a:spcBef>
                <a:spcPts val="98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HAS EXISTING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MENTAL HEALTH</a:t>
            </a:r>
            <a:r>
              <a:rPr sz="750" spc="-80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PROVIDERS 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HAS EXISTING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TELEHEALTH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OR</a:t>
            </a:r>
            <a:r>
              <a:rPr sz="750" spc="-23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APP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19063" defTabSz="857250">
              <a:spcBef>
                <a:spcPts val="539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LACK OF </a:t>
            </a: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STAFF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OR </a:t>
            </a: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SPACE</a:t>
            </a:r>
            <a:r>
              <a:rPr sz="750" spc="-23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RESOURCES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19063" marR="4763" defTabSz="857250">
              <a:lnSpc>
                <a:spcPts val="1622"/>
              </a:lnSpc>
              <a:spcBef>
                <a:spcPts val="98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SCHOOL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BOARD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OR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ADMINISTRATOR</a:t>
            </a:r>
            <a:r>
              <a:rPr sz="750" spc="-75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DECLINED 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UNKNOWN/DID </a:t>
            </a: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NOT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PROVIDE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REASON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19063" defTabSz="857250">
              <a:spcBef>
                <a:spcPts val="539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WILL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RECONSIDER </a:t>
            </a:r>
            <a:r>
              <a:rPr sz="750" spc="-28" dirty="0">
                <a:solidFill>
                  <a:srgbClr val="666666"/>
                </a:solidFill>
                <a:latin typeface="Segoe UI"/>
                <a:cs typeface="Segoe UI"/>
              </a:rPr>
              <a:t>AT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A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LATER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spc="-19" dirty="0">
                <a:solidFill>
                  <a:srgbClr val="666666"/>
                </a:solidFill>
                <a:latin typeface="Segoe UI"/>
                <a:cs typeface="Segoe UI"/>
              </a:rPr>
              <a:t>DATE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25649" y="1013519"/>
            <a:ext cx="2241352" cy="0"/>
          </a:xfrm>
          <a:custGeom>
            <a:avLst/>
            <a:gdLst/>
            <a:ahLst/>
            <a:cxnLst/>
            <a:rect l="l" t="t" r="r" b="b"/>
            <a:pathLst>
              <a:path w="2390775">
                <a:moveTo>
                  <a:pt x="0" y="0"/>
                </a:moveTo>
                <a:lnTo>
                  <a:pt x="2390775" y="0"/>
                </a:lnTo>
              </a:path>
            </a:pathLst>
          </a:custGeom>
          <a:ln w="9524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58391" y="812661"/>
            <a:ext cx="1319808" cy="20681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DECLINE REASON</a:t>
            </a:r>
            <a:r>
              <a:rPr sz="750" b="1" spc="-56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b="1" spc="-5" dirty="0">
                <a:solidFill>
                  <a:srgbClr val="666666"/>
                </a:solidFill>
                <a:latin typeface="Segoe UI"/>
                <a:cs typeface="Segoe UI"/>
              </a:rPr>
              <a:t>PROVIDED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38"/>
              </a:spcBef>
            </a:pPr>
            <a:r>
              <a:rPr sz="516" spc="14" dirty="0">
                <a:solidFill>
                  <a:srgbClr val="666666"/>
                </a:solidFill>
                <a:latin typeface="Segoe MDL2 Assets"/>
                <a:cs typeface="Segoe MDL2 Assets"/>
              </a:rPr>
              <a:t></a:t>
            </a:r>
            <a:endParaRPr sz="516">
              <a:solidFill>
                <a:prstClr val="black"/>
              </a:solidFill>
              <a:latin typeface="Segoe MDL2 Assets"/>
              <a:cs typeface="Segoe MDL2 Asset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667000" y="1017984"/>
            <a:ext cx="0" cy="4152305"/>
          </a:xfrm>
          <a:custGeom>
            <a:avLst/>
            <a:gdLst/>
            <a:ahLst/>
            <a:cxnLst/>
            <a:rect l="l" t="t" r="r" b="b"/>
            <a:pathLst>
              <a:path h="4429125">
                <a:moveTo>
                  <a:pt x="0" y="0"/>
                </a:moveTo>
                <a:lnTo>
                  <a:pt x="0" y="442912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667000" y="5170289"/>
            <a:ext cx="0" cy="267891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667000" y="5438180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667000" y="5572126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8391" y="998327"/>
            <a:ext cx="2016323" cy="4744625"/>
          </a:xfrm>
          <a:prstGeom prst="rect">
            <a:avLst/>
          </a:prstGeom>
        </p:spPr>
        <p:txBody>
          <a:bodyPr vert="horz" wrap="square" lIns="0" tIns="31552" rIns="0" bIns="0" rtlCol="0">
            <a:spAutoFit/>
          </a:bodyPr>
          <a:lstStyle/>
          <a:p>
            <a:pPr marR="1119783" algn="ctr" defTabSz="857250">
              <a:spcBef>
                <a:spcPts val="248"/>
              </a:spcBef>
            </a:pP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ETHICAL</a:t>
            </a:r>
            <a:r>
              <a:rPr sz="750" b="1" spc="-52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b="1" spc="-5" dirty="0">
                <a:solidFill>
                  <a:srgbClr val="666666"/>
                </a:solidFill>
                <a:latin typeface="Segoe UI"/>
                <a:cs typeface="Segoe UI"/>
              </a:rPr>
              <a:t>CONCERN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R="48815" algn="ctr" defTabSz="857250">
              <a:spcBef>
                <a:spcPts val="155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WEST RUSK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COUNTY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CONSOLIDATED</a:t>
            </a:r>
            <a:r>
              <a:rPr sz="750" spc="-47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algn="ctr" defTabSz="857250">
              <a:spcBef>
                <a:spcPts val="155"/>
              </a:spcBef>
            </a:pP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HAS EXISTING </a:t>
            </a:r>
            <a:r>
              <a:rPr sz="750" b="1" spc="-9" dirty="0">
                <a:solidFill>
                  <a:srgbClr val="666666"/>
                </a:solidFill>
                <a:latin typeface="Segoe UI"/>
                <a:cs typeface="Segoe UI"/>
              </a:rPr>
              <a:t>MENTAL HEALTH</a:t>
            </a:r>
            <a:r>
              <a:rPr sz="750" b="1" spc="-42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b="1" spc="-5" dirty="0">
                <a:solidFill>
                  <a:srgbClr val="666666"/>
                </a:solidFill>
                <a:latin typeface="Segoe UI"/>
                <a:cs typeface="Segoe UI"/>
              </a:rPr>
              <a:t>PROVIDERS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1018580" defTabSz="857250">
              <a:lnSpc>
                <a:spcPct val="117200"/>
              </a:lnSpc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BOB HOPE SCHOOL 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BRIDGEPORT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EAST CHAMBERS</a:t>
            </a:r>
            <a:r>
              <a:rPr sz="750" spc="-98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GAUSE</a:t>
            </a: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985838" defTabSz="857250">
              <a:lnSpc>
                <a:spcPct val="117200"/>
              </a:lnSpc>
            </a:pP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GREAT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HEARTS</a:t>
            </a:r>
            <a:r>
              <a:rPr sz="750" spc="-70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TEXAS  KEMP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1203127" defTabSz="857250">
              <a:lnSpc>
                <a:spcPct val="117200"/>
              </a:lnSpc>
            </a:pP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PILOT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POINT</a:t>
            </a:r>
            <a:r>
              <a:rPr sz="750" spc="-80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WILLIS ISD 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YSLETA</a:t>
            </a: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326827" indent="-89297" defTabSz="857250">
              <a:lnSpc>
                <a:spcPct val="117200"/>
              </a:lnSpc>
            </a:pP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HAS EXISTING </a:t>
            </a:r>
            <a:r>
              <a:rPr sz="750" b="1" spc="-5" dirty="0">
                <a:solidFill>
                  <a:srgbClr val="666666"/>
                </a:solidFill>
                <a:latin typeface="Segoe UI"/>
                <a:cs typeface="Segoe UI"/>
              </a:rPr>
              <a:t>TELEHEALTH </a:t>
            </a: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OR APP 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CARROLLTON-FARMERS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BRANCH</a:t>
            </a:r>
            <a:r>
              <a:rPr sz="750" spc="-70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COMMUNITY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1270397" defTabSz="857250">
              <a:lnSpc>
                <a:spcPct val="117200"/>
              </a:lnSpc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DENISON ISD  GARLAND ISD 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HOUSTON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KAUFMAN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MCKINNEY</a:t>
            </a:r>
            <a:r>
              <a:rPr sz="750" spc="-94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PLANO ISD 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PROSPER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WINONA ISD  WYLIE</a:t>
            </a:r>
            <a:r>
              <a:rPr sz="750" spc="-19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55"/>
              </a:spcBef>
            </a:pP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LACK OF </a:t>
            </a:r>
            <a:r>
              <a:rPr sz="750" b="1" spc="-14" dirty="0">
                <a:solidFill>
                  <a:srgbClr val="666666"/>
                </a:solidFill>
                <a:latin typeface="Segoe UI"/>
                <a:cs typeface="Segoe UI"/>
              </a:rPr>
              <a:t>STAFF </a:t>
            </a: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OR </a:t>
            </a:r>
            <a:r>
              <a:rPr sz="750" b="1" spc="-14" dirty="0">
                <a:solidFill>
                  <a:srgbClr val="666666"/>
                </a:solidFill>
                <a:latin typeface="Segoe UI"/>
                <a:cs typeface="Segoe UI"/>
              </a:rPr>
              <a:t>SPACE</a:t>
            </a:r>
            <a:r>
              <a:rPr sz="750" b="1" spc="-23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b="1" spc="-5" dirty="0">
                <a:solidFill>
                  <a:srgbClr val="666666"/>
                </a:solidFill>
                <a:latin typeface="Segoe UI"/>
                <a:cs typeface="Segoe UI"/>
              </a:rPr>
              <a:t>RESOURCES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1175742" defTabSz="857250">
              <a:lnSpc>
                <a:spcPct val="117200"/>
              </a:lnSpc>
            </a:pPr>
            <a:r>
              <a:rPr sz="750" spc="-19" dirty="0">
                <a:solidFill>
                  <a:srgbClr val="666666"/>
                </a:solidFill>
                <a:latin typeface="Segoe UI"/>
                <a:cs typeface="Segoe UI"/>
              </a:rPr>
              <a:t>MATAGORDA</a:t>
            </a:r>
            <a:r>
              <a:rPr sz="750" spc="-70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MELISSA</a:t>
            </a:r>
            <a:r>
              <a:rPr sz="750" spc="-19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873919" defTabSz="857250">
              <a:lnSpc>
                <a:spcPct val="117200"/>
              </a:lnSpc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ODYSSEY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ACADEMY</a:t>
            </a:r>
            <a:r>
              <a:rPr sz="750" spc="-89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INC  SABINE </a:t>
            </a: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PASS</a:t>
            </a:r>
            <a:r>
              <a:rPr sz="750" spc="-23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1216819" defTabSz="857250">
              <a:lnSpc>
                <a:spcPct val="117200"/>
              </a:lnSpc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TEXARKANA</a:t>
            </a:r>
            <a:r>
              <a:rPr sz="750" spc="-94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</a:t>
            </a: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WHARTON</a:t>
            </a:r>
            <a:r>
              <a:rPr sz="750" spc="-28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marR="291703" defTabSz="857250">
              <a:lnSpc>
                <a:spcPct val="117200"/>
              </a:lnSpc>
            </a:pP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SCHOOL </a:t>
            </a:r>
            <a:r>
              <a:rPr sz="750" b="1" spc="-5" dirty="0">
                <a:solidFill>
                  <a:srgbClr val="666666"/>
                </a:solidFill>
                <a:latin typeface="Segoe UI"/>
                <a:cs typeface="Segoe UI"/>
              </a:rPr>
              <a:t>BOARD </a:t>
            </a: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OR</a:t>
            </a:r>
            <a:r>
              <a:rPr sz="750" b="1" spc="-56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b="1" spc="-9" dirty="0">
                <a:solidFill>
                  <a:srgbClr val="666666"/>
                </a:solidFill>
                <a:latin typeface="Segoe UI"/>
                <a:cs typeface="Segoe UI"/>
              </a:rPr>
              <a:t>ADMINISTRATOR  </a:t>
            </a: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DECLINED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1236464" defTabSz="857250">
              <a:lnSpc>
                <a:spcPct val="117200"/>
              </a:lnSpc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MUENSTER ISD 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PRINCETON</a:t>
            </a:r>
            <a:r>
              <a:rPr sz="750" spc="-89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 dirty="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845594" y="1022449"/>
            <a:ext cx="2196703" cy="0"/>
          </a:xfrm>
          <a:custGeom>
            <a:avLst/>
            <a:gdLst/>
            <a:ahLst/>
            <a:cxnLst/>
            <a:rect l="l" t="t" r="r" b="b"/>
            <a:pathLst>
              <a:path w="2343150">
                <a:moveTo>
                  <a:pt x="0" y="0"/>
                </a:moveTo>
                <a:lnTo>
                  <a:pt x="2343150" y="0"/>
                </a:lnTo>
              </a:path>
            </a:pathLst>
          </a:custGeom>
          <a:ln w="9524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878336" y="821591"/>
            <a:ext cx="1319808" cy="20681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DECLINE REASON</a:t>
            </a:r>
            <a:r>
              <a:rPr sz="750" b="1" spc="-56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b="1" spc="-5" dirty="0">
                <a:solidFill>
                  <a:srgbClr val="666666"/>
                </a:solidFill>
                <a:latin typeface="Segoe UI"/>
                <a:cs typeface="Segoe UI"/>
              </a:rPr>
              <a:t>PROVIDED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38"/>
              </a:spcBef>
            </a:pPr>
            <a:r>
              <a:rPr sz="516" spc="14" dirty="0">
                <a:solidFill>
                  <a:srgbClr val="666666"/>
                </a:solidFill>
                <a:latin typeface="Segoe MDL2 Assets"/>
                <a:cs typeface="Segoe MDL2 Assets"/>
              </a:rPr>
              <a:t></a:t>
            </a:r>
            <a:endParaRPr sz="516">
              <a:solidFill>
                <a:prstClr val="black"/>
              </a:solidFill>
              <a:latin typeface="Segoe MDL2 Assets"/>
              <a:cs typeface="Segoe MDL2 Asset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042297" y="1026914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042297" y="1160860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042297" y="1294805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042297" y="1428751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042297" y="1562696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42297" y="1696641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042297" y="1830587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042297" y="1964532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042297" y="2098477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042297" y="2232423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042297" y="2366368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042297" y="2500313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042297" y="2634258"/>
            <a:ext cx="0" cy="267891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0"/>
                </a:moveTo>
                <a:lnTo>
                  <a:pt x="0" y="285750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042297" y="2902149"/>
            <a:ext cx="0" cy="13394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3175">
            <a:solidFill>
              <a:srgbClr val="C7C7C7"/>
            </a:solidFill>
          </a:ln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878336" y="1007256"/>
            <a:ext cx="1997869" cy="2049848"/>
          </a:xfrm>
          <a:prstGeom prst="rect">
            <a:avLst/>
          </a:prstGeom>
        </p:spPr>
        <p:txBody>
          <a:bodyPr vert="horz" wrap="square" lIns="0" tIns="31552" rIns="0" bIns="0" rtlCol="0">
            <a:spAutoFit/>
          </a:bodyPr>
          <a:lstStyle/>
          <a:p>
            <a:pPr marL="11906" defTabSz="857250">
              <a:spcBef>
                <a:spcPts val="248"/>
              </a:spcBef>
            </a:pP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UNKNOWN/DID </a:t>
            </a:r>
            <a:r>
              <a:rPr sz="750" b="1" spc="-14" dirty="0">
                <a:solidFill>
                  <a:srgbClr val="666666"/>
                </a:solidFill>
                <a:latin typeface="Segoe UI"/>
                <a:cs typeface="Segoe UI"/>
              </a:rPr>
              <a:t>NOT </a:t>
            </a:r>
            <a:r>
              <a:rPr sz="750" b="1" spc="-5" dirty="0">
                <a:solidFill>
                  <a:srgbClr val="666666"/>
                </a:solidFill>
                <a:latin typeface="Segoe UI"/>
                <a:cs typeface="Segoe UI"/>
              </a:rPr>
              <a:t>PROVIDE</a:t>
            </a:r>
            <a:r>
              <a:rPr sz="750" b="1" spc="-19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REASON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1207889" defTabSz="857250">
              <a:lnSpc>
                <a:spcPct val="117200"/>
              </a:lnSpc>
            </a:pP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AVERY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FLATONIA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GREENVILLE</a:t>
            </a:r>
            <a:r>
              <a:rPr sz="750" spc="-94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1131094" defTabSz="857250">
              <a:lnSpc>
                <a:spcPct val="117200"/>
              </a:lnSpc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GREENWOOD</a:t>
            </a:r>
            <a:r>
              <a:rPr sz="750" spc="-94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JARRELL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</a:t>
            </a:r>
            <a:r>
              <a:rPr sz="750" spc="-23" dirty="0">
                <a:solidFill>
                  <a:srgbClr val="666666"/>
                </a:solidFill>
                <a:latin typeface="Segoe UI"/>
                <a:cs typeface="Segoe UI"/>
              </a:rPr>
              <a:t>MALTA</a:t>
            </a: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820341" defTabSz="857250">
              <a:lnSpc>
                <a:spcPct val="117200"/>
              </a:lnSpc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PREMIER HIGH</a:t>
            </a:r>
            <a:r>
              <a:rPr sz="750" spc="-103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SCHOOLS  SHARYLAND</a:t>
            </a: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1387078" defTabSz="857250">
              <a:lnSpc>
                <a:spcPct val="117200"/>
              </a:lnSpc>
            </a:pPr>
            <a:r>
              <a:rPr sz="750" spc="-23" dirty="0">
                <a:solidFill>
                  <a:srgbClr val="666666"/>
                </a:solidFill>
                <a:latin typeface="Segoe UI"/>
                <a:cs typeface="Segoe UI"/>
              </a:rPr>
              <a:t>TATUM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  TRINITY</a:t>
            </a:r>
            <a:r>
              <a:rPr sz="750" spc="-80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ISD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1906" defTabSz="857250">
              <a:spcBef>
                <a:spcPts val="155"/>
              </a:spcBef>
            </a:pP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WILL </a:t>
            </a:r>
            <a:r>
              <a:rPr sz="750" b="1" spc="-5" dirty="0">
                <a:solidFill>
                  <a:srgbClr val="666666"/>
                </a:solidFill>
                <a:latin typeface="Segoe UI"/>
                <a:cs typeface="Segoe UI"/>
              </a:rPr>
              <a:t>RECONSIDER </a:t>
            </a:r>
            <a:r>
              <a:rPr sz="750" b="1" spc="-28" dirty="0">
                <a:solidFill>
                  <a:srgbClr val="666666"/>
                </a:solidFill>
                <a:latin typeface="Segoe UI"/>
                <a:cs typeface="Segoe UI"/>
              </a:rPr>
              <a:t>AT </a:t>
            </a:r>
            <a:r>
              <a:rPr sz="750" b="1" dirty="0">
                <a:solidFill>
                  <a:srgbClr val="666666"/>
                </a:solidFill>
                <a:latin typeface="Segoe UI"/>
                <a:cs typeface="Segoe UI"/>
              </a:rPr>
              <a:t>A </a:t>
            </a:r>
            <a:r>
              <a:rPr sz="750" b="1" spc="-9" dirty="0">
                <a:solidFill>
                  <a:srgbClr val="666666"/>
                </a:solidFill>
                <a:latin typeface="Segoe UI"/>
                <a:cs typeface="Segoe UI"/>
              </a:rPr>
              <a:t>LATER</a:t>
            </a:r>
            <a:r>
              <a:rPr sz="750" b="1" spc="-5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b="1" spc="-19" dirty="0">
                <a:solidFill>
                  <a:srgbClr val="666666"/>
                </a:solidFill>
                <a:latin typeface="Segoe UI"/>
                <a:cs typeface="Segoe UI"/>
              </a:rPr>
              <a:t>DATE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marR="4763" defTabSz="857250">
              <a:lnSpc>
                <a:spcPct val="117200"/>
              </a:lnSpc>
            </a:pPr>
            <a:r>
              <a:rPr sz="750" spc="-14" dirty="0">
                <a:solidFill>
                  <a:srgbClr val="666666"/>
                </a:solidFill>
                <a:latin typeface="Segoe UI"/>
                <a:cs typeface="Segoe UI"/>
              </a:rPr>
              <a:t>TEKOA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ACADEMY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OF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ACCELERATED</a:t>
            </a:r>
            <a:r>
              <a:rPr sz="750" spc="-61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STUDIES  STEM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SCHOOL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  <a:p>
            <a:pPr marL="101203" defTabSz="857250">
              <a:spcBef>
                <a:spcPts val="155"/>
              </a:spcBef>
            </a:pP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WINFREE </a:t>
            </a:r>
            <a:r>
              <a:rPr sz="750" spc="-5" dirty="0">
                <a:solidFill>
                  <a:srgbClr val="666666"/>
                </a:solidFill>
                <a:latin typeface="Segoe UI"/>
                <a:cs typeface="Segoe UI"/>
              </a:rPr>
              <a:t>ACADEMY </a:t>
            </a:r>
            <a:r>
              <a:rPr sz="750" spc="-9" dirty="0">
                <a:solidFill>
                  <a:srgbClr val="666666"/>
                </a:solidFill>
                <a:latin typeface="Segoe UI"/>
                <a:cs typeface="Segoe UI"/>
              </a:rPr>
              <a:t>CHARTER</a:t>
            </a:r>
            <a:r>
              <a:rPr sz="750" spc="-28" dirty="0">
                <a:solidFill>
                  <a:srgbClr val="666666"/>
                </a:solidFill>
                <a:latin typeface="Segoe UI"/>
                <a:cs typeface="Segoe UI"/>
              </a:rPr>
              <a:t> </a:t>
            </a:r>
            <a:r>
              <a:rPr sz="750" dirty="0">
                <a:solidFill>
                  <a:srgbClr val="666666"/>
                </a:solidFill>
                <a:latin typeface="Segoe UI"/>
                <a:cs typeface="Segoe UI"/>
              </a:rPr>
              <a:t>SCHOOLS</a:t>
            </a:r>
            <a:endParaRPr sz="75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47353-34D2-4FE7-9FAA-FD7E5287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Challenges 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F8F48-552F-424B-ADEE-16CCC472F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25000" lnSpcReduction="20000"/>
          </a:bodyPr>
          <a:lstStyle/>
          <a:p>
            <a:r>
              <a:rPr lang="en-US" sz="9600" b="1" dirty="0"/>
              <a:t>Implementation</a:t>
            </a:r>
            <a:r>
              <a:rPr lang="en-US" sz="9600" dirty="0"/>
              <a:t> </a:t>
            </a:r>
          </a:p>
          <a:p>
            <a:pPr lvl="1"/>
            <a:r>
              <a:rPr lang="en-US" sz="9600" dirty="0"/>
              <a:t>Availability of mental health workforce </a:t>
            </a:r>
          </a:p>
          <a:p>
            <a:pPr lvl="1"/>
            <a:r>
              <a:rPr lang="en-US" sz="9600" dirty="0"/>
              <a:t>School buy-in for provision of services on campus</a:t>
            </a:r>
          </a:p>
          <a:p>
            <a:pPr lvl="1"/>
            <a:r>
              <a:rPr lang="en-US" sz="9600" dirty="0"/>
              <a:t>Internet infrastructure in rural areas </a:t>
            </a:r>
          </a:p>
          <a:p>
            <a:pPr lvl="1"/>
            <a:r>
              <a:rPr lang="en-US" sz="9600" dirty="0"/>
              <a:t>Physical space in schools for appointments </a:t>
            </a:r>
          </a:p>
          <a:p>
            <a:pPr lvl="1"/>
            <a:r>
              <a:rPr lang="en-US" sz="9600" dirty="0"/>
              <a:t>School staff impacts</a:t>
            </a:r>
          </a:p>
          <a:p>
            <a:pPr lvl="1"/>
            <a:r>
              <a:rPr lang="en-US" sz="9600" dirty="0"/>
              <a:t>Challenges connecting with non-responsive schools/districts</a:t>
            </a:r>
          </a:p>
          <a:p>
            <a:r>
              <a:rPr lang="en-US" sz="9600" b="1" dirty="0"/>
              <a:t>Timing</a:t>
            </a:r>
            <a:r>
              <a:rPr lang="en-US" sz="9600" dirty="0"/>
              <a:t> </a:t>
            </a:r>
          </a:p>
          <a:p>
            <a:pPr lvl="1"/>
            <a:r>
              <a:rPr lang="en-US" sz="9600" dirty="0"/>
              <a:t>Legal agreements </a:t>
            </a:r>
          </a:p>
          <a:p>
            <a:pPr lvl="1"/>
            <a:r>
              <a:rPr lang="en-US" sz="9600" dirty="0"/>
              <a:t>Onboarding of schools (based on their calendars)</a:t>
            </a:r>
          </a:p>
          <a:p>
            <a:pPr lvl="1"/>
            <a:r>
              <a:rPr lang="en-US" sz="9600" dirty="0"/>
              <a:t>Recruitment of required staff </a:t>
            </a:r>
          </a:p>
          <a:p>
            <a:pPr lvl="1"/>
            <a:r>
              <a:rPr lang="en-US" sz="9600" dirty="0"/>
              <a:t>Purchasing required technology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07F97-A1C0-42E9-A97C-A1CD2BDE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544926-97F8-4109-9D39-9D8DBDC4D348}" type="slidenum"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96B87-2CF2-407A-9735-05AEE82D7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147"/>
            <a:ext cx="12192000" cy="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00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2111E5032994D9929430E28761B6D" ma:contentTypeVersion="14" ma:contentTypeDescription="Create a new document." ma:contentTypeScope="" ma:versionID="73da44616a4f9fdaa41d7f43b2c3dfbc">
  <xsd:schema xmlns:xsd="http://www.w3.org/2001/XMLSchema" xmlns:xs="http://www.w3.org/2001/XMLSchema" xmlns:p="http://schemas.microsoft.com/office/2006/metadata/properties" xmlns:ns2="d395af0d-6f54-4ecc-993d-401e44c580c8" xmlns:ns3="ce289257-e3bb-48ca-82ac-afe0df52fa3f" targetNamespace="http://schemas.microsoft.com/office/2006/metadata/properties" ma:root="true" ma:fieldsID="7d74d9f77a6a06867d15e873ba42ff78" ns2:_="" ns3:_="">
    <xsd:import namespace="d395af0d-6f54-4ecc-993d-401e44c580c8"/>
    <xsd:import namespace="ce289257-e3bb-48ca-82ac-afe0df52f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5af0d-6f54-4ecc-993d-401e44c58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b7a77b5-e59d-49f3-97a2-3dde868dbe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89257-e3bb-48ca-82ac-afe0df52fa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620ae3e-7051-4320-924b-6e135f54dcdd}" ma:internalName="TaxCatchAll" ma:showField="CatchAllData" ma:web="ce289257-e3bb-48ca-82ac-afe0df52f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95af0d-6f54-4ecc-993d-401e44c580c8">
      <Terms xmlns="http://schemas.microsoft.com/office/infopath/2007/PartnerControls"/>
    </lcf76f155ced4ddcb4097134ff3c332f>
    <TaxCatchAll xmlns="ce289257-e3bb-48ca-82ac-afe0df52fa3f" xsi:nil="true"/>
  </documentManagement>
</p:properties>
</file>

<file path=customXml/itemProps1.xml><?xml version="1.0" encoding="utf-8"?>
<ds:datastoreItem xmlns:ds="http://schemas.openxmlformats.org/officeDocument/2006/customXml" ds:itemID="{4210A6FB-4C09-4FA7-BFC1-B9BF4DA1FC73}"/>
</file>

<file path=customXml/itemProps2.xml><?xml version="1.0" encoding="utf-8"?>
<ds:datastoreItem xmlns:ds="http://schemas.openxmlformats.org/officeDocument/2006/customXml" ds:itemID="{960A4C7D-E01D-4856-A8A4-6D7C30535967}"/>
</file>

<file path=customXml/itemProps3.xml><?xml version="1.0" encoding="utf-8"?>
<ds:datastoreItem xmlns:ds="http://schemas.openxmlformats.org/officeDocument/2006/customXml" ds:itemID="{5525D83A-A2D6-4357-AC01-34C6008B6CC9}"/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1747</Words>
  <Application>Microsoft Office PowerPoint</Application>
  <PresentationFormat>Widescreen</PresentationFormat>
  <Paragraphs>412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Halyard Display</vt:lpstr>
      <vt:lpstr>Halyard Display Light</vt:lpstr>
      <vt:lpstr>Halyard Text</vt:lpstr>
      <vt:lpstr>Halyard Text Book</vt:lpstr>
      <vt:lpstr>Segoe MDL2 Assets</vt:lpstr>
      <vt:lpstr>Segoe UI</vt:lpstr>
      <vt:lpstr>Segoe UI Light</vt:lpstr>
      <vt:lpstr>Segoe UI Semibold</vt:lpstr>
      <vt:lpstr>Times New Roman</vt:lpstr>
      <vt:lpstr>1_Office Theme</vt:lpstr>
      <vt:lpstr>2_Office Theme</vt:lpstr>
      <vt:lpstr>Office Theme</vt:lpstr>
      <vt:lpstr>  Texas Child Mental Health Care Consortium Programs https://tcmhcc.utsystem.edu/ </vt:lpstr>
      <vt:lpstr>TCMHCC’s Programs</vt:lpstr>
      <vt:lpstr>TCHATT Consult: Based on Parental Preferences </vt:lpstr>
      <vt:lpstr>Texas Child Health Access Through Telemedicine (TCHATT)  </vt:lpstr>
      <vt:lpstr>PowerPoint Presentation</vt:lpstr>
      <vt:lpstr>PowerPoint Presentation</vt:lpstr>
      <vt:lpstr>PowerPoint Presentation</vt:lpstr>
      <vt:lpstr>PowerPoint Presentation</vt:lpstr>
      <vt:lpstr>Challenges  </vt:lpstr>
      <vt:lpstr>           Questions?       Lsouthern@utsystem.edu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Child Mental Health Care Consortium’s Programs</dc:title>
  <dc:creator>Southern, Luanne</dc:creator>
  <cp:lastModifiedBy>Millet, Ashton</cp:lastModifiedBy>
  <cp:revision>13</cp:revision>
  <dcterms:created xsi:type="dcterms:W3CDTF">2023-05-08T17:25:43Z</dcterms:created>
  <dcterms:modified xsi:type="dcterms:W3CDTF">2023-05-24T15:53:13Z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0x010100FC22111E5032994D9929430E28761B6D</vt:lpwstr>
  </property>
</Properties>
</file>