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3.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9" r:id="rId5"/>
    <p:sldMasterId id="2147483726" r:id="rId6"/>
    <p:sldMasterId id="2147483762" r:id="rId7"/>
  </p:sldMasterIdLst>
  <p:notesMasterIdLst>
    <p:notesMasterId r:id="rId22"/>
  </p:notesMasterIdLst>
  <p:sldIdLst>
    <p:sldId id="2409" r:id="rId8"/>
    <p:sldId id="2427" r:id="rId9"/>
    <p:sldId id="2411" r:id="rId10"/>
    <p:sldId id="2422" r:id="rId11"/>
    <p:sldId id="2429" r:id="rId12"/>
    <p:sldId id="2413" r:id="rId13"/>
    <p:sldId id="2415" r:id="rId14"/>
    <p:sldId id="2423" r:id="rId15"/>
    <p:sldId id="2418" r:id="rId16"/>
    <p:sldId id="2434" r:id="rId17"/>
    <p:sldId id="2431" r:id="rId18"/>
    <p:sldId id="2433" r:id="rId19"/>
    <p:sldId id="2432" r:id="rId20"/>
    <p:sldId id="242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ssain, Amreena" initials="HA" lastIdx="20" clrIdx="0">
    <p:extLst>
      <p:ext uri="{19B8F6BF-5375-455C-9EA6-DF929625EA0E}">
        <p15:presenceInfo xmlns:p15="http://schemas.microsoft.com/office/powerpoint/2012/main" userId="S::amreena.hussain@tea.texas.gov::2af9cb67-b967-4163-990d-80d38335ab24" providerId="AD"/>
      </p:ext>
    </p:extLst>
  </p:cmAuthor>
  <p:cmAuthor id="2" name="Aghazadian, Megan" initials="AM" lastIdx="17" clrIdx="1">
    <p:extLst>
      <p:ext uri="{19B8F6BF-5375-455C-9EA6-DF929625EA0E}">
        <p15:presenceInfo xmlns:p15="http://schemas.microsoft.com/office/powerpoint/2012/main" userId="S::megan.aghazadian@tea.texas.gov::48250125-9727-4177-a4c9-2b4a9ecf89de" providerId="AD"/>
      </p:ext>
    </p:extLst>
  </p:cmAuthor>
  <p:cmAuthor id="3" name="Jagani, Sheel" initials="JS" lastIdx="3" clrIdx="2">
    <p:extLst>
      <p:ext uri="{19B8F6BF-5375-455C-9EA6-DF929625EA0E}">
        <p15:presenceInfo xmlns:p15="http://schemas.microsoft.com/office/powerpoint/2012/main" userId="S::sheel.jagani@tea.texas.gov::60bb9239-9e7f-4cbd-b5e1-9c041aabe204" providerId="AD"/>
      </p:ext>
    </p:extLst>
  </p:cmAuthor>
  <p:cmAuthor id="4" name="Kristin Nafziger" initials="KN" lastIdx="4" clrIdx="3">
    <p:extLst>
      <p:ext uri="{19B8F6BF-5375-455C-9EA6-DF929625EA0E}">
        <p15:presenceInfo xmlns:p15="http://schemas.microsoft.com/office/powerpoint/2012/main" userId="S::kristinnafziger@westat.com::24fc7cb2-1b93-4da3-9c9c-3568daa242eb" providerId="AD"/>
      </p:ext>
    </p:extLst>
  </p:cmAuthor>
  <p:cmAuthor id="5" name="Jocelyn Franke" initials="JF" lastIdx="6" clrIdx="4">
    <p:extLst>
      <p:ext uri="{19B8F6BF-5375-455C-9EA6-DF929625EA0E}">
        <p15:presenceInfo xmlns:p15="http://schemas.microsoft.com/office/powerpoint/2012/main" userId="S::jocelynfranke@westat.com::87e123ce-7155-480d-87c4-cb4db38986e1" providerId="AD"/>
      </p:ext>
    </p:extLst>
  </p:cmAuthor>
  <p:cmAuthor id="6" name="Jenna Scott" initials="JS" lastIdx="4" clrIdx="5">
    <p:extLst>
      <p:ext uri="{19B8F6BF-5375-455C-9EA6-DF929625EA0E}">
        <p15:presenceInfo xmlns:p15="http://schemas.microsoft.com/office/powerpoint/2012/main" userId="S-1-5-21-2083667071-1112689225-1550850067-587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038"/>
    <a:srgbClr val="E9EAEB"/>
    <a:srgbClr val="CDE0F0"/>
    <a:srgbClr val="012169"/>
    <a:srgbClr val="FBD6A1"/>
    <a:srgbClr val="0D6CB9"/>
    <a:srgbClr val="075694"/>
    <a:srgbClr val="0084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79"/>
    <p:restoredTop sz="89169" autoAdjust="0"/>
  </p:normalViewPr>
  <p:slideViewPr>
    <p:cSldViewPr snapToGrid="0">
      <p:cViewPr varScale="1">
        <p:scale>
          <a:sx n="59" d="100"/>
          <a:sy n="59" d="100"/>
        </p:scale>
        <p:origin x="720" y="6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979D39-10F4-43E7-9853-A482E829E49E}" type="datetimeFigureOut">
              <a:rPr lang="en-US" smtClean="0"/>
              <a:t>3/8/2023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9F46B9-72ED-4721-A577-3408320EE3F0}" type="slidenum">
              <a:rPr lang="en-US" smtClean="0"/>
              <a:t>‹#›</a:t>
            </a:fld>
            <a:endParaRPr lang="en-US"/>
          </a:p>
        </p:txBody>
      </p:sp>
    </p:spTree>
    <p:extLst>
      <p:ext uri="{BB962C8B-B14F-4D97-AF65-F5344CB8AC3E}">
        <p14:creationId xmlns:p14="http://schemas.microsoft.com/office/powerpoint/2010/main" val="316880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Hi everyone, I'm Chelsea Sorensen, an Education Project Specialist with the Region 14 Comprehensive Center out of Westat. I support our School Community Health portfolio of work across Texas, Louisiana and Arkansas. Our team at the Region 14 CC is assisting TEA with the continuous improvement of the School Mental Health Resources Inventory that was identified in Senate Bill 11 of the 86th Texas State Legislature. I’m here today to showcase the School Mental Health Resources Database that we launched last year to increase access to mental health resources across Texas.</a:t>
            </a:r>
            <a:endParaRPr lang="en-US" dirty="0"/>
          </a:p>
        </p:txBody>
      </p:sp>
      <p:sp>
        <p:nvSpPr>
          <p:cNvPr id="4" name="Slide Number Placeholder 3"/>
          <p:cNvSpPr>
            <a:spLocks noGrp="1"/>
          </p:cNvSpPr>
          <p:nvPr>
            <p:ph type="sldNum" sz="quarter" idx="10"/>
          </p:nvPr>
        </p:nvSpPr>
        <p:spPr/>
        <p:txBody>
          <a:bodyPr/>
          <a:lstStyle/>
          <a:p>
            <a:fld id="{6F9F46B9-72ED-4721-A577-3408320EE3F0}" type="slidenum">
              <a:rPr lang="en-US" smtClean="0"/>
              <a:t>1</a:t>
            </a:fld>
            <a:endParaRPr lang="en-US"/>
          </a:p>
        </p:txBody>
      </p:sp>
    </p:spTree>
    <p:extLst>
      <p:ext uri="{BB962C8B-B14F-4D97-AF65-F5344CB8AC3E}">
        <p14:creationId xmlns:p14="http://schemas.microsoft.com/office/powerpoint/2010/main" val="2980714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month we collected some testimonials from our ESC representatives at our PLC meeting and here are a couple quotes from regional mental health representatives on how they’re using the database.</a:t>
            </a:r>
          </a:p>
        </p:txBody>
      </p:sp>
      <p:sp>
        <p:nvSpPr>
          <p:cNvPr id="4" name="Slide Number Placeholder 3"/>
          <p:cNvSpPr>
            <a:spLocks noGrp="1"/>
          </p:cNvSpPr>
          <p:nvPr>
            <p:ph type="sldNum" sz="quarter" idx="5"/>
          </p:nvPr>
        </p:nvSpPr>
        <p:spPr/>
        <p:txBody>
          <a:bodyPr/>
          <a:lstStyle/>
          <a:p>
            <a:fld id="{42E18FE8-BBE3-FA4E-9EA2-B86D6C6E0A81}" type="slidenum">
              <a:rPr lang="en-US" smtClean="0"/>
              <a:t>11</a:t>
            </a:fld>
            <a:endParaRPr lang="en-US"/>
          </a:p>
        </p:txBody>
      </p:sp>
    </p:spTree>
    <p:extLst>
      <p:ext uri="{BB962C8B-B14F-4D97-AF65-F5344CB8AC3E}">
        <p14:creationId xmlns:p14="http://schemas.microsoft.com/office/powerpoint/2010/main" val="1453399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9F46B9-72ED-4721-A577-3408320EE3F0}" type="slidenum">
              <a:rPr lang="en-US" smtClean="0"/>
              <a:t>12</a:t>
            </a:fld>
            <a:endParaRPr lang="en-US"/>
          </a:p>
        </p:txBody>
      </p:sp>
    </p:spTree>
    <p:extLst>
      <p:ext uri="{BB962C8B-B14F-4D97-AF65-F5344CB8AC3E}">
        <p14:creationId xmlns:p14="http://schemas.microsoft.com/office/powerpoint/2010/main" val="1595279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F9F46B9-72ED-4721-A577-3408320EE3F0}" type="slidenum">
              <a:rPr lang="en-US" smtClean="0"/>
              <a:t>13</a:t>
            </a:fld>
            <a:endParaRPr lang="en-US"/>
          </a:p>
        </p:txBody>
      </p:sp>
    </p:spTree>
    <p:extLst>
      <p:ext uri="{BB962C8B-B14F-4D97-AF65-F5344CB8AC3E}">
        <p14:creationId xmlns:p14="http://schemas.microsoft.com/office/powerpoint/2010/main" val="932490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I hope that you found this useful and hope this opens communication to your point of contact for mental health and school safety who can help us keep the database up to date with all of the available resources in your counties and districts. We want this to be a living database and one of the big benefits of putting it online is that it can be edited at any time by your ESC point of contact. So please reach out with any questions and thank you for your time.</a:t>
            </a:r>
          </a:p>
        </p:txBody>
      </p:sp>
      <p:sp>
        <p:nvSpPr>
          <p:cNvPr id="4" name="Slide Number Placeholder 3"/>
          <p:cNvSpPr>
            <a:spLocks noGrp="1"/>
          </p:cNvSpPr>
          <p:nvPr>
            <p:ph type="sldNum" sz="quarter" idx="10"/>
          </p:nvPr>
        </p:nvSpPr>
        <p:spPr/>
        <p:txBody>
          <a:bodyPr/>
          <a:lstStyle/>
          <a:p>
            <a:fld id="{6F9F46B9-72ED-4721-A577-3408320EE3F0}" type="slidenum">
              <a:rPr lang="en-US" smtClean="0"/>
              <a:t>14</a:t>
            </a:fld>
            <a:endParaRPr lang="en-US"/>
          </a:p>
        </p:txBody>
      </p:sp>
    </p:spTree>
    <p:extLst>
      <p:ext uri="{BB962C8B-B14F-4D97-AF65-F5344CB8AC3E}">
        <p14:creationId xmlns:p14="http://schemas.microsoft.com/office/powerpoint/2010/main" val="2631028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Before I do the website demonstration, I’m going to walk through just a couple slides to provide a bit of background on the Database to set the stage for you and to give a bit of insight into why it was developed.</a:t>
            </a:r>
          </a:p>
        </p:txBody>
      </p:sp>
      <p:sp>
        <p:nvSpPr>
          <p:cNvPr id="4" name="Slide Number Placeholder 3"/>
          <p:cNvSpPr>
            <a:spLocks noGrp="1"/>
          </p:cNvSpPr>
          <p:nvPr>
            <p:ph type="sldNum" sz="quarter" idx="5"/>
          </p:nvPr>
        </p:nvSpPr>
        <p:spPr/>
        <p:txBody>
          <a:bodyPr/>
          <a:lstStyle/>
          <a:p>
            <a:fld id="{6F9F46B9-72ED-4721-A577-3408320EE3F0}" type="slidenum">
              <a:rPr lang="en-US" smtClean="0"/>
              <a:t>2</a:t>
            </a:fld>
            <a:endParaRPr lang="en-US"/>
          </a:p>
        </p:txBody>
      </p:sp>
    </p:spTree>
    <p:extLst>
      <p:ext uri="{BB962C8B-B14F-4D97-AF65-F5344CB8AC3E}">
        <p14:creationId xmlns:p14="http://schemas.microsoft.com/office/powerpoint/2010/main" val="35902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9F46B9-72ED-4721-A577-3408320EE3F0}" type="slidenum">
              <a:rPr lang="en-US" smtClean="0"/>
              <a:t>3</a:t>
            </a:fld>
            <a:endParaRPr lang="en-US"/>
          </a:p>
        </p:txBody>
      </p:sp>
    </p:spTree>
    <p:extLst>
      <p:ext uri="{BB962C8B-B14F-4D97-AF65-F5344CB8AC3E}">
        <p14:creationId xmlns:p14="http://schemas.microsoft.com/office/powerpoint/2010/main" val="415736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Additional requirements from SB</a:t>
            </a:r>
            <a:r>
              <a:rPr lang="en-US" sz="1200" b="0" i="0" u="none" strike="noStrike" kern="1200" dirty="0">
                <a:solidFill>
                  <a:schemeClr val="tx1"/>
                </a:solidFill>
                <a:effectLst/>
                <a:latin typeface="+mn-lt"/>
                <a:ea typeface="+mn-ea"/>
                <a:cs typeface="+mn-cs"/>
              </a:rPr>
              <a:t> 11 </a:t>
            </a:r>
            <a:r>
              <a:rPr lang="en-US" dirty="0"/>
              <a:t>stated that:</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fontAlgn="base"/>
            <a:r>
              <a:rPr lang="en-US" sz="1200" b="0" i="0" u="none" strike="noStrike" kern="1200" dirty="0">
                <a:solidFill>
                  <a:schemeClr val="tx1"/>
                </a:solidFill>
                <a:effectLst/>
                <a:latin typeface="+mn-lt"/>
                <a:ea typeface="+mn-ea"/>
                <a:cs typeface="+mn-cs"/>
              </a:rPr>
              <a:t>From </a:t>
            </a:r>
            <a:r>
              <a:rPr lang="en-US" dirty="0"/>
              <a:t>the resource rubric</a:t>
            </a:r>
            <a:r>
              <a:rPr lang="en-US" sz="1200" b="0" i="0" u="none" strike="noStrike" kern="1200" dirty="0">
                <a:solidFill>
                  <a:schemeClr val="tx1"/>
                </a:solidFill>
                <a:effectLst/>
                <a:latin typeface="+mn-lt"/>
                <a:ea typeface="+mn-ea"/>
                <a:cs typeface="+mn-cs"/>
              </a:rPr>
              <a:t>,</a:t>
            </a:r>
            <a:r>
              <a:rPr lang="en-US" dirty="0"/>
              <a:t> </a:t>
            </a:r>
            <a:r>
              <a:rPr lang="en-US" sz="1200" b="0" i="0" u="none" strike="noStrike" kern="1200" dirty="0">
                <a:solidFill>
                  <a:schemeClr val="tx1"/>
                </a:solidFill>
                <a:effectLst/>
                <a:latin typeface="+mn-lt"/>
                <a:ea typeface="+mn-ea"/>
                <a:cs typeface="+mn-cs"/>
              </a:rPr>
              <a:t>TEA shall develop a list of statewide resources available to school districts to address mental health of students, including the following categories:</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fontAlgn="base"/>
            <a:r>
              <a:rPr lang="en-US" dirty="0">
                <a:solidFill>
                  <a:srgbClr val="FF0000"/>
                </a:solidFill>
              </a:rPr>
              <a:t>*Animations*</a:t>
            </a:r>
          </a:p>
          <a:p>
            <a:pPr fontAlgn="base"/>
            <a:r>
              <a:rPr lang="en-US" dirty="0">
                <a:solidFill>
                  <a:srgbClr val="FF0000"/>
                </a:solidFill>
                <a:cs typeface="Calibri"/>
              </a:rPr>
              <a:t>Communities In Schools program services</a:t>
            </a:r>
          </a:p>
          <a:p>
            <a:r>
              <a:rPr lang="en-US" sz="1200" b="0" i="0" u="none" strike="noStrike" kern="1200" dirty="0">
                <a:solidFill>
                  <a:srgbClr val="FF0000"/>
                </a:solidFill>
                <a:effectLst/>
                <a:latin typeface="+mn-lt"/>
                <a:ea typeface="+mn-ea"/>
                <a:cs typeface="+mn-cs"/>
              </a:rPr>
              <a:t>training and technical assistance</a:t>
            </a:r>
            <a:r>
              <a:rPr lang="en-US" sz="1200" b="0" i="0" u="none" strike="noStrike" kern="1200" dirty="0">
                <a:solidFill>
                  <a:schemeClr val="tx1"/>
                </a:solidFill>
                <a:effectLst/>
                <a:latin typeface="+mn-lt"/>
                <a:ea typeface="+mn-ea"/>
                <a:cs typeface="+mn-cs"/>
              </a:rPr>
              <a:t> on practices that support the mental health of students; </a:t>
            </a:r>
            <a:r>
              <a:rPr lang="en-US" sz="1200" b="0" i="0" kern="1200" dirty="0">
                <a:solidFill>
                  <a:schemeClr val="tx1"/>
                </a:solidFill>
                <a:effectLst/>
                <a:latin typeface="+mn-lt"/>
                <a:ea typeface="+mn-ea"/>
                <a:cs typeface="+mn-cs"/>
              </a:rPr>
              <a:t>​</a:t>
            </a:r>
            <a:endParaRPr lang="en-US" dirty="0">
              <a:ea typeface="+mn-ea"/>
              <a:cs typeface="+mn-cs"/>
            </a:endParaRPr>
          </a:p>
          <a:p>
            <a:pPr rtl="0" fontAlgn="base"/>
            <a:r>
              <a:rPr lang="en-US" sz="1200" b="0" i="0" u="none" strike="noStrike" kern="1200" dirty="0">
                <a:solidFill>
                  <a:schemeClr val="tx1"/>
                </a:solidFill>
                <a:effectLst/>
                <a:latin typeface="+mn-lt"/>
                <a:ea typeface="+mn-ea"/>
                <a:cs typeface="+mn-cs"/>
              </a:rPr>
              <a:t>school-based programs that provide prevention or intervention services to students;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community-based programs that provide school-based or school-connected prevention or intervention services to students;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school-based mental health providers;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and public and private funding sources available to address the mental health of students.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9F46B9-72ED-4721-A577-3408320EE3F0}" type="slidenum">
              <a:rPr lang="en-US" smtClean="0"/>
              <a:t>4</a:t>
            </a:fld>
            <a:endParaRPr lang="en-US"/>
          </a:p>
        </p:txBody>
      </p:sp>
    </p:spTree>
    <p:extLst>
      <p:ext uri="{BB962C8B-B14F-4D97-AF65-F5344CB8AC3E}">
        <p14:creationId xmlns:p14="http://schemas.microsoft.com/office/powerpoint/2010/main" val="2591277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preparation for the release of the December 1st, 2021 revised rubric, the Region 14 CC and TEA collected feedback from ESCs on their use of the 2019/2020 rubric and found that the end product, which at that time was a static Excel document sent to each ESC, was not largely used by ESCs or anyone else, for that matter. Part of this was due to staff turnover. If the ESC person responsible for the rubric left, sometimes the new staff was unaware of the Excel document. Part of this was also impacted by an end product that was, in itself, not very dynamic and user friendly to the people who may want to access these resources.  </a:t>
            </a:r>
          </a:p>
          <a:p>
            <a:endParaRPr lang="en-US" dirty="0">
              <a:cs typeface="Calibri"/>
            </a:endParaRPr>
          </a:p>
          <a:p>
            <a:r>
              <a:rPr lang="en-US" dirty="0"/>
              <a:t>In our review of the resources identified in the 2019-2020 rubric, the Region 14 CC and TEA spent a lot of time cleaning the data that was collected in these Excel documents, which created additional opportunities for inaccuracies and errors to be made. Some ESCs edited the format of the columns of the data so it was no longer uniform across the state. Others uploaded to Google Sheets to collaborate with others, which impacted the formatting of the data again when it was re-downloaded. There were no built-in data validation measures like requiring 10 digits for phone numbers or 5 digits for Zip codes. This left us with some questions about the quality of the data that was collected, knowing that there was a wide variance in collection and entry processes.</a:t>
            </a:r>
            <a:endParaRPr lang="en-US" dirty="0">
              <a:cs typeface="Calibri"/>
            </a:endParaRPr>
          </a:p>
        </p:txBody>
      </p:sp>
      <p:sp>
        <p:nvSpPr>
          <p:cNvPr id="4" name="Slide Number Placeholder 3"/>
          <p:cNvSpPr>
            <a:spLocks noGrp="1"/>
          </p:cNvSpPr>
          <p:nvPr>
            <p:ph type="sldNum" sz="quarter" idx="5"/>
          </p:nvPr>
        </p:nvSpPr>
        <p:spPr/>
        <p:txBody>
          <a:bodyPr/>
          <a:lstStyle/>
          <a:p>
            <a:fld id="{6F9F46B9-72ED-4721-A577-3408320EE3F0}" type="slidenum">
              <a:rPr lang="en-US" smtClean="0"/>
              <a:t>5</a:t>
            </a:fld>
            <a:endParaRPr lang="en-US"/>
          </a:p>
        </p:txBody>
      </p:sp>
    </p:spTree>
    <p:extLst>
      <p:ext uri="{BB962C8B-B14F-4D97-AF65-F5344CB8AC3E}">
        <p14:creationId xmlns:p14="http://schemas.microsoft.com/office/powerpoint/2010/main" val="893987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feedback collected by TEA and the Region 14 Comprehensive Center on the 2019/2020 version of the resource rubric and data collection process, our two major goals in continuous improvement for 2021/2022 were: </a:t>
            </a:r>
          </a:p>
          <a:p>
            <a:pPr marL="228600" indent="-228600">
              <a:buAutoNum type="arabicPeriod"/>
            </a:pPr>
            <a:r>
              <a:rPr lang="en-US" dirty="0"/>
              <a:t>to address the quality</a:t>
            </a:r>
            <a:r>
              <a:rPr lang="en-US" sz="1200" b="0" i="0" u="none" strike="noStrike" kern="1200" dirty="0">
                <a:solidFill>
                  <a:schemeClr val="tx1"/>
                </a:solidFill>
                <a:effectLst/>
                <a:latin typeface="+mn-lt"/>
                <a:ea typeface="+mn-ea"/>
                <a:cs typeface="+mn-cs"/>
              </a:rPr>
              <a:t> of data </a:t>
            </a:r>
            <a:r>
              <a:rPr lang="en-US" sz="1200" b="0" i="0" kern="1200" dirty="0">
                <a:solidFill>
                  <a:schemeClr val="tx1"/>
                </a:solidFill>
                <a:effectLst/>
                <a:latin typeface="+mn-lt"/>
                <a:ea typeface="+mn-ea"/>
                <a:cs typeface="+mn-cs"/>
              </a:rPr>
              <a:t>​</a:t>
            </a:r>
            <a:r>
              <a:rPr lang="en-US" dirty="0"/>
              <a:t>using data</a:t>
            </a:r>
            <a:r>
              <a:rPr lang="en-US" sz="1200" b="0" i="0" u="none" strike="noStrike" kern="1200" dirty="0">
                <a:solidFill>
                  <a:schemeClr val="tx1"/>
                </a:solidFill>
                <a:effectLst/>
                <a:latin typeface="+mn-lt"/>
                <a:ea typeface="+mn-ea"/>
                <a:cs typeface="+mn-cs"/>
              </a:rPr>
              <a:t> validation and standardization to decrease entry errors and </a:t>
            </a:r>
            <a:r>
              <a:rPr lang="en-US" dirty="0"/>
              <a:t>the need for extensive</a:t>
            </a:r>
            <a:r>
              <a:rPr lang="en-US" sz="1200" b="0" i="0" u="none" strike="noStrike" kern="1200" dirty="0">
                <a:solidFill>
                  <a:schemeClr val="tx1"/>
                </a:solidFill>
                <a:effectLst/>
                <a:latin typeface="+mn-lt"/>
                <a:ea typeface="+mn-ea"/>
                <a:cs typeface="+mn-cs"/>
              </a:rPr>
              <a:t> data-cleaning</a:t>
            </a:r>
            <a:r>
              <a:rPr lang="en-US" sz="1200" b="0" i="0" kern="1200" dirty="0">
                <a:solidFill>
                  <a:schemeClr val="tx1"/>
                </a:solidFill>
                <a:effectLst/>
                <a:latin typeface="+mn-lt"/>
                <a:ea typeface="+mn-ea"/>
                <a:cs typeface="+mn-cs"/>
              </a:rPr>
              <a:t>​</a:t>
            </a:r>
            <a:r>
              <a:rPr lang="en-US" dirty="0"/>
              <a:t>; and </a:t>
            </a:r>
          </a:p>
          <a:p>
            <a:pPr marL="228600" indent="-228600">
              <a:buAutoNum type="arabicPeriod"/>
            </a:pPr>
            <a:r>
              <a:rPr lang="en-US" dirty="0"/>
              <a:t>to address the usability</a:t>
            </a:r>
            <a:r>
              <a:rPr lang="en-US" sz="1200" b="0" i="0" u="none" strike="noStrike" kern="1200" dirty="0">
                <a:solidFill>
                  <a:schemeClr val="tx1"/>
                </a:solidFill>
                <a:effectLst/>
                <a:latin typeface="+mn-lt"/>
                <a:ea typeface="+mn-ea"/>
                <a:cs typeface="+mn-cs"/>
              </a:rPr>
              <a:t> of </a:t>
            </a:r>
            <a:r>
              <a:rPr lang="en-US" dirty="0"/>
              <a:t>the end</a:t>
            </a:r>
            <a:r>
              <a:rPr lang="en-US" sz="1200" b="0" i="0" u="none" strike="noStrike" kern="1200" dirty="0">
                <a:solidFill>
                  <a:schemeClr val="tx1"/>
                </a:solidFill>
                <a:effectLst/>
                <a:latin typeface="+mn-lt"/>
                <a:ea typeface="+mn-ea"/>
                <a:cs typeface="+mn-cs"/>
              </a:rPr>
              <a:t> product</a:t>
            </a:r>
            <a:r>
              <a:rPr lang="en-US" sz="1200" b="0" i="0" kern="1200" dirty="0">
                <a:solidFill>
                  <a:schemeClr val="tx1"/>
                </a:solidFill>
                <a:effectLst/>
                <a:latin typeface="+mn-lt"/>
                <a:ea typeface="+mn-ea"/>
                <a:cs typeface="+mn-cs"/>
              </a:rPr>
              <a:t>​</a:t>
            </a:r>
            <a:r>
              <a:rPr lang="en-US" dirty="0"/>
              <a:t> by creating a direct</a:t>
            </a:r>
            <a:r>
              <a:rPr lang="en-US" sz="1200" b="0" i="0" u="none" strike="noStrike" kern="1200" dirty="0">
                <a:solidFill>
                  <a:schemeClr val="tx1"/>
                </a:solidFill>
                <a:effectLst/>
                <a:latin typeface="+mn-lt"/>
                <a:ea typeface="+mn-ea"/>
                <a:cs typeface="+mn-cs"/>
              </a:rPr>
              <a:t> data entry </a:t>
            </a:r>
            <a:r>
              <a:rPr lang="en-US" dirty="0"/>
              <a:t>system and</a:t>
            </a:r>
            <a:r>
              <a:rPr lang="en-US" sz="1200" b="0" i="0" u="none" strike="noStrike" kern="1200" dirty="0">
                <a:solidFill>
                  <a:schemeClr val="tx1"/>
                </a:solidFill>
                <a:effectLst/>
                <a:latin typeface="+mn-lt"/>
                <a:ea typeface="+mn-ea"/>
                <a:cs typeface="+mn-cs"/>
              </a:rPr>
              <a:t> a dynamic, searchable </a:t>
            </a:r>
            <a:r>
              <a:rPr lang="en-US" dirty="0"/>
              <a:t>database that is easily accessible to stakeholders.</a:t>
            </a:r>
            <a:endParaRPr lang="en-US" sz="1200" b="0" i="0" kern="1200" dirty="0">
              <a:solidFill>
                <a:schemeClr val="tx1"/>
              </a:solidFill>
              <a:effectLst/>
              <a:latin typeface="+mn-lt"/>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42E18FE8-BBE3-FA4E-9EA2-B86D6C6E0A81}" type="slidenum">
              <a:rPr lang="en-US" smtClean="0"/>
              <a:t>6</a:t>
            </a:fld>
            <a:endParaRPr lang="en-US"/>
          </a:p>
        </p:txBody>
      </p:sp>
    </p:spTree>
    <p:extLst>
      <p:ext uri="{BB962C8B-B14F-4D97-AF65-F5344CB8AC3E}">
        <p14:creationId xmlns:p14="http://schemas.microsoft.com/office/powerpoint/2010/main" val="2199005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9F46B9-72ED-4721-A577-3408320EE3F0}" type="slidenum">
              <a:rPr lang="en-US" smtClean="0"/>
              <a:t>7</a:t>
            </a:fld>
            <a:endParaRPr lang="en-US"/>
          </a:p>
        </p:txBody>
      </p:sp>
    </p:spTree>
    <p:extLst>
      <p:ext uri="{BB962C8B-B14F-4D97-AF65-F5344CB8AC3E}">
        <p14:creationId xmlns:p14="http://schemas.microsoft.com/office/powerpoint/2010/main" val="525721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6F9F46B9-72ED-4721-A577-3408320EE3F0}" type="slidenum">
              <a:rPr lang="en-US" smtClean="0"/>
              <a:t>8</a:t>
            </a:fld>
            <a:endParaRPr lang="en-US"/>
          </a:p>
        </p:txBody>
      </p:sp>
    </p:spTree>
    <p:extLst>
      <p:ext uri="{BB962C8B-B14F-4D97-AF65-F5344CB8AC3E}">
        <p14:creationId xmlns:p14="http://schemas.microsoft.com/office/powerpoint/2010/main" val="1617277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dirty="0">
                <a:cs typeface="Calibri"/>
              </a:rPr>
              <a:t>Screenshots taken from the website and QR code. </a:t>
            </a:r>
          </a:p>
          <a:p>
            <a:pPr marL="285750" indent="-285750">
              <a:lnSpc>
                <a:spcPct val="90000"/>
              </a:lnSpc>
              <a:spcBef>
                <a:spcPts val="1000"/>
              </a:spcBef>
              <a:buFont typeface="Arial"/>
              <a:buChar char="•"/>
            </a:pPr>
            <a:r>
              <a:rPr lang="en-US" dirty="0">
                <a:cs typeface="Calibri"/>
              </a:rPr>
              <a:t>Using this new and improved process, we have identified 1375 total resources available to LEAs across Texas.</a:t>
            </a:r>
          </a:p>
          <a:p>
            <a:pPr marL="285750" indent="-285750">
              <a:lnSpc>
                <a:spcPct val="90000"/>
              </a:lnSpc>
              <a:spcBef>
                <a:spcPts val="1000"/>
              </a:spcBef>
              <a:buFont typeface="Arial"/>
              <a:buChar char="•"/>
            </a:pPr>
            <a:r>
              <a:rPr lang="en-US" dirty="0">
                <a:cs typeface="Calibri"/>
              </a:rPr>
              <a:t>Anyone can access the website – ESCs, LEAs, families, policymakers, etc.</a:t>
            </a:r>
          </a:p>
          <a:p>
            <a:pPr marL="285750" indent="-285750">
              <a:lnSpc>
                <a:spcPct val="90000"/>
              </a:lnSpc>
              <a:spcBef>
                <a:spcPts val="1000"/>
              </a:spcBef>
              <a:buFont typeface="Arial"/>
              <a:buChar char="•"/>
            </a:pPr>
            <a:r>
              <a:rPr lang="en-US" dirty="0">
                <a:cs typeface="Calibri"/>
              </a:rPr>
              <a:t>You can search for individual resources by keyword or location and gather contact information. Or you can view the summary data showing the total number of resources available by location or by intended impact. Resource tags include components of a comprehensive school mental health system.</a:t>
            </a:r>
          </a:p>
          <a:p>
            <a:pPr marL="285750" indent="-285750">
              <a:lnSpc>
                <a:spcPct val="90000"/>
              </a:lnSpc>
              <a:spcBef>
                <a:spcPts val="1000"/>
              </a:spcBef>
              <a:buFont typeface="Arial"/>
              <a:buChar char="•"/>
            </a:pPr>
            <a:r>
              <a:rPr lang="en-US" dirty="0">
                <a:cs typeface="Calibri"/>
              </a:rPr>
              <a:t>Branding and design aligns with the Texas School Mental Health website.</a:t>
            </a:r>
          </a:p>
        </p:txBody>
      </p:sp>
      <p:sp>
        <p:nvSpPr>
          <p:cNvPr id="4" name="Slide Number Placeholder 3"/>
          <p:cNvSpPr>
            <a:spLocks noGrp="1"/>
          </p:cNvSpPr>
          <p:nvPr>
            <p:ph type="sldNum" sz="quarter" idx="5"/>
          </p:nvPr>
        </p:nvSpPr>
        <p:spPr/>
        <p:txBody>
          <a:bodyPr/>
          <a:lstStyle/>
          <a:p>
            <a:fld id="{6F9F46B9-72ED-4721-A577-3408320EE3F0}" type="slidenum">
              <a:rPr lang="en-US" smtClean="0"/>
              <a:t>9</a:t>
            </a:fld>
            <a:endParaRPr lang="en-US"/>
          </a:p>
        </p:txBody>
      </p:sp>
    </p:spTree>
    <p:extLst>
      <p:ext uri="{BB962C8B-B14F-4D97-AF65-F5344CB8AC3E}">
        <p14:creationId xmlns:p14="http://schemas.microsoft.com/office/powerpoint/2010/main" val="3459185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2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8.jpeg"/><Relationship Id="rId5" Type="http://schemas.openxmlformats.org/officeDocument/2006/relationships/image" Target="../media/image20.emf"/><Relationship Id="rId4" Type="http://schemas.openxmlformats.org/officeDocument/2006/relationships/oleObject" Target="../embeddings/oleObject3.bin"/></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18.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B78398E0-EF9E-49CC-9AB2-EA47C663EA7A}" type="datetime1">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920099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12CD45-04B5-4A65-AD22-49502F12BD11}" type="datetime1">
              <a:rPr lang="en-US" smtClean="0"/>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41540021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4654443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1542294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6252726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64ACE39-D846-4A1F-AAE6-7FD4577BB436}"/>
              </a:ext>
            </a:extLst>
          </p:cNvPr>
          <p:cNvGraphicFramePr>
            <a:graphicFrameLocks noChangeAspect="1"/>
          </p:cNvGraphicFramePr>
          <p:nvPr userDrawn="1">
            <p:custDataLst>
              <p:tags r:id="rId1"/>
            </p:custDataLst>
            <p:extLst>
              <p:ext uri="{D42A27DB-BD31-4B8C-83A1-F6EECF244321}">
                <p14:modId xmlns:p14="http://schemas.microsoft.com/office/powerpoint/2010/main" val="38384453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6" name="Object 5" hidden="1">
                        <a:extLst>
                          <a:ext uri="{FF2B5EF4-FFF2-40B4-BE49-F238E27FC236}">
                            <a16:creationId xmlns:a16="http://schemas.microsoft.com/office/drawing/2014/main" id="{764ACE39-D846-4A1F-AAE6-7FD4577BB43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CD48684-DA42-4544-BD8E-B5159FDBAE14}"/>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a:latin typeface="Calibri" panose="020F0502020204030204" pitchFamily="34" charset="0"/>
              <a:ea typeface="+mj-ea"/>
              <a:cs typeface="+mj-cs"/>
              <a:sym typeface="Calibri" panose="020F0502020204030204" pitchFamily="34" charset="0"/>
            </a:endParaRPr>
          </a:p>
        </p:txBody>
      </p:sp>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6">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6" y="0"/>
            <a:ext cx="3408237"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41055"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3" y="2179674"/>
            <a:ext cx="3162280"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24540476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EA190A2E-A0C8-4F89-A38C-ADC9E30496ED}" type="datetime1">
              <a:rPr lang="en-US" smtClean="0"/>
              <a:t>3/8/2023</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5934822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DA530A95-6809-4118-9DE3-8C54B17B9200}" type="datetime1">
              <a:rPr lang="en-US" smtClean="0"/>
              <a:t>3/8/2023</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123418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2F5CDE56-CC75-48E8-9B11-BFC5A1209FF5}" type="datetime1">
              <a:rPr lang="en-US" smtClean="0"/>
              <a:t>3/8/2023</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8836951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04CA8D1F-33F3-4B2E-AF1E-B1C39D6067D3}" type="datetime1">
              <a:rPr lang="en-US" smtClean="0"/>
              <a:t>3/8/2023</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6418595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6A85524D-9322-4D14-AA39-3AA9D18B8326}" type="datetime1">
              <a:rPr lang="en-US" smtClean="0"/>
              <a:t>3/8/2023</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420403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62214CAB-F924-49F9-B7D7-403F83E91E10}" type="datetime1">
              <a:rPr lang="en-US" smtClean="0"/>
              <a:t>3/8/2023</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99297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3A55D8-99A8-4FCA-966F-4D9F42520874}" type="datetime1">
              <a:rPr lang="en-US" smtClean="0"/>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417253942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9FF7003B-D7CA-4C79-8F0D-552C2D7E5F48}" type="datetime1">
              <a:rPr lang="en-US" smtClean="0"/>
              <a:t>3/8/2023</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9" name="TextBox 8">
            <a:extLst>
              <a:ext uri="{FF2B5EF4-FFF2-40B4-BE49-F238E27FC236}">
                <a16:creationId xmlns:a16="http://schemas.microsoft.com/office/drawing/2014/main" id="{B0369333-3A65-4D15-8561-DFE5F1D40724}"/>
              </a:ext>
            </a:extLst>
          </p:cNvPr>
          <p:cNvSpPr txBox="1"/>
          <p:nvPr userDrawn="1"/>
        </p:nvSpPr>
        <p:spPr>
          <a:xfrm>
            <a:off x="10119360" y="0"/>
            <a:ext cx="2072640" cy="307777"/>
          </a:xfrm>
          <a:prstGeom prst="rect">
            <a:avLst/>
          </a:prstGeom>
          <a:noFill/>
        </p:spPr>
        <p:txBody>
          <a:bodyPr wrap="square" rtlCol="0">
            <a:spAutoFit/>
          </a:bodyPr>
          <a:lstStyle/>
          <a:p>
            <a:pPr algn="r"/>
            <a:r>
              <a:rPr lang="en-US" sz="1400" b="1" i="1">
                <a:solidFill>
                  <a:schemeClr val="accent2"/>
                </a:solidFill>
              </a:rPr>
              <a:t>DRAFT FOR DISCUSSION</a:t>
            </a:r>
          </a:p>
        </p:txBody>
      </p:sp>
    </p:spTree>
    <p:extLst>
      <p:ext uri="{BB962C8B-B14F-4D97-AF65-F5344CB8AC3E}">
        <p14:creationId xmlns:p14="http://schemas.microsoft.com/office/powerpoint/2010/main" val="29545589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91A3963D-157A-46A1-9927-44F89E580CEF}" type="datetime1">
              <a:rPr lang="en-US" smtClean="0"/>
              <a:t>3/8/2023</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3269283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9FBD860C-F50C-4799-9023-7C92C662F8EA}" type="datetime1">
              <a:rPr lang="en-US" smtClean="0"/>
              <a:t>3/8/2023</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7569064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0485AD8A-DF63-402A-AA72-4D1CD8D90682}" type="datetime1">
              <a:rPr lang="en-US" smtClean="0"/>
              <a:t>3/8/2023</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921336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5C7868EC-BEAE-4F7D-AF52-B2E809AE680E}" type="datetime1">
              <a:rPr lang="en-US" smtClean="0"/>
              <a:t>3/8/2023</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81927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4661147B-85AA-451C-A3A2-F76E75160335}" type="datetime1">
              <a:rPr lang="en-US" smtClean="0"/>
              <a:t>3/8/2023</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0088566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0FDCBE7A-C26D-4DD3-A849-7BC392AB1DBE}" type="datetime1">
              <a:rPr lang="en-US" smtClean="0"/>
              <a:t>3/8/2023</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3154223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B46836BA-8A87-4DA1-B850-8DD7656F388C}" type="datetime1">
              <a:rPr lang="en-US" smtClean="0"/>
              <a:t>3/8/2023</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3/8/2023</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14274045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D13888CA-0ABF-41B9-B58C-2D6D65846B17}" type="datetime1">
              <a:rPr lang="en-US" smtClean="0"/>
              <a:t>3/8/2023</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3919664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1CDFA751-558A-48AD-A2D4-D49E879BFEF0}" type="datetime1">
              <a:rPr lang="en-US" smtClean="0"/>
              <a:t>3/8/2023</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650638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3A1B9788-28AD-491D-A798-EF7E11ADFADE}" type="datetime1">
              <a:rPr lang="en-US" smtClean="0"/>
              <a:t>3/8/2023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41296641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2B1B5368-4AE1-4CB4-89D2-B7440AF0C184}" type="datetime1">
              <a:rPr lang="en-US" smtClean="0"/>
              <a:t>3/8/2023</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3/8/2023</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2890410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0406292B-C42D-4F70-A8F4-EECB4C2EC7EB}" type="datetime1">
              <a:rPr lang="en-US" smtClean="0"/>
              <a:t>3/8/2023</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71810433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B06DD96-18D0-474A-A5B1-78D2893B2655}" type="datetime1">
              <a:rPr lang="en-US" smtClean="0"/>
              <a:t>3/8/2023</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57991528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DE6E20A1-62E0-4D30-B6A4-6A4FE173F261}" type="datetime1">
              <a:rPr lang="en-US" smtClean="0"/>
              <a:t>3/8/2023</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7197746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775A97D8-AE47-4A57-98C6-C1B10439C7E9}" type="datetime1">
              <a:rPr lang="en-US" smtClean="0"/>
              <a:t>3/8/2023</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64117734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5CAF768-AC61-47E2-B584-A82198A74E32}" type="datetime1">
              <a:rPr lang="en-US" smtClean="0">
                <a:solidFill>
                  <a:schemeClr val="accent1">
                    <a:lumMod val="60000"/>
                    <a:lumOff val="40000"/>
                  </a:schemeClr>
                </a:solidFill>
              </a:rPr>
              <a:t>3/8/2023</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Tree>
    <p:extLst>
      <p:ext uri="{BB962C8B-B14F-4D97-AF65-F5344CB8AC3E}">
        <p14:creationId xmlns:p14="http://schemas.microsoft.com/office/powerpoint/2010/main" val="2427366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B92CB23-8389-43DF-8CD8-BD83E04FCE74}" type="datetime1">
              <a:rPr lang="en-US" smtClean="0"/>
              <a:t>3/8/2023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578068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213B885C-73A3-48EA-A8F1-838D60E169EE}" type="datetime1">
              <a:rPr lang="en-US" smtClean="0"/>
              <a:t>3/8/2023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1618568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63A0D-20A4-4127-A9E5-510245623C39}" type="datetime1">
              <a:rPr lang="en-US" smtClean="0"/>
              <a:t>3/8/2023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413549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843582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932567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989211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00443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B7B383-65EC-4057-9610-59E87B03B132}" type="datetime1">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1486857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2362222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733081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A group of people posing for the camera&#10;&#10;Description automatically generated">
            <a:extLst>
              <a:ext uri="{FF2B5EF4-FFF2-40B4-BE49-F238E27FC236}">
                <a16:creationId xmlns:a16="http://schemas.microsoft.com/office/drawing/2014/main" id="{CD2C7D35-3692-4847-8432-844D41DFB4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8626" r="13937" b="16828"/>
          <a:stretch/>
        </p:blipFill>
        <p:spPr>
          <a:xfrm>
            <a:off x="0" y="0"/>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38676" y="0"/>
            <a:ext cx="212238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300" y="43018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5706" y="2534517"/>
            <a:ext cx="1808326"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680394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descr="A group of people posing for a photo&#10;&#10;Description automatically generated">
            <a:extLst>
              <a:ext uri="{FF2B5EF4-FFF2-40B4-BE49-F238E27FC236}">
                <a16:creationId xmlns:a16="http://schemas.microsoft.com/office/drawing/2014/main" id="{893D1CAC-1492-47A3-857D-9E7FA5B906F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20971" r="13268" b="13980"/>
          <a:stretch/>
        </p:blipFill>
        <p:spPr>
          <a:xfrm>
            <a:off x="1" y="0"/>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38676" y="0"/>
            <a:ext cx="212238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5300" y="43018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5706" y="2534517"/>
            <a:ext cx="1808326"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554336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033EEE-3823-4FA0-9C86-2F8D1358CA62}"/>
              </a:ext>
            </a:extLst>
          </p:cNvPr>
          <p:cNvSpPr/>
          <p:nvPr userDrawn="1"/>
        </p:nvSpPr>
        <p:spPr>
          <a:xfrm>
            <a:off x="634461" y="0"/>
            <a:ext cx="212238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085" y="43018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791491" y="2534517"/>
            <a:ext cx="1808326"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6" name="Picture 5" descr="A group of people posing for a photo&#10;&#10;Description automatically generated">
            <a:extLst>
              <a:ext uri="{FF2B5EF4-FFF2-40B4-BE49-F238E27FC236}">
                <a16:creationId xmlns:a16="http://schemas.microsoft.com/office/drawing/2014/main" id="{E93BEB26-36B3-4A5F-8CA1-FB333A3BB59F}"/>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1554" t="20971" r="13268" b="13980"/>
          <a:stretch/>
        </p:blipFill>
        <p:spPr>
          <a:xfrm>
            <a:off x="2756847" y="1403779"/>
            <a:ext cx="6241576" cy="4050441"/>
          </a:xfrm>
          <a:prstGeom prst="rect">
            <a:avLst/>
          </a:prstGeom>
        </p:spPr>
      </p:pic>
    </p:spTree>
    <p:extLst>
      <p:ext uri="{BB962C8B-B14F-4D97-AF65-F5344CB8AC3E}">
        <p14:creationId xmlns:p14="http://schemas.microsoft.com/office/powerpoint/2010/main" val="1718136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4271305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6" name="Picture 5" descr="A group of people standing in front of a store&#10;&#10;Description automatically generated">
            <a:extLst>
              <a:ext uri="{FF2B5EF4-FFF2-40B4-BE49-F238E27FC236}">
                <a16:creationId xmlns:a16="http://schemas.microsoft.com/office/drawing/2014/main" id="{C9A0B116-CD24-45B6-8F8E-723D4888AB8F}"/>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24915" r="24409" b="11270"/>
          <a:stretch/>
        </p:blipFill>
        <p:spPr>
          <a:xfrm>
            <a:off x="0" y="-1"/>
            <a:ext cx="12192000" cy="6858001"/>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402741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76195"/>
            <a:ext cx="997300" cy="398921"/>
          </a:xfrm>
          <a:prstGeom prst="rect">
            <a:avLst/>
          </a:prstGeom>
        </p:spPr>
      </p:pic>
      <p:sp>
        <p:nvSpPr>
          <p:cNvPr id="9" name="Rectangle 8">
            <a:extLst>
              <a:ext uri="{FF2B5EF4-FFF2-40B4-BE49-F238E27FC236}">
                <a16:creationId xmlns:a16="http://schemas.microsoft.com/office/drawing/2014/main" id="{F02CE912-AC20-48A1-994C-AC1AC84256BA}"/>
              </a:ext>
            </a:extLst>
          </p:cNvPr>
          <p:cNvSpPr/>
          <p:nvPr userDrawn="1"/>
        </p:nvSpPr>
        <p:spPr>
          <a:xfrm>
            <a:off x="0" y="6614296"/>
            <a:ext cx="12192000" cy="246570"/>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p:txBody>
          <a:bodyPr/>
          <a:lstStyle/>
          <a:p>
            <a:fld id="{69C126A4-BD19-47E2-8A0E-0DE1B9D8C925}" type="slidenum">
              <a:rPr lang="en-US" smtClean="0"/>
              <a:t>‹#›</a:t>
            </a:fld>
            <a:endParaRPr lang="en-US"/>
          </a:p>
        </p:txBody>
      </p:sp>
    </p:spTree>
    <p:extLst>
      <p:ext uri="{BB962C8B-B14F-4D97-AF65-F5344CB8AC3E}">
        <p14:creationId xmlns:p14="http://schemas.microsoft.com/office/powerpoint/2010/main" val="253855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76195"/>
            <a:ext cx="997300" cy="398921"/>
          </a:xfrm>
          <a:prstGeom prst="rect">
            <a:avLst/>
          </a:prstGeom>
        </p:spPr>
      </p:pic>
      <p:sp>
        <p:nvSpPr>
          <p:cNvPr id="9" name="Rectangle 8">
            <a:extLst>
              <a:ext uri="{FF2B5EF4-FFF2-40B4-BE49-F238E27FC236}">
                <a16:creationId xmlns:a16="http://schemas.microsoft.com/office/drawing/2014/main" id="{F02CE912-AC20-48A1-994C-AC1AC84256BA}"/>
              </a:ext>
            </a:extLst>
          </p:cNvPr>
          <p:cNvSpPr/>
          <p:nvPr userDrawn="1"/>
        </p:nvSpPr>
        <p:spPr>
          <a:xfrm>
            <a:off x="0" y="6614296"/>
            <a:ext cx="12192000" cy="246570"/>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p:txBody>
          <a:bodyPr/>
          <a:lstStyle/>
          <a:p>
            <a:fld id="{69C126A4-BD19-47E2-8A0E-0DE1B9D8C925}" type="slidenum">
              <a:rPr lang="en-US" smtClean="0"/>
              <a:t>‹#›</a:t>
            </a:fld>
            <a:endParaRPr lang="en-US"/>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79975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76195"/>
            <a:ext cx="997300" cy="398921"/>
          </a:xfrm>
          <a:prstGeom prst="rect">
            <a:avLst/>
          </a:prstGeom>
        </p:spPr>
      </p:pic>
      <p:sp>
        <p:nvSpPr>
          <p:cNvPr id="9" name="Rectangle 8">
            <a:extLst>
              <a:ext uri="{FF2B5EF4-FFF2-40B4-BE49-F238E27FC236}">
                <a16:creationId xmlns:a16="http://schemas.microsoft.com/office/drawing/2014/main" id="{F02CE912-AC20-48A1-994C-AC1AC84256BA}"/>
              </a:ext>
            </a:extLst>
          </p:cNvPr>
          <p:cNvSpPr/>
          <p:nvPr userDrawn="1"/>
        </p:nvSpPr>
        <p:spPr>
          <a:xfrm>
            <a:off x="0" y="6614296"/>
            <a:ext cx="12192000" cy="246570"/>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p:txBody>
          <a:bodyPr/>
          <a:lstStyle/>
          <a:p>
            <a:fld id="{69C126A4-BD19-47E2-8A0E-0DE1B9D8C925}" type="slidenum">
              <a:rPr lang="en-US" smtClean="0"/>
              <a:t>‹#›</a:t>
            </a:fld>
            <a:endParaRPr lang="en-US"/>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8766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F79BE243-8FFC-443A-B9D0-5BBD9CF0AD34}" type="datetime1">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38804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76195"/>
            <a:ext cx="997300" cy="398921"/>
          </a:xfrm>
          <a:prstGeom prst="rect">
            <a:avLst/>
          </a:prstGeom>
        </p:spPr>
      </p:pic>
      <p:sp>
        <p:nvSpPr>
          <p:cNvPr id="9" name="Rectangle 8">
            <a:extLst>
              <a:ext uri="{FF2B5EF4-FFF2-40B4-BE49-F238E27FC236}">
                <a16:creationId xmlns:a16="http://schemas.microsoft.com/office/drawing/2014/main" id="{F02CE912-AC20-48A1-994C-AC1AC84256BA}"/>
              </a:ext>
            </a:extLst>
          </p:cNvPr>
          <p:cNvSpPr/>
          <p:nvPr userDrawn="1"/>
        </p:nvSpPr>
        <p:spPr>
          <a:xfrm>
            <a:off x="0" y="6614296"/>
            <a:ext cx="12192000" cy="246570"/>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p:txBody>
          <a:bodyPr/>
          <a:lstStyle/>
          <a:p>
            <a:fld id="{69C126A4-BD19-47E2-8A0E-0DE1B9D8C925}" type="slidenum">
              <a:rPr lang="en-US" smtClean="0"/>
              <a:t>‹#›</a:t>
            </a:fld>
            <a:endParaRPr lang="en-US"/>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9361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76195"/>
            <a:ext cx="997300" cy="398921"/>
          </a:xfrm>
          <a:prstGeom prst="rect">
            <a:avLst/>
          </a:prstGeom>
        </p:spPr>
      </p:pic>
      <p:sp>
        <p:nvSpPr>
          <p:cNvPr id="9" name="Rectangle 8">
            <a:extLst>
              <a:ext uri="{FF2B5EF4-FFF2-40B4-BE49-F238E27FC236}">
                <a16:creationId xmlns:a16="http://schemas.microsoft.com/office/drawing/2014/main" id="{F02CE912-AC20-48A1-994C-AC1AC84256BA}"/>
              </a:ext>
            </a:extLst>
          </p:cNvPr>
          <p:cNvSpPr/>
          <p:nvPr userDrawn="1"/>
        </p:nvSpPr>
        <p:spPr>
          <a:xfrm>
            <a:off x="0" y="6614296"/>
            <a:ext cx="12192000" cy="246570"/>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p:txBody>
          <a:bodyPr/>
          <a:lstStyle/>
          <a:p>
            <a:fld id="{69C126A4-BD19-47E2-8A0E-0DE1B9D8C925}" type="slidenum">
              <a:rPr lang="en-US" smtClean="0"/>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96548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76195"/>
            <a:ext cx="997300" cy="398921"/>
          </a:xfrm>
          <a:prstGeom prst="rect">
            <a:avLst/>
          </a:prstGeom>
        </p:spPr>
      </p:pic>
      <p:sp>
        <p:nvSpPr>
          <p:cNvPr id="9" name="Rectangle 8">
            <a:extLst>
              <a:ext uri="{FF2B5EF4-FFF2-40B4-BE49-F238E27FC236}">
                <a16:creationId xmlns:a16="http://schemas.microsoft.com/office/drawing/2014/main" id="{F02CE912-AC20-48A1-994C-AC1AC84256BA}"/>
              </a:ext>
            </a:extLst>
          </p:cNvPr>
          <p:cNvSpPr/>
          <p:nvPr userDrawn="1"/>
        </p:nvSpPr>
        <p:spPr>
          <a:xfrm>
            <a:off x="0" y="6614296"/>
            <a:ext cx="12192000" cy="246570"/>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p:txBody>
          <a:bodyPr/>
          <a:lstStyle/>
          <a:p>
            <a:fld id="{69C126A4-BD19-47E2-8A0E-0DE1B9D8C925}" type="slidenum">
              <a:rPr lang="en-US" smtClean="0"/>
              <a:t>‹#›</a:t>
            </a:fld>
            <a:endParaRPr lang="en-US"/>
          </a:p>
        </p:txBody>
      </p:sp>
    </p:spTree>
    <p:extLst>
      <p:ext uri="{BB962C8B-B14F-4D97-AF65-F5344CB8AC3E}">
        <p14:creationId xmlns:p14="http://schemas.microsoft.com/office/powerpoint/2010/main" val="2240677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76195"/>
            <a:ext cx="997300" cy="398921"/>
          </a:xfrm>
          <a:prstGeom prst="rect">
            <a:avLst/>
          </a:prstGeom>
        </p:spPr>
      </p:pic>
      <p:sp>
        <p:nvSpPr>
          <p:cNvPr id="14" name="Rectangle 13">
            <a:extLst>
              <a:ext uri="{FF2B5EF4-FFF2-40B4-BE49-F238E27FC236}">
                <a16:creationId xmlns:a16="http://schemas.microsoft.com/office/drawing/2014/main" id="{E2C30D90-5AF5-4BEA-9347-7E07544D571D}"/>
              </a:ext>
            </a:extLst>
          </p:cNvPr>
          <p:cNvSpPr/>
          <p:nvPr userDrawn="1"/>
        </p:nvSpPr>
        <p:spPr>
          <a:xfrm>
            <a:off x="0" y="6614296"/>
            <a:ext cx="12192000" cy="246570"/>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1315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5459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929" y="340810"/>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4271659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0C9ECE-894F-4CFE-B58A-1808EEAC35A6}"/>
              </a:ext>
            </a:extLst>
          </p:cNvPr>
          <p:cNvSpPr/>
          <p:nvPr userDrawn="1"/>
        </p:nvSpPr>
        <p:spPr>
          <a:xfrm>
            <a:off x="0" y="164595"/>
            <a:ext cx="12192000" cy="75135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99D1ED-26D0-4403-A04B-B577F44E01B5}"/>
              </a:ext>
            </a:extLst>
          </p:cNvPr>
          <p:cNvSpPr/>
          <p:nvPr userDrawn="1"/>
        </p:nvSpPr>
        <p:spPr>
          <a:xfrm>
            <a:off x="5459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sign&#10;&#10;Description automatically generated">
            <a:extLst>
              <a:ext uri="{FF2B5EF4-FFF2-40B4-BE49-F238E27FC236}">
                <a16:creationId xmlns:a16="http://schemas.microsoft.com/office/drawing/2014/main" id="{990C8173-216F-48D5-807E-CF0B10A7C4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929" y="340810"/>
            <a:ext cx="997300" cy="398921"/>
          </a:xfrm>
          <a:prstGeom prst="rect">
            <a:avLst/>
          </a:prstGeom>
        </p:spPr>
      </p:pic>
      <p:sp>
        <p:nvSpPr>
          <p:cNvPr id="13" name="Date Placeholder 3">
            <a:extLst>
              <a:ext uri="{FF2B5EF4-FFF2-40B4-BE49-F238E27FC236}">
                <a16:creationId xmlns:a16="http://schemas.microsoft.com/office/drawing/2014/main" id="{63A41E53-99C8-417D-A6C7-0A9E29FA5F33}"/>
              </a:ext>
            </a:extLst>
          </p:cNvPr>
          <p:cNvSpPr>
            <a:spLocks noGrp="1"/>
          </p:cNvSpPr>
          <p:nvPr>
            <p:ph type="dt" sz="half" idx="10"/>
          </p:nvPr>
        </p:nvSpPr>
        <p:spPr>
          <a:xfrm>
            <a:off x="627797" y="6492875"/>
            <a:ext cx="2743200" cy="365125"/>
          </a:xfrm>
        </p:spPr>
        <p:txBody>
          <a:bodyPr/>
          <a:lstStyle/>
          <a:p>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60214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6331E9-E684-4AB8-9C11-050BD243FF18}"/>
              </a:ext>
            </a:extLst>
          </p:cNvPr>
          <p:cNvSpPr/>
          <p:nvPr userDrawn="1"/>
        </p:nvSpPr>
        <p:spPr>
          <a:xfrm>
            <a:off x="0" y="164595"/>
            <a:ext cx="12192000" cy="75135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B0766E-6988-4552-B615-5AE0FDEC23C4}"/>
              </a:ext>
            </a:extLst>
          </p:cNvPr>
          <p:cNvSpPr/>
          <p:nvPr userDrawn="1"/>
        </p:nvSpPr>
        <p:spPr>
          <a:xfrm>
            <a:off x="5459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sign&#10;&#10;Description automatically generated">
            <a:extLst>
              <a:ext uri="{FF2B5EF4-FFF2-40B4-BE49-F238E27FC236}">
                <a16:creationId xmlns:a16="http://schemas.microsoft.com/office/drawing/2014/main" id="{6BEFBF48-1000-4F67-BD9F-6D5FE4FD89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929" y="340810"/>
            <a:ext cx="997300" cy="398921"/>
          </a:xfrm>
          <a:prstGeom prst="rect">
            <a:avLst/>
          </a:prstGeom>
        </p:spPr>
      </p:pic>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89887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6331E9-E684-4AB8-9C11-050BD243FF18}"/>
              </a:ext>
            </a:extLst>
          </p:cNvPr>
          <p:cNvSpPr/>
          <p:nvPr userDrawn="1"/>
        </p:nvSpPr>
        <p:spPr>
          <a:xfrm>
            <a:off x="0" y="815813"/>
            <a:ext cx="12192000" cy="10013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B0766E-6988-4552-B615-5AE0FDEC23C4}"/>
              </a:ext>
            </a:extLst>
          </p:cNvPr>
          <p:cNvSpPr/>
          <p:nvPr userDrawn="1"/>
        </p:nvSpPr>
        <p:spPr>
          <a:xfrm>
            <a:off x="5459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sign&#10;&#10;Description automatically generated">
            <a:extLst>
              <a:ext uri="{FF2B5EF4-FFF2-40B4-BE49-F238E27FC236}">
                <a16:creationId xmlns:a16="http://schemas.microsoft.com/office/drawing/2014/main" id="{6BEFBF48-1000-4F67-BD9F-6D5FE4FD89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929" y="340810"/>
            <a:ext cx="997300" cy="398921"/>
          </a:xfrm>
          <a:prstGeom prst="rect">
            <a:avLst/>
          </a:prstGeom>
        </p:spPr>
      </p:pic>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53520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2559E35-8C07-4A71-81A7-21259CC74787}"/>
              </a:ext>
            </a:extLst>
          </p:cNvPr>
          <p:cNvSpPr/>
          <p:nvPr userDrawn="1"/>
        </p:nvSpPr>
        <p:spPr>
          <a:xfrm>
            <a:off x="0" y="164595"/>
            <a:ext cx="12192000" cy="75135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EBA835-A179-4A36-980B-A5596C3BAFBB}"/>
              </a:ext>
            </a:extLst>
          </p:cNvPr>
          <p:cNvSpPr/>
          <p:nvPr userDrawn="1"/>
        </p:nvSpPr>
        <p:spPr>
          <a:xfrm>
            <a:off x="5459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 up of a sign&#10;&#10;Description automatically generated">
            <a:extLst>
              <a:ext uri="{FF2B5EF4-FFF2-40B4-BE49-F238E27FC236}">
                <a16:creationId xmlns:a16="http://schemas.microsoft.com/office/drawing/2014/main" id="{6BC04959-1DE2-451C-B157-9FCBB6C0C4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929" y="340810"/>
            <a:ext cx="997300" cy="398921"/>
          </a:xfrm>
          <a:prstGeom prst="rect">
            <a:avLst/>
          </a:prstGeom>
        </p:spPr>
      </p:pic>
      <p:sp>
        <p:nvSpPr>
          <p:cNvPr id="17" name="Date Placeholder 3">
            <a:extLst>
              <a:ext uri="{FF2B5EF4-FFF2-40B4-BE49-F238E27FC236}">
                <a16:creationId xmlns:a16="http://schemas.microsoft.com/office/drawing/2014/main" id="{DCE37CFD-3AE6-4DB6-9067-F17215586F01}"/>
              </a:ext>
            </a:extLst>
          </p:cNvPr>
          <p:cNvSpPr>
            <a:spLocks noGrp="1"/>
          </p:cNvSpPr>
          <p:nvPr>
            <p:ph type="dt" sz="half" idx="10"/>
          </p:nvPr>
        </p:nvSpPr>
        <p:spPr>
          <a:xfrm>
            <a:off x="627797" y="6492875"/>
            <a:ext cx="2743200" cy="365125"/>
          </a:xfrm>
        </p:spPr>
        <p:txBody>
          <a:bodyPr/>
          <a:lstStyle/>
          <a:p>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78769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5D2A4D0-EA9F-4C03-8586-6CD82C2F2ACE}"/>
              </a:ext>
            </a:extLst>
          </p:cNvPr>
          <p:cNvSpPr/>
          <p:nvPr userDrawn="1"/>
        </p:nvSpPr>
        <p:spPr>
          <a:xfrm>
            <a:off x="0" y="164595"/>
            <a:ext cx="12192000" cy="75135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D4659F1-DFEC-4FB3-AF58-D6D54806374C}"/>
              </a:ext>
            </a:extLst>
          </p:cNvPr>
          <p:cNvSpPr/>
          <p:nvPr userDrawn="1"/>
        </p:nvSpPr>
        <p:spPr>
          <a:xfrm>
            <a:off x="5459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lose up of a sign&#10;&#10;Description automatically generated">
            <a:extLst>
              <a:ext uri="{FF2B5EF4-FFF2-40B4-BE49-F238E27FC236}">
                <a16:creationId xmlns:a16="http://schemas.microsoft.com/office/drawing/2014/main" id="{BEB2F5EF-E63F-4673-8A32-2E466AF8A6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929" y="340810"/>
            <a:ext cx="997300" cy="398921"/>
          </a:xfrm>
          <a:prstGeom prst="rect">
            <a:avLst/>
          </a:prstGeom>
        </p:spPr>
      </p:pic>
      <p:sp>
        <p:nvSpPr>
          <p:cNvPr id="23" name="Date Placeholder 3">
            <a:extLst>
              <a:ext uri="{FF2B5EF4-FFF2-40B4-BE49-F238E27FC236}">
                <a16:creationId xmlns:a16="http://schemas.microsoft.com/office/drawing/2014/main" id="{B82419F1-69AB-4106-8A31-CDB314C556D5}"/>
              </a:ext>
            </a:extLst>
          </p:cNvPr>
          <p:cNvSpPr>
            <a:spLocks noGrp="1"/>
          </p:cNvSpPr>
          <p:nvPr>
            <p:ph type="dt" sz="half" idx="10"/>
          </p:nvPr>
        </p:nvSpPr>
        <p:spPr>
          <a:xfrm>
            <a:off x="627797" y="6492875"/>
            <a:ext cx="2743200" cy="365125"/>
          </a:xfrm>
        </p:spPr>
        <p:txBody>
          <a:bodyPr/>
          <a:lstStyle/>
          <a:p>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486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E16A8370-601B-4708-A836-3AD4B03ADA5A}" type="datetime1">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89948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4D9B5D8-4318-44D8-839E-9D8C65663FC9}"/>
              </a:ext>
            </a:extLst>
          </p:cNvPr>
          <p:cNvSpPr/>
          <p:nvPr userDrawn="1"/>
        </p:nvSpPr>
        <p:spPr>
          <a:xfrm>
            <a:off x="0" y="164595"/>
            <a:ext cx="12192000" cy="75135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54CB76-41B8-4334-9ACA-3C7B92A3C9C5}"/>
              </a:ext>
            </a:extLst>
          </p:cNvPr>
          <p:cNvSpPr/>
          <p:nvPr userDrawn="1"/>
        </p:nvSpPr>
        <p:spPr>
          <a:xfrm>
            <a:off x="5459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sign&#10;&#10;Description automatically generated">
            <a:extLst>
              <a:ext uri="{FF2B5EF4-FFF2-40B4-BE49-F238E27FC236}">
                <a16:creationId xmlns:a16="http://schemas.microsoft.com/office/drawing/2014/main" id="{735CD99B-9BFB-41AC-B7E1-4E89ABBF69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929" y="340810"/>
            <a:ext cx="997300" cy="398921"/>
          </a:xfrm>
          <a:prstGeom prst="rect">
            <a:avLst/>
          </a:prstGeom>
        </p:spPr>
      </p:pic>
      <p:sp>
        <p:nvSpPr>
          <p:cNvPr id="21" name="Date Placeholder 3">
            <a:extLst>
              <a:ext uri="{FF2B5EF4-FFF2-40B4-BE49-F238E27FC236}">
                <a16:creationId xmlns:a16="http://schemas.microsoft.com/office/drawing/2014/main" id="{C0FD6C70-09B4-4158-AFDE-05473172B308}"/>
              </a:ext>
            </a:extLst>
          </p:cNvPr>
          <p:cNvSpPr>
            <a:spLocks noGrp="1"/>
          </p:cNvSpPr>
          <p:nvPr>
            <p:ph type="dt" sz="half" idx="10"/>
          </p:nvPr>
        </p:nvSpPr>
        <p:spPr>
          <a:xfrm>
            <a:off x="627797" y="6492875"/>
            <a:ext cx="2743200" cy="365125"/>
          </a:xfrm>
        </p:spPr>
        <p:txBody>
          <a:bodyPr/>
          <a:lstStyle/>
          <a:p>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25815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4D9B5D8-4318-44D8-839E-9D8C65663FC9}"/>
              </a:ext>
            </a:extLst>
          </p:cNvPr>
          <p:cNvSpPr/>
          <p:nvPr userDrawn="1"/>
        </p:nvSpPr>
        <p:spPr>
          <a:xfrm>
            <a:off x="0" y="799649"/>
            <a:ext cx="12192000" cy="116295"/>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54CB76-41B8-4334-9ACA-3C7B92A3C9C5}"/>
              </a:ext>
            </a:extLst>
          </p:cNvPr>
          <p:cNvSpPr/>
          <p:nvPr userDrawn="1"/>
        </p:nvSpPr>
        <p:spPr>
          <a:xfrm>
            <a:off x="5459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sign&#10;&#10;Description automatically generated">
            <a:extLst>
              <a:ext uri="{FF2B5EF4-FFF2-40B4-BE49-F238E27FC236}">
                <a16:creationId xmlns:a16="http://schemas.microsoft.com/office/drawing/2014/main" id="{735CD99B-9BFB-41AC-B7E1-4E89ABBF69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929" y="340810"/>
            <a:ext cx="997300" cy="398921"/>
          </a:xfrm>
          <a:prstGeom prst="rect">
            <a:avLst/>
          </a:prstGeom>
        </p:spPr>
      </p:pic>
      <p:sp>
        <p:nvSpPr>
          <p:cNvPr id="21" name="Date Placeholder 3">
            <a:extLst>
              <a:ext uri="{FF2B5EF4-FFF2-40B4-BE49-F238E27FC236}">
                <a16:creationId xmlns:a16="http://schemas.microsoft.com/office/drawing/2014/main" id="{C0FD6C70-09B4-4158-AFDE-05473172B308}"/>
              </a:ext>
            </a:extLst>
          </p:cNvPr>
          <p:cNvSpPr>
            <a:spLocks noGrp="1"/>
          </p:cNvSpPr>
          <p:nvPr>
            <p:ph type="dt" sz="half" idx="10"/>
          </p:nvPr>
        </p:nvSpPr>
        <p:spPr>
          <a:xfrm>
            <a:off x="627797" y="6492875"/>
            <a:ext cx="2743200" cy="365125"/>
          </a:xfrm>
        </p:spPr>
        <p:txBody>
          <a:bodyPr/>
          <a:lstStyle/>
          <a:p>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4"/>
            <a:ext cx="4557159" cy="2415565"/>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836222"/>
            <a:ext cx="4557159" cy="232690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36072"/>
            <a:ext cx="4557159" cy="2415565"/>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36583" y="3833389"/>
            <a:ext cx="4557159" cy="232690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896141"/>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11850" y="3896141"/>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711098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99D1ED-26D0-4403-A04B-B577F44E01B5}"/>
              </a:ext>
            </a:extLst>
          </p:cNvPr>
          <p:cNvSpPr/>
          <p:nvPr userDrawn="1"/>
        </p:nvSpPr>
        <p:spPr>
          <a:xfrm>
            <a:off x="5459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sign&#10;&#10;Description automatically generated">
            <a:extLst>
              <a:ext uri="{FF2B5EF4-FFF2-40B4-BE49-F238E27FC236}">
                <a16:creationId xmlns:a16="http://schemas.microsoft.com/office/drawing/2014/main" id="{990C8173-216F-48D5-807E-CF0B10A7C4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929" y="340810"/>
            <a:ext cx="997300" cy="398921"/>
          </a:xfrm>
          <a:prstGeom prst="rect">
            <a:avLst/>
          </a:prstGeom>
        </p:spPr>
      </p:pic>
      <p:sp>
        <p:nvSpPr>
          <p:cNvPr id="13" name="Date Placeholder 3">
            <a:extLst>
              <a:ext uri="{FF2B5EF4-FFF2-40B4-BE49-F238E27FC236}">
                <a16:creationId xmlns:a16="http://schemas.microsoft.com/office/drawing/2014/main" id="{63A41E53-99C8-417D-A6C7-0A9E29FA5F33}"/>
              </a:ext>
            </a:extLst>
          </p:cNvPr>
          <p:cNvSpPr>
            <a:spLocks noGrp="1"/>
          </p:cNvSpPr>
          <p:nvPr>
            <p:ph type="dt" sz="half" idx="10"/>
          </p:nvPr>
        </p:nvSpPr>
        <p:spPr>
          <a:xfrm>
            <a:off x="627797" y="6492875"/>
            <a:ext cx="2743200" cy="365125"/>
          </a:xfrm>
        </p:spPr>
        <p:txBody>
          <a:bodyPr/>
          <a:lstStyle/>
          <a:p>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1617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B0766E-6988-4552-B615-5AE0FDEC23C4}"/>
              </a:ext>
            </a:extLst>
          </p:cNvPr>
          <p:cNvSpPr/>
          <p:nvPr userDrawn="1"/>
        </p:nvSpPr>
        <p:spPr>
          <a:xfrm>
            <a:off x="5459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sign&#10;&#10;Description automatically generated">
            <a:extLst>
              <a:ext uri="{FF2B5EF4-FFF2-40B4-BE49-F238E27FC236}">
                <a16:creationId xmlns:a16="http://schemas.microsoft.com/office/drawing/2014/main" id="{6BEFBF48-1000-4F67-BD9F-6D5FE4FD89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929" y="340810"/>
            <a:ext cx="997300" cy="398921"/>
          </a:xfrm>
          <a:prstGeom prst="rect">
            <a:avLst/>
          </a:prstGeom>
        </p:spPr>
      </p:pic>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44933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EBA835-A179-4A36-980B-A5596C3BAFBB}"/>
              </a:ext>
            </a:extLst>
          </p:cNvPr>
          <p:cNvSpPr/>
          <p:nvPr userDrawn="1"/>
        </p:nvSpPr>
        <p:spPr>
          <a:xfrm>
            <a:off x="5459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 up of a sign&#10;&#10;Description automatically generated">
            <a:extLst>
              <a:ext uri="{FF2B5EF4-FFF2-40B4-BE49-F238E27FC236}">
                <a16:creationId xmlns:a16="http://schemas.microsoft.com/office/drawing/2014/main" id="{6BC04959-1DE2-451C-B157-9FCBB6C0C4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929" y="340810"/>
            <a:ext cx="997300" cy="398921"/>
          </a:xfrm>
          <a:prstGeom prst="rect">
            <a:avLst/>
          </a:prstGeom>
        </p:spPr>
      </p:pic>
      <p:sp>
        <p:nvSpPr>
          <p:cNvPr id="17" name="Date Placeholder 3">
            <a:extLst>
              <a:ext uri="{FF2B5EF4-FFF2-40B4-BE49-F238E27FC236}">
                <a16:creationId xmlns:a16="http://schemas.microsoft.com/office/drawing/2014/main" id="{DCE37CFD-3AE6-4DB6-9067-F17215586F01}"/>
              </a:ext>
            </a:extLst>
          </p:cNvPr>
          <p:cNvSpPr>
            <a:spLocks noGrp="1"/>
          </p:cNvSpPr>
          <p:nvPr>
            <p:ph type="dt" sz="half" idx="10"/>
          </p:nvPr>
        </p:nvSpPr>
        <p:spPr>
          <a:xfrm>
            <a:off x="627797" y="6492875"/>
            <a:ext cx="2743200" cy="365125"/>
          </a:xfrm>
        </p:spPr>
        <p:txBody>
          <a:bodyPr/>
          <a:lstStyle/>
          <a:p>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3844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D4659F1-DFEC-4FB3-AF58-D6D54806374C}"/>
              </a:ext>
            </a:extLst>
          </p:cNvPr>
          <p:cNvSpPr/>
          <p:nvPr userDrawn="1"/>
        </p:nvSpPr>
        <p:spPr>
          <a:xfrm>
            <a:off x="5459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lose up of a sign&#10;&#10;Description automatically generated">
            <a:extLst>
              <a:ext uri="{FF2B5EF4-FFF2-40B4-BE49-F238E27FC236}">
                <a16:creationId xmlns:a16="http://schemas.microsoft.com/office/drawing/2014/main" id="{BEB2F5EF-E63F-4673-8A32-2E466AF8A6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929" y="340810"/>
            <a:ext cx="997300" cy="398921"/>
          </a:xfrm>
          <a:prstGeom prst="rect">
            <a:avLst/>
          </a:prstGeom>
        </p:spPr>
      </p:pic>
      <p:sp>
        <p:nvSpPr>
          <p:cNvPr id="23" name="Date Placeholder 3">
            <a:extLst>
              <a:ext uri="{FF2B5EF4-FFF2-40B4-BE49-F238E27FC236}">
                <a16:creationId xmlns:a16="http://schemas.microsoft.com/office/drawing/2014/main" id="{B82419F1-69AB-4106-8A31-CDB314C556D5}"/>
              </a:ext>
            </a:extLst>
          </p:cNvPr>
          <p:cNvSpPr>
            <a:spLocks noGrp="1"/>
          </p:cNvSpPr>
          <p:nvPr>
            <p:ph type="dt" sz="half" idx="10"/>
          </p:nvPr>
        </p:nvSpPr>
        <p:spPr>
          <a:xfrm>
            <a:off x="627797" y="6492875"/>
            <a:ext cx="2743200" cy="365125"/>
          </a:xfrm>
        </p:spPr>
        <p:txBody>
          <a:bodyPr/>
          <a:lstStyle/>
          <a:p>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9146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54CB76-41B8-4334-9ACA-3C7B92A3C9C5}"/>
              </a:ext>
            </a:extLst>
          </p:cNvPr>
          <p:cNvSpPr/>
          <p:nvPr userDrawn="1"/>
        </p:nvSpPr>
        <p:spPr>
          <a:xfrm>
            <a:off x="5459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sign&#10;&#10;Description automatically generated">
            <a:extLst>
              <a:ext uri="{FF2B5EF4-FFF2-40B4-BE49-F238E27FC236}">
                <a16:creationId xmlns:a16="http://schemas.microsoft.com/office/drawing/2014/main" id="{735CD99B-9BFB-41AC-B7E1-4E89ABBF69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929" y="340810"/>
            <a:ext cx="997300" cy="398921"/>
          </a:xfrm>
          <a:prstGeom prst="rect">
            <a:avLst/>
          </a:prstGeom>
        </p:spPr>
      </p:pic>
      <p:sp>
        <p:nvSpPr>
          <p:cNvPr id="21" name="Date Placeholder 3">
            <a:extLst>
              <a:ext uri="{FF2B5EF4-FFF2-40B4-BE49-F238E27FC236}">
                <a16:creationId xmlns:a16="http://schemas.microsoft.com/office/drawing/2014/main" id="{C0FD6C70-09B4-4158-AFDE-05473172B308}"/>
              </a:ext>
            </a:extLst>
          </p:cNvPr>
          <p:cNvSpPr>
            <a:spLocks noGrp="1"/>
          </p:cNvSpPr>
          <p:nvPr>
            <p:ph type="dt" sz="half" idx="10"/>
          </p:nvPr>
        </p:nvSpPr>
        <p:spPr>
          <a:xfrm>
            <a:off x="627797" y="6492875"/>
            <a:ext cx="2743200" cy="365125"/>
          </a:xfrm>
        </p:spPr>
        <p:txBody>
          <a:bodyPr/>
          <a:lstStyle/>
          <a:p>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322749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5459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929" y="340810"/>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4720003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BB8346B-8B76-46E6-BAB7-AD1E658E0B3B}"/>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A4B4CB18-BEBB-4638-A855-F7F52FA79D9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757A8BD-F96B-4A6E-9619-D0105B349FF9}"/>
              </a:ext>
            </a:extLst>
          </p:cNvPr>
          <p:cNvSpPr>
            <a:spLocks noGrp="1"/>
          </p:cNvSpPr>
          <p:nvPr>
            <p:ph type="sldNum" sz="quarter" idx="12"/>
          </p:nvPr>
        </p:nvSpPr>
        <p:spPr/>
        <p:txBody>
          <a:bodyPr/>
          <a:lstStyle>
            <a:lvl1pPr>
              <a:defRPr/>
            </a:lvl1pPr>
          </a:lstStyle>
          <a:p>
            <a:pPr>
              <a:defRPr/>
            </a:pPr>
            <a:fld id="{FA76C186-CFBC-49C2-B43D-043D4CDC4AC1}" type="slidenum">
              <a:rPr lang="en-US"/>
              <a:pPr>
                <a:defRPr/>
              </a:pPr>
              <a:t>‹#›</a:t>
            </a:fld>
            <a:endParaRPr lang="en-US"/>
          </a:p>
        </p:txBody>
      </p:sp>
    </p:spTree>
    <p:extLst>
      <p:ext uri="{BB962C8B-B14F-4D97-AF65-F5344CB8AC3E}">
        <p14:creationId xmlns:p14="http://schemas.microsoft.com/office/powerpoint/2010/main" val="3371210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8" name="Picture 7" descr="A group of people sitting in a room&#10;&#10;Description automatically generated">
            <a:extLst>
              <a:ext uri="{FF2B5EF4-FFF2-40B4-BE49-F238E27FC236}">
                <a16:creationId xmlns:a16="http://schemas.microsoft.com/office/drawing/2014/main" id="{9660ACFC-A69F-4B71-8455-1656B57288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82" r="1178" b="28364"/>
          <a:stretch/>
        </p:blipFill>
        <p:spPr>
          <a:xfrm>
            <a:off x="0" y="1041991"/>
            <a:ext cx="12192000" cy="5816010"/>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1366070" y="3300044"/>
            <a:ext cx="9459433" cy="1313828"/>
          </a:xfrm>
          <a:solidFill>
            <a:schemeClr val="accent1">
              <a:alpha val="80000"/>
            </a:schemeClr>
          </a:solidFill>
          <a:ln>
            <a:noFill/>
          </a:ln>
        </p:spPr>
        <p:txBody>
          <a:bodyPr anchor="b"/>
          <a:lstStyle>
            <a:lvl1pPr algn="ctr">
              <a:defRPr sz="6000">
                <a:solidFill>
                  <a:schemeClr val="bg1"/>
                </a:solidFill>
                <a:latin typeface="+mn-lt"/>
              </a:defRPr>
            </a:lvl1pPr>
          </a:lstStyle>
          <a:p>
            <a:r>
              <a:rPr lang="en-US"/>
              <a:t>Click to edit Master title</a:t>
            </a:r>
          </a:p>
        </p:txBody>
      </p:sp>
      <p:sp>
        <p:nvSpPr>
          <p:cNvPr id="3" name="Subtitle 2">
            <a:extLst>
              <a:ext uri="{FF2B5EF4-FFF2-40B4-BE49-F238E27FC236}">
                <a16:creationId xmlns:a16="http://schemas.microsoft.com/office/drawing/2014/main" id="{556A7D4E-1763-4961-A431-59D6643E6FEA}"/>
              </a:ext>
            </a:extLst>
          </p:cNvPr>
          <p:cNvSpPr>
            <a:spLocks noGrp="1"/>
          </p:cNvSpPr>
          <p:nvPr>
            <p:ph type="subTitle" idx="1" hasCustomPrompt="1"/>
          </p:nvPr>
        </p:nvSpPr>
        <p:spPr>
          <a:xfrm>
            <a:off x="1366071" y="4613872"/>
            <a:ext cx="9459432" cy="484187"/>
          </a:xfrm>
          <a:prstGeom prst="rect">
            <a:avLst/>
          </a:prstGeom>
          <a:solidFill>
            <a:schemeClr val="accent1">
              <a:alpha val="80000"/>
            </a:schemeClr>
          </a:solidFill>
          <a:ln>
            <a:noFill/>
          </a:ln>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Office name</a:t>
            </a:r>
          </a:p>
        </p:txBody>
      </p:sp>
      <p:pic>
        <p:nvPicPr>
          <p:cNvPr id="11" name="Picture 10" descr="A close up of a sign&#10;&#10;Description automatically generated">
            <a:extLst>
              <a:ext uri="{FF2B5EF4-FFF2-40B4-BE49-F238E27FC236}">
                <a16:creationId xmlns:a16="http://schemas.microsoft.com/office/drawing/2014/main" id="{421BA4A3-73CD-49F8-9BAA-D372478A5E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729" y="91494"/>
            <a:ext cx="1658542" cy="663418"/>
          </a:xfrm>
          <a:prstGeom prst="rect">
            <a:avLst/>
          </a:prstGeom>
        </p:spPr>
      </p:pic>
    </p:spTree>
    <p:extLst>
      <p:ext uri="{BB962C8B-B14F-4D97-AF65-F5344CB8AC3E}">
        <p14:creationId xmlns:p14="http://schemas.microsoft.com/office/powerpoint/2010/main" val="2311914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FCB7A8F3-B10F-4200-8EC3-EBDDBE32DB1E}" type="datetime1">
              <a:rPr lang="en-US" smtClean="0"/>
              <a:t>3/8/2023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47190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12" descr="A group of people standing in front of a crowd posing for the camera&#10;&#10;Description automatically generated">
            <a:extLst>
              <a:ext uri="{FF2B5EF4-FFF2-40B4-BE49-F238E27FC236}">
                <a16:creationId xmlns:a16="http://schemas.microsoft.com/office/drawing/2014/main" id="{4ED4B8B8-3955-409F-973E-E535A2A3EEB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057" r="3165" b="15638"/>
          <a:stretch/>
        </p:blipFill>
        <p:spPr>
          <a:xfrm>
            <a:off x="0" y="1020726"/>
            <a:ext cx="12191574" cy="5837273"/>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1366070" y="3300044"/>
            <a:ext cx="9459433" cy="1313828"/>
          </a:xfrm>
          <a:solidFill>
            <a:schemeClr val="accent1">
              <a:alpha val="80000"/>
            </a:schemeClr>
          </a:solidFill>
          <a:ln>
            <a:noFill/>
          </a:ln>
        </p:spPr>
        <p:txBody>
          <a:bodyPr anchor="b"/>
          <a:lstStyle>
            <a:lvl1pPr algn="ctr">
              <a:defRPr sz="6000">
                <a:solidFill>
                  <a:schemeClr val="bg1"/>
                </a:solidFill>
                <a:latin typeface="+mn-lt"/>
              </a:defRPr>
            </a:lvl1pPr>
          </a:lstStyle>
          <a:p>
            <a:r>
              <a:rPr lang="en-US"/>
              <a:t>Click to edit Master title</a:t>
            </a:r>
          </a:p>
        </p:txBody>
      </p:sp>
      <p:sp>
        <p:nvSpPr>
          <p:cNvPr id="3" name="Subtitle 2">
            <a:extLst>
              <a:ext uri="{FF2B5EF4-FFF2-40B4-BE49-F238E27FC236}">
                <a16:creationId xmlns:a16="http://schemas.microsoft.com/office/drawing/2014/main" id="{556A7D4E-1763-4961-A431-59D6643E6FEA}"/>
              </a:ext>
            </a:extLst>
          </p:cNvPr>
          <p:cNvSpPr>
            <a:spLocks noGrp="1"/>
          </p:cNvSpPr>
          <p:nvPr>
            <p:ph type="subTitle" idx="1" hasCustomPrompt="1"/>
          </p:nvPr>
        </p:nvSpPr>
        <p:spPr>
          <a:xfrm>
            <a:off x="1366071" y="4613872"/>
            <a:ext cx="9459432" cy="484187"/>
          </a:xfrm>
          <a:prstGeom prst="rect">
            <a:avLst/>
          </a:prstGeom>
          <a:solidFill>
            <a:schemeClr val="accent1">
              <a:alpha val="80000"/>
            </a:schemeClr>
          </a:solidFill>
          <a:ln>
            <a:noFill/>
          </a:ln>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Office name</a:t>
            </a:r>
          </a:p>
        </p:txBody>
      </p:sp>
      <p:pic>
        <p:nvPicPr>
          <p:cNvPr id="11" name="Picture 10" descr="A close up of a sign&#10;&#10;Description automatically generated">
            <a:extLst>
              <a:ext uri="{FF2B5EF4-FFF2-40B4-BE49-F238E27FC236}">
                <a16:creationId xmlns:a16="http://schemas.microsoft.com/office/drawing/2014/main" id="{421BA4A3-73CD-49F8-9BAA-D372478A5E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729" y="91494"/>
            <a:ext cx="1658542" cy="663418"/>
          </a:xfrm>
          <a:prstGeom prst="rect">
            <a:avLst/>
          </a:prstGeom>
        </p:spPr>
      </p:pic>
    </p:spTree>
    <p:extLst>
      <p:ext uri="{BB962C8B-B14F-4D97-AF65-F5344CB8AC3E}">
        <p14:creationId xmlns:p14="http://schemas.microsoft.com/office/powerpoint/2010/main" val="11846677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20488" cy="737937"/>
          </a:xfrm>
        </p:spPr>
        <p:txBody>
          <a:bodyPr/>
          <a:lstStyle/>
          <a:p>
            <a:r>
              <a:rPr lang="en-US"/>
              <a:t>Click to edit Master title style</a:t>
            </a:r>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4472C4"/>
              </a:buClr>
              <a:buFontTx/>
              <a:buChar char="◦"/>
              <a:defRPr>
                <a:latin typeface="Calibri" panose="020F0502020204030204" pitchFamily="34" charset="0"/>
                <a:cs typeface="Calibri" panose="020F0502020204030204" pitchFamily="34" charset="0"/>
              </a:defRPr>
            </a:lvl4pPr>
            <a:lvl5pPr>
              <a:buClr>
                <a:srgbClr val="DA3E26"/>
              </a:buCl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4472C4"/>
              </a:buClr>
              <a:buFontTx/>
              <a:buChar char="◦"/>
              <a:defRPr>
                <a:latin typeface="Calibri" panose="020F0502020204030204" pitchFamily="34" charset="0"/>
                <a:cs typeface="Calibri" panose="020F0502020204030204" pitchFamily="34" charset="0"/>
              </a:defRPr>
            </a:lvl4pPr>
            <a:lvl5pPr>
              <a:buClr>
                <a:srgbClr val="DA3E26"/>
              </a:buClr>
              <a:defRPr b="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5D66FD89-64C4-9044-BA18-28978645C110}"/>
              </a:ext>
            </a:extLst>
          </p:cNvPr>
          <p:cNvSpPr>
            <a:spLocks noGrp="1"/>
          </p:cNvSpPr>
          <p:nvPr>
            <p:ph type="pic" sz="quarter" idx="13"/>
          </p:nvPr>
        </p:nvSpPr>
        <p:spPr>
          <a:xfrm>
            <a:off x="10704513" y="85725"/>
            <a:ext cx="1377950" cy="1096963"/>
          </a:xfrm>
        </p:spPr>
        <p:txBody>
          <a:bodyPr rtlCol="0">
            <a:normAutofit/>
          </a:bodyPr>
          <a:lstStyle/>
          <a:p>
            <a:pPr lvl="0"/>
            <a:r>
              <a:rPr lang="en-US" noProof="0"/>
              <a:t>Click icon to add picture</a:t>
            </a:r>
          </a:p>
        </p:txBody>
      </p:sp>
      <p:sp>
        <p:nvSpPr>
          <p:cNvPr id="6" name="Date Placeholder 3">
            <a:extLst>
              <a:ext uri="{FF2B5EF4-FFF2-40B4-BE49-F238E27FC236}">
                <a16:creationId xmlns:a16="http://schemas.microsoft.com/office/drawing/2014/main" id="{4A499A4F-58EF-4FDF-A173-98D4AECEEC9A}"/>
              </a:ext>
            </a:extLst>
          </p:cNvPr>
          <p:cNvSpPr>
            <a:spLocks noGrp="1"/>
          </p:cNvSpPr>
          <p:nvPr>
            <p:ph type="dt" sz="half" idx="14"/>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027C3861-937B-4C84-A01F-5BBD47FE7EB9}"/>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6F7B3215-B742-419A-8436-20453689C09C}"/>
              </a:ext>
            </a:extLst>
          </p:cNvPr>
          <p:cNvSpPr>
            <a:spLocks noGrp="1"/>
          </p:cNvSpPr>
          <p:nvPr>
            <p:ph type="sldNum" sz="quarter" idx="16"/>
          </p:nvPr>
        </p:nvSpPr>
        <p:spPr/>
        <p:txBody>
          <a:bodyPr/>
          <a:lstStyle>
            <a:lvl1pPr>
              <a:defRPr/>
            </a:lvl1pPr>
          </a:lstStyle>
          <a:p>
            <a:pPr>
              <a:defRPr/>
            </a:pPr>
            <a:fld id="{65BA6B34-7FE0-4072-A09C-C3DC9C143261}" type="slidenum">
              <a:rPr lang="en-US"/>
              <a:pPr>
                <a:defRPr/>
              </a:pPr>
              <a:t>‹#›</a:t>
            </a:fld>
            <a:endParaRPr lang="en-US"/>
          </a:p>
        </p:txBody>
      </p:sp>
    </p:spTree>
    <p:extLst>
      <p:ext uri="{BB962C8B-B14F-4D97-AF65-F5344CB8AC3E}">
        <p14:creationId xmlns:p14="http://schemas.microsoft.com/office/powerpoint/2010/main" val="23777622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6F5A62D-E9AE-4383-8B60-FA4D5E96D28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6" hidden="1">
                        <a:extLst>
                          <a:ext uri="{FF2B5EF4-FFF2-40B4-BE49-F238E27FC236}">
                            <a16:creationId xmlns:a16="http://schemas.microsoft.com/office/drawing/2014/main" id="{46F5A62D-E9AE-4383-8B60-FA4D5E96D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12001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6" name="Picture 5" descr="A group of people sitting at a table&#10;&#10;Description automatically generated">
            <a:extLst>
              <a:ext uri="{FF2B5EF4-FFF2-40B4-BE49-F238E27FC236}">
                <a16:creationId xmlns:a16="http://schemas.microsoft.com/office/drawing/2014/main" id="{CB77B3A2-C08B-4343-921E-019A80500B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06" t="3485" b="25011"/>
          <a:stretch/>
        </p:blipFill>
        <p:spPr>
          <a:xfrm>
            <a:off x="1" y="1041990"/>
            <a:ext cx="12191999" cy="589043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1366070" y="3300044"/>
            <a:ext cx="9459433" cy="1313828"/>
          </a:xfrm>
          <a:solidFill>
            <a:schemeClr val="accent1">
              <a:alpha val="80000"/>
            </a:schemeClr>
          </a:solidFill>
          <a:ln>
            <a:noFill/>
          </a:ln>
        </p:spPr>
        <p:txBody>
          <a:bodyPr anchor="b"/>
          <a:lstStyle>
            <a:lvl1pPr algn="ctr">
              <a:defRPr sz="6000">
                <a:solidFill>
                  <a:schemeClr val="bg1"/>
                </a:solidFill>
                <a:latin typeface="+mn-lt"/>
              </a:defRPr>
            </a:lvl1pPr>
          </a:lstStyle>
          <a:p>
            <a:r>
              <a:rPr lang="en-US"/>
              <a:t>Click to edit Master title</a:t>
            </a:r>
          </a:p>
        </p:txBody>
      </p:sp>
      <p:sp>
        <p:nvSpPr>
          <p:cNvPr id="3" name="Subtitle 2">
            <a:extLst>
              <a:ext uri="{FF2B5EF4-FFF2-40B4-BE49-F238E27FC236}">
                <a16:creationId xmlns:a16="http://schemas.microsoft.com/office/drawing/2014/main" id="{556A7D4E-1763-4961-A431-59D6643E6FEA}"/>
              </a:ext>
            </a:extLst>
          </p:cNvPr>
          <p:cNvSpPr>
            <a:spLocks noGrp="1"/>
          </p:cNvSpPr>
          <p:nvPr>
            <p:ph type="subTitle" idx="1" hasCustomPrompt="1"/>
          </p:nvPr>
        </p:nvSpPr>
        <p:spPr>
          <a:xfrm>
            <a:off x="1366071" y="4613872"/>
            <a:ext cx="9459432" cy="484187"/>
          </a:xfrm>
          <a:prstGeom prst="rect">
            <a:avLst/>
          </a:prstGeom>
          <a:solidFill>
            <a:schemeClr val="accent1">
              <a:alpha val="80000"/>
            </a:schemeClr>
          </a:solidFill>
          <a:ln>
            <a:noFill/>
          </a:ln>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Office name</a:t>
            </a:r>
          </a:p>
        </p:txBody>
      </p:sp>
      <p:pic>
        <p:nvPicPr>
          <p:cNvPr id="11" name="Picture 10" descr="A close up of a sign&#10;&#10;Description automatically generated">
            <a:extLst>
              <a:ext uri="{FF2B5EF4-FFF2-40B4-BE49-F238E27FC236}">
                <a16:creationId xmlns:a16="http://schemas.microsoft.com/office/drawing/2014/main" id="{421BA4A3-73CD-49F8-9BAA-D372478A5E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729" y="91494"/>
            <a:ext cx="1658542" cy="663418"/>
          </a:xfrm>
          <a:prstGeom prst="rect">
            <a:avLst/>
          </a:prstGeom>
        </p:spPr>
      </p:pic>
    </p:spTree>
    <p:extLst>
      <p:ext uri="{BB962C8B-B14F-4D97-AF65-F5344CB8AC3E}">
        <p14:creationId xmlns:p14="http://schemas.microsoft.com/office/powerpoint/2010/main" val="17792463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5" name="Picture 4" descr="A picture containing person, child, indoor, wall&#10;&#10;Description automatically generated">
            <a:extLst>
              <a:ext uri="{FF2B5EF4-FFF2-40B4-BE49-F238E27FC236}">
                <a16:creationId xmlns:a16="http://schemas.microsoft.com/office/drawing/2014/main" id="{F73AED3B-351E-441F-9AF7-83DB0C449EC4}"/>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29" t="15699" r="-29" b="20677"/>
          <a:stretch/>
        </p:blipFill>
        <p:spPr>
          <a:xfrm>
            <a:off x="0" y="1041991"/>
            <a:ext cx="12192000" cy="5816009"/>
          </a:xfrm>
          <a:prstGeom prst="rect">
            <a:avLst/>
          </a:prstGeom>
        </p:spPr>
      </p:pic>
      <p:sp>
        <p:nvSpPr>
          <p:cNvPr id="2" name="Title 1">
            <a:extLst>
              <a:ext uri="{FF2B5EF4-FFF2-40B4-BE49-F238E27FC236}">
                <a16:creationId xmlns:a16="http://schemas.microsoft.com/office/drawing/2014/main" id="{15EB3E0B-5575-44F7-B7B8-8BBBC9BBB1EB}"/>
              </a:ext>
            </a:extLst>
          </p:cNvPr>
          <p:cNvSpPr>
            <a:spLocks noGrp="1"/>
          </p:cNvSpPr>
          <p:nvPr>
            <p:ph type="title" hasCustomPrompt="1"/>
          </p:nvPr>
        </p:nvSpPr>
        <p:spPr>
          <a:xfrm>
            <a:off x="944266" y="3159807"/>
            <a:ext cx="10515600" cy="1070014"/>
          </a:xfrm>
          <a:solidFill>
            <a:schemeClr val="bg1">
              <a:alpha val="80000"/>
            </a:schemeClr>
          </a:solidFill>
        </p:spPr>
        <p:txBody>
          <a:bodyPr anchor="b">
            <a:normAutofit/>
          </a:bodyPr>
          <a:lstStyle>
            <a:lvl1pPr algn="ctr">
              <a:defRPr sz="5400">
                <a:solidFill>
                  <a:schemeClr val="accent1"/>
                </a:solidFill>
                <a:latin typeface="+mn-lt"/>
              </a:defRPr>
            </a:lvl1pPr>
          </a:lstStyle>
          <a:p>
            <a:r>
              <a:rPr lang="en-US"/>
              <a:t>Click to add section break</a:t>
            </a:r>
          </a:p>
        </p:txBody>
      </p:sp>
      <p:pic>
        <p:nvPicPr>
          <p:cNvPr id="10" name="Picture 9" descr="A close up of a sign&#10;&#10;Description automatically generated">
            <a:extLst>
              <a:ext uri="{FF2B5EF4-FFF2-40B4-BE49-F238E27FC236}">
                <a16:creationId xmlns:a16="http://schemas.microsoft.com/office/drawing/2014/main" id="{86DB028A-C535-46E4-874D-67DD558CDA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729" y="91494"/>
            <a:ext cx="1658542" cy="663418"/>
          </a:xfrm>
          <a:prstGeom prst="rect">
            <a:avLst/>
          </a:prstGeom>
        </p:spPr>
      </p:pic>
    </p:spTree>
    <p:extLst>
      <p:ext uri="{BB962C8B-B14F-4D97-AF65-F5344CB8AC3E}">
        <p14:creationId xmlns:p14="http://schemas.microsoft.com/office/powerpoint/2010/main" val="17612292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115360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5343102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433973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02564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E16A8370-601B-4708-A836-3AD4B03ADA5A}" type="datetime1">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357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070385-B23F-4C41-8954-666467E376E1}" type="datetime1">
              <a:rPr lang="en-US" smtClean="0"/>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18233572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1224C80-0B46-45C1-99A5-DB6A09EDE805}" type="datetime1">
              <a:rPr lang="en-US" smtClean="0">
                <a:solidFill>
                  <a:schemeClr val="accent1">
                    <a:lumMod val="60000"/>
                    <a:lumOff val="40000"/>
                  </a:schemeClr>
                </a:solidFill>
              </a:rPr>
              <a:pPr/>
              <a:t>3/8/2023</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Tree>
    <p:extLst>
      <p:ext uri="{BB962C8B-B14F-4D97-AF65-F5344CB8AC3E}">
        <p14:creationId xmlns:p14="http://schemas.microsoft.com/office/powerpoint/2010/main" val="14943857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561901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7198649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10941604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4147476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20492053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8168549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2519264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6974197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solidFill>
                  <a:schemeClr val="accent1">
                    <a:lumMod val="60000"/>
                    <a:lumOff val="40000"/>
                  </a:schemeClr>
                </a:solidFill>
              </a:rPr>
              <a:t>Footer</a:t>
            </a:r>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C5C05D33-2F5D-482A-8D2C-D96EBC369FAA}" type="datetime1">
              <a:rPr lang="en-US" smtClean="0">
                <a:solidFill>
                  <a:schemeClr val="accent1">
                    <a:lumMod val="60000"/>
                    <a:lumOff val="40000"/>
                  </a:schemeClr>
                </a:solidFill>
              </a:rPr>
              <a:pPr/>
              <a:t>3/8/2023</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740560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BBD42D-3F2E-43F4-AFDF-37471E65CAB6}" type="datetime1">
              <a:rPr lang="en-US" smtClean="0"/>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21698800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solidFill>
                  <a:schemeClr val="accent1">
                    <a:lumMod val="60000"/>
                    <a:lumOff val="40000"/>
                  </a:schemeClr>
                </a:solidFill>
              </a:rPr>
              <a:t>Footer</a:t>
            </a:r>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C5C05D33-2F5D-482A-8D2C-D96EBC369FAA}" type="datetime1">
              <a:rPr lang="en-US" smtClean="0">
                <a:solidFill>
                  <a:schemeClr val="accent1">
                    <a:lumMod val="60000"/>
                    <a:lumOff val="40000"/>
                  </a:schemeClr>
                </a:solidFill>
              </a:rPr>
              <a:pPr/>
              <a:t>3/8/2023</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6042303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solidFill>
                  <a:schemeClr val="accent1">
                    <a:lumMod val="60000"/>
                    <a:lumOff val="40000"/>
                  </a:schemeClr>
                </a:solidFill>
              </a:rPr>
              <a:t>Footer</a:t>
            </a:r>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C5C05D33-2F5D-482A-8D2C-D96EBC369FAA}" type="datetime1">
              <a:rPr lang="en-US" smtClean="0">
                <a:solidFill>
                  <a:schemeClr val="accent1">
                    <a:lumMod val="60000"/>
                    <a:lumOff val="40000"/>
                  </a:schemeClr>
                </a:solidFill>
              </a:rPr>
              <a:pPr/>
              <a:t>3/8/2023</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687714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solidFill>
                  <a:schemeClr val="accent1">
                    <a:lumMod val="60000"/>
                    <a:lumOff val="40000"/>
                  </a:schemeClr>
                </a:solidFill>
              </a:rPr>
              <a:t>Footer</a:t>
            </a:r>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C5C05D33-2F5D-482A-8D2C-D96EBC369FAA}" type="datetime1">
              <a:rPr lang="en-US" smtClean="0">
                <a:solidFill>
                  <a:schemeClr val="accent1">
                    <a:lumMod val="60000"/>
                    <a:lumOff val="40000"/>
                  </a:schemeClr>
                </a:solidFill>
              </a:rPr>
              <a:pPr/>
              <a:t>3/8/2023</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8779970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solidFill>
                  <a:schemeClr val="accent1">
                    <a:lumMod val="60000"/>
                    <a:lumOff val="40000"/>
                  </a:schemeClr>
                </a:solidFill>
              </a:rPr>
              <a:t>Footer</a:t>
            </a:r>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C5C05D33-2F5D-482A-8D2C-D96EBC369FAA}" type="datetime1">
              <a:rPr lang="en-US" smtClean="0">
                <a:solidFill>
                  <a:schemeClr val="accent1">
                    <a:lumMod val="60000"/>
                    <a:lumOff val="40000"/>
                  </a:schemeClr>
                </a:solidFill>
              </a:rPr>
              <a:pPr/>
              <a:t>3/8/2023</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0281651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solidFill>
                  <a:schemeClr val="accent1">
                    <a:lumMod val="60000"/>
                    <a:lumOff val="40000"/>
                  </a:schemeClr>
                </a:solidFill>
              </a:rPr>
              <a:t>Footer</a:t>
            </a:r>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C5C05D33-2F5D-482A-8D2C-D96EBC369FAA}" type="datetime1">
              <a:rPr lang="en-US" smtClean="0">
                <a:solidFill>
                  <a:schemeClr val="accent1">
                    <a:lumMod val="60000"/>
                    <a:lumOff val="40000"/>
                  </a:schemeClr>
                </a:solidFill>
              </a:rPr>
              <a:pPr/>
              <a:t>3/8/2023</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683395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238125" y="1097280"/>
            <a:ext cx="5359225" cy="221151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p:nvSpPr>
        <p:spPr>
          <a:xfrm>
            <a:off x="238125" y="3592165"/>
            <a:ext cx="5359225" cy="2211509"/>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p:nvSpPr>
        <p:spPr>
          <a:xfrm>
            <a:off x="6309360" y="1097280"/>
            <a:ext cx="5524677" cy="2226722"/>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p:nvSpPr>
        <p:spPr>
          <a:xfrm>
            <a:off x="6309360" y="3580678"/>
            <a:ext cx="5524677" cy="2226722"/>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1204" y="1118512"/>
            <a:ext cx="5356146" cy="2175066"/>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38125" y="3605094"/>
            <a:ext cx="5359225" cy="2180848"/>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316578" y="1082068"/>
            <a:ext cx="5517459" cy="2211510"/>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309360" y="3574312"/>
            <a:ext cx="5524677" cy="2226722"/>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solidFill>
                  <a:schemeClr val="accent1">
                    <a:lumMod val="60000"/>
                    <a:lumOff val="40000"/>
                  </a:schemeClr>
                </a:solidFill>
              </a:rPr>
              <a:t>Footer</a:t>
            </a:r>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C5C05D33-2F5D-482A-8D2C-D96EBC369FAA}" type="datetime1">
              <a:rPr lang="en-US" smtClean="0">
                <a:solidFill>
                  <a:schemeClr val="accent1">
                    <a:lumMod val="60000"/>
                    <a:lumOff val="40000"/>
                  </a:schemeClr>
                </a:solidFill>
              </a:rPr>
              <a:pPr/>
              <a:t>3/8/2023</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8940938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702745" y="1226548"/>
            <a:ext cx="5291655"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p:nvSpPr>
        <p:spPr>
          <a:xfrm>
            <a:off x="712380" y="3671527"/>
            <a:ext cx="5282020"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p:nvSpPr>
        <p:spPr>
          <a:xfrm>
            <a:off x="6505102" y="2351748"/>
            <a:ext cx="5234862"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5234862"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24348"/>
            <a:ext cx="5234863"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505102" y="2411668"/>
            <a:ext cx="5234862"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solidFill>
                  <a:schemeClr val="accent1">
                    <a:lumMod val="60000"/>
                    <a:lumOff val="40000"/>
                  </a:schemeClr>
                </a:solidFill>
              </a:rPr>
              <a:t>Footer</a:t>
            </a:r>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C5C05D33-2F5D-482A-8D2C-D96EBC369FAA}" type="datetime1">
              <a:rPr lang="en-US" smtClean="0">
                <a:solidFill>
                  <a:schemeClr val="accent1">
                    <a:lumMod val="60000"/>
                    <a:lumOff val="40000"/>
                  </a:schemeClr>
                </a:solidFill>
              </a:rPr>
              <a:pPr/>
              <a:t>3/8/2023</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1633616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16008" y="2186708"/>
            <a:ext cx="5291655"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p:nvSpPr>
        <p:spPr>
          <a:xfrm>
            <a:off x="6495224" y="2186708"/>
            <a:ext cx="5282020"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72801" y="2246627"/>
            <a:ext cx="5234862"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6542381" y="2239529"/>
            <a:ext cx="5234863"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solidFill>
                  <a:schemeClr val="accent1">
                    <a:lumMod val="60000"/>
                    <a:lumOff val="40000"/>
                  </a:schemeClr>
                </a:solidFill>
              </a:rPr>
              <a:t>Footer</a:t>
            </a:r>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C5C05D33-2F5D-482A-8D2C-D96EBC369FAA}" type="datetime1">
              <a:rPr lang="en-US" smtClean="0">
                <a:solidFill>
                  <a:schemeClr val="accent1">
                    <a:lumMod val="60000"/>
                    <a:lumOff val="40000"/>
                  </a:schemeClr>
                </a:solidFill>
              </a:rPr>
              <a:pPr/>
              <a:t>3/8/2023</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3212485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457819" y="1720734"/>
            <a:ext cx="5291655" cy="3192087"/>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p:nvSpPr>
        <p:spPr>
          <a:xfrm>
            <a:off x="6437035" y="1720734"/>
            <a:ext cx="5282020" cy="3192087"/>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14612" y="1824744"/>
            <a:ext cx="5234862" cy="2997612"/>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6484192" y="1817644"/>
            <a:ext cx="5234863" cy="2997612"/>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solidFill>
                  <a:schemeClr val="accent1">
                    <a:lumMod val="60000"/>
                    <a:lumOff val="40000"/>
                  </a:schemeClr>
                </a:solidFill>
              </a:rPr>
              <a:t>Footer</a:t>
            </a:r>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C5C05D33-2F5D-482A-8D2C-D96EBC369FAA}" type="datetime1">
              <a:rPr lang="en-US" smtClean="0">
                <a:solidFill>
                  <a:schemeClr val="accent1">
                    <a:lumMod val="60000"/>
                    <a:lumOff val="40000"/>
                  </a:schemeClr>
                </a:solidFill>
              </a:rPr>
              <a:pPr/>
              <a:t>3/8/2023</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7828629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3450172" y="1693634"/>
            <a:ext cx="5291655" cy="3192087"/>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3478568" y="1797644"/>
            <a:ext cx="5234862" cy="2997612"/>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solidFill>
                  <a:schemeClr val="accent1">
                    <a:lumMod val="60000"/>
                    <a:lumOff val="40000"/>
                  </a:schemeClr>
                </a:solidFill>
              </a:rPr>
              <a:t>Footer</a:t>
            </a:r>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C5C05D33-2F5D-482A-8D2C-D96EBC369FAA}" type="datetime1">
              <a:rPr lang="en-US" smtClean="0">
                <a:solidFill>
                  <a:schemeClr val="accent1">
                    <a:lumMod val="60000"/>
                    <a:lumOff val="40000"/>
                  </a:schemeClr>
                </a:solidFill>
              </a:rPr>
              <a:pPr/>
              <a:t>3/8/2023</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846740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3D365A-C98D-4B63-9D4D-B0A92D6F02FF}" type="datetime1">
              <a:rPr lang="en-US" smtClean="0"/>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1147131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solidFill>
                  <a:schemeClr val="accent1">
                    <a:lumMod val="60000"/>
                    <a:lumOff val="40000"/>
                  </a:schemeClr>
                </a:solidFill>
              </a:rPr>
              <a:t>Footer</a:t>
            </a:r>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C5C05D33-2F5D-482A-8D2C-D96EBC369FAA}" type="datetime1">
              <a:rPr lang="en-US" smtClean="0">
                <a:solidFill>
                  <a:schemeClr val="accent1">
                    <a:lumMod val="60000"/>
                    <a:lumOff val="40000"/>
                  </a:schemeClr>
                </a:solidFill>
              </a:rPr>
              <a:pPr/>
              <a:t>3/8/2023</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7659501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solidFill>
                  <a:schemeClr val="accent1">
                    <a:lumMod val="60000"/>
                    <a:lumOff val="40000"/>
                  </a:schemeClr>
                </a:solidFill>
              </a:rPr>
              <a:t>Footer</a:t>
            </a:r>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C5C05D33-2F5D-482A-8D2C-D96EBC369FAA}" type="datetime1">
              <a:rPr lang="en-US" smtClean="0">
                <a:solidFill>
                  <a:schemeClr val="accent1">
                    <a:lumMod val="60000"/>
                    <a:lumOff val="40000"/>
                  </a:schemeClr>
                </a:solidFill>
              </a:rPr>
              <a:pPr/>
              <a:t>3/8/2023</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7060529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C5C05D33-2F5D-482A-8D2C-D96EBC369FAA}" type="datetime1">
              <a:rPr lang="en-US" smtClean="0">
                <a:solidFill>
                  <a:schemeClr val="accent1">
                    <a:lumMod val="60000"/>
                    <a:lumOff val="40000"/>
                  </a:schemeClr>
                </a:solidFill>
              </a:rPr>
              <a:pPr/>
              <a:t>3/8/2023</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solidFill>
                  <a:schemeClr val="accent1">
                    <a:lumMod val="60000"/>
                    <a:lumOff val="40000"/>
                  </a:schemeClr>
                </a:solidFill>
              </a:rPr>
              <a:t>Footer</a:t>
            </a:r>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988939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solidFill>
                  <a:schemeClr val="accent1">
                    <a:lumMod val="60000"/>
                    <a:lumOff val="40000"/>
                  </a:schemeClr>
                </a:solidFill>
              </a:rPr>
              <a:t>Footer</a:t>
            </a:r>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C5C05D33-2F5D-482A-8D2C-D96EBC369FAA}" type="datetime1">
              <a:rPr lang="en-US" smtClean="0">
                <a:solidFill>
                  <a:schemeClr val="accent1">
                    <a:lumMod val="60000"/>
                    <a:lumOff val="40000"/>
                  </a:schemeClr>
                </a:solidFill>
              </a:rPr>
              <a:pPr/>
              <a:t>3/8/2023</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1471137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solidFill>
                  <a:schemeClr val="accent1">
                    <a:lumMod val="60000"/>
                    <a:lumOff val="40000"/>
                  </a:schemeClr>
                </a:solidFill>
              </a:rPr>
              <a:t>Footer</a:t>
            </a:r>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C5C05D33-2F5D-482A-8D2C-D96EBC369FAA}" type="datetime1">
              <a:rPr lang="en-US" smtClean="0">
                <a:solidFill>
                  <a:schemeClr val="accent1">
                    <a:lumMod val="60000"/>
                    <a:lumOff val="40000"/>
                  </a:schemeClr>
                </a:solidFill>
              </a:rPr>
              <a:pPr/>
              <a:t>3/8/2023</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753192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solidFill>
                  <a:schemeClr val="accent1">
                    <a:lumMod val="60000"/>
                    <a:lumOff val="40000"/>
                  </a:schemeClr>
                </a:solidFill>
              </a:rPr>
              <a:t>Footer</a:t>
            </a:r>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C5C05D33-2F5D-482A-8D2C-D96EBC369FAA}" type="datetime1">
              <a:rPr lang="en-US" smtClean="0">
                <a:solidFill>
                  <a:schemeClr val="accent1">
                    <a:lumMod val="60000"/>
                    <a:lumOff val="40000"/>
                  </a:schemeClr>
                </a:solidFill>
              </a:rPr>
              <a:pPr/>
              <a:t>3/8/2023</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40223482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solidFill>
                  <a:schemeClr val="accent1">
                    <a:lumMod val="60000"/>
                    <a:lumOff val="40000"/>
                  </a:schemeClr>
                </a:solidFill>
              </a:rPr>
              <a:t>Footer</a:t>
            </a:r>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C5C05D33-2F5D-482A-8D2C-D96EBC369FAA}" type="datetime1">
              <a:rPr lang="en-US" smtClean="0">
                <a:solidFill>
                  <a:schemeClr val="accent1">
                    <a:lumMod val="60000"/>
                    <a:lumOff val="40000"/>
                  </a:schemeClr>
                </a:solidFill>
              </a:rPr>
              <a:pPr/>
              <a:t>3/8/2023</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9814195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solidFill>
                  <a:schemeClr val="accent1">
                    <a:lumMod val="60000"/>
                    <a:lumOff val="40000"/>
                  </a:schemeClr>
                </a:solidFill>
              </a:rPr>
              <a:t>Footer</a:t>
            </a:r>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C5C05D33-2F5D-482A-8D2C-D96EBC369FAA}" type="datetime1">
              <a:rPr lang="en-US" smtClean="0">
                <a:solidFill>
                  <a:schemeClr val="accent1">
                    <a:lumMod val="60000"/>
                    <a:lumOff val="40000"/>
                  </a:schemeClr>
                </a:solidFill>
              </a:rPr>
              <a:pPr/>
              <a:t>3/8/2023</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28" name="Rectangle 27">
            <a:extLst>
              <a:ext uri="{FF2B5EF4-FFF2-40B4-BE49-F238E27FC236}">
                <a16:creationId xmlns:a16="http://schemas.microsoft.com/office/drawing/2014/main" id="{FA2D2368-DB91-5641-B72D-CAD3B3692E26}"/>
              </a:ext>
            </a:extLst>
          </p:cNvPr>
          <p:cNvSpPr/>
          <p:nvPr/>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3/8/2023</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5125354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C5C05D33-2F5D-482A-8D2C-D96EBC369FAA}" type="datetime1">
              <a:rPr lang="en-US" smtClean="0">
                <a:solidFill>
                  <a:schemeClr val="accent1">
                    <a:lumMod val="60000"/>
                    <a:lumOff val="40000"/>
                  </a:schemeClr>
                </a:solidFill>
              </a:rPr>
              <a:pPr/>
              <a:t>3/8/2023</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solidFill>
                  <a:schemeClr val="accent1">
                    <a:lumMod val="60000"/>
                    <a:lumOff val="40000"/>
                  </a:schemeClr>
                </a:solidFill>
              </a:rPr>
              <a:t>Footer</a:t>
            </a:r>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4014718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solidFill>
                  <a:schemeClr val="accent1">
                    <a:lumMod val="60000"/>
                    <a:lumOff val="40000"/>
                  </a:schemeClr>
                </a:solidFill>
              </a:rPr>
              <a:t>Footer</a:t>
            </a:r>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C5C05D33-2F5D-482A-8D2C-D96EBC369FAA}" type="datetime1">
              <a:rPr lang="en-US" smtClean="0">
                <a:solidFill>
                  <a:schemeClr val="accent1">
                    <a:lumMod val="60000"/>
                    <a:lumOff val="40000"/>
                  </a:schemeClr>
                </a:solidFill>
              </a:rPr>
              <a:pPr/>
              <a:t>3/8/2023</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64085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2EA097-4C23-4305-8A29-1CACCB6AA6C0}" type="datetime1">
              <a:rPr lang="en-US" smtClean="0"/>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4088524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C5C05D33-2F5D-482A-8D2C-D96EBC369FAA}" type="datetime1">
              <a:rPr lang="en-US" smtClean="0">
                <a:solidFill>
                  <a:schemeClr val="accent1">
                    <a:lumMod val="60000"/>
                    <a:lumOff val="40000"/>
                  </a:schemeClr>
                </a:solidFill>
              </a:rPr>
              <a:pPr/>
              <a:t>3/8/2023</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solidFill>
                  <a:schemeClr val="accent1">
                    <a:lumMod val="60000"/>
                    <a:lumOff val="40000"/>
                  </a:schemeClr>
                </a:solidFill>
              </a:rPr>
              <a:t>Footer</a:t>
            </a:r>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3/8/2023</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4861329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solidFill>
                  <a:schemeClr val="accent1">
                    <a:lumMod val="60000"/>
                    <a:lumOff val="40000"/>
                  </a:schemeClr>
                </a:solidFill>
              </a:rPr>
              <a:t>Footer</a:t>
            </a:r>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C5C05D33-2F5D-482A-8D2C-D96EBC369FAA}" type="datetime1">
              <a:rPr lang="en-US" smtClean="0">
                <a:solidFill>
                  <a:schemeClr val="accent1">
                    <a:lumMod val="60000"/>
                    <a:lumOff val="40000"/>
                  </a:schemeClr>
                </a:solidFill>
              </a:rPr>
              <a:pPr/>
              <a:t>3/8/2023</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9506185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solidFill>
                  <a:schemeClr val="accent1">
                    <a:lumMod val="60000"/>
                    <a:lumOff val="40000"/>
                  </a:schemeClr>
                </a:solidFill>
              </a:rPr>
              <a:t>Footer</a:t>
            </a:r>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C5C05D33-2F5D-482A-8D2C-D96EBC369FAA}" type="datetime1">
              <a:rPr lang="en-US" smtClean="0">
                <a:solidFill>
                  <a:schemeClr val="accent1">
                    <a:lumMod val="60000"/>
                    <a:lumOff val="40000"/>
                  </a:schemeClr>
                </a:solidFill>
              </a:rPr>
              <a:pPr/>
              <a:t>3/8/2023</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8166074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solidFill>
                  <a:schemeClr val="accent1">
                    <a:lumMod val="60000"/>
                    <a:lumOff val="40000"/>
                  </a:schemeClr>
                </a:solidFill>
              </a:rPr>
              <a:t>Footer</a:t>
            </a:r>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C5C05D33-2F5D-482A-8D2C-D96EBC369FAA}" type="datetime1">
              <a:rPr lang="en-US" smtClean="0">
                <a:solidFill>
                  <a:schemeClr val="accent1">
                    <a:lumMod val="60000"/>
                    <a:lumOff val="40000"/>
                  </a:schemeClr>
                </a:solidFill>
              </a:rPr>
              <a:pPr/>
              <a:t>3/8/2023</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1780963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solidFill>
                  <a:schemeClr val="accent1">
                    <a:lumMod val="60000"/>
                    <a:lumOff val="40000"/>
                  </a:schemeClr>
                </a:solidFill>
              </a:rPr>
              <a:t>Footer</a:t>
            </a:r>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C5C05D33-2F5D-482A-8D2C-D96EBC369FAA}" type="datetime1">
              <a:rPr lang="en-US" smtClean="0">
                <a:solidFill>
                  <a:schemeClr val="accent1">
                    <a:lumMod val="60000"/>
                    <a:lumOff val="40000"/>
                  </a:schemeClr>
                </a:solidFill>
              </a:rPr>
              <a:pPr/>
              <a:t>3/8/2023</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41861696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C05D33-2F5D-482A-8D2C-D96EBC369FAA}" type="datetime1">
              <a:rPr lang="en-US" smtClean="0">
                <a:solidFill>
                  <a:schemeClr val="accent1">
                    <a:lumMod val="60000"/>
                    <a:lumOff val="40000"/>
                  </a:schemeClr>
                </a:solidFill>
              </a:rPr>
              <a:pPr/>
              <a:t>3/8/2023</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Footer</a:t>
            </a:r>
          </a:p>
        </p:txBody>
      </p:sp>
    </p:spTree>
    <p:extLst>
      <p:ext uri="{BB962C8B-B14F-4D97-AF65-F5344CB8AC3E}">
        <p14:creationId xmlns:p14="http://schemas.microsoft.com/office/powerpoint/2010/main" val="15789639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17395576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0503005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8401293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887276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slideLayout" Target="../slideLayouts/slideLayout54.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42" Type="http://schemas.openxmlformats.org/officeDocument/2006/relationships/slideLayout" Target="../slideLayouts/slideLayout57.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41" Type="http://schemas.openxmlformats.org/officeDocument/2006/relationships/slideLayout" Target="../slideLayouts/slideLayout56.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34" Type="http://schemas.openxmlformats.org/officeDocument/2006/relationships/slideLayout" Target="../slideLayouts/slideLayout94.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slideLayout" Target="../slideLayouts/slideLayout93.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slideLayout" Target="../slideLayouts/slideLayout92.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36" Type="http://schemas.openxmlformats.org/officeDocument/2006/relationships/theme" Target="../theme/theme3.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slideLayout" Target="../slideLayouts/slideLayout91.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35" Type="http://schemas.openxmlformats.org/officeDocument/2006/relationships/slideLayout" Target="../slideLayouts/slideLayout9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26" Type="http://schemas.openxmlformats.org/officeDocument/2006/relationships/slideLayout" Target="../slideLayouts/slideLayout121.xml"/><Relationship Id="rId3" Type="http://schemas.openxmlformats.org/officeDocument/2006/relationships/slideLayout" Target="../slideLayouts/slideLayout98.xml"/><Relationship Id="rId21" Type="http://schemas.openxmlformats.org/officeDocument/2006/relationships/slideLayout" Target="../slideLayouts/slideLayout116.xml"/><Relationship Id="rId34" Type="http://schemas.openxmlformats.org/officeDocument/2006/relationships/oleObject" Target="../embeddings/oleObject2.bin"/><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5" Type="http://schemas.openxmlformats.org/officeDocument/2006/relationships/slideLayout" Target="../slideLayouts/slideLayout120.xml"/><Relationship Id="rId33" Type="http://schemas.openxmlformats.org/officeDocument/2006/relationships/tags" Target="../tags/tag3.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slideLayout" Target="../slideLayouts/slideLayout115.xml"/><Relationship Id="rId29" Type="http://schemas.openxmlformats.org/officeDocument/2006/relationships/slideLayout" Target="../slideLayouts/slideLayout124.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24" Type="http://schemas.openxmlformats.org/officeDocument/2006/relationships/slideLayout" Target="../slideLayouts/slideLayout119.xml"/><Relationship Id="rId32" Type="http://schemas.openxmlformats.org/officeDocument/2006/relationships/tags" Target="../tags/tag2.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23" Type="http://schemas.openxmlformats.org/officeDocument/2006/relationships/slideLayout" Target="../slideLayouts/slideLayout118.xml"/><Relationship Id="rId28" Type="http://schemas.openxmlformats.org/officeDocument/2006/relationships/slideLayout" Target="../slideLayouts/slideLayout123.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31" Type="http://schemas.openxmlformats.org/officeDocument/2006/relationships/theme" Target="../theme/theme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 Id="rId22" Type="http://schemas.openxmlformats.org/officeDocument/2006/relationships/slideLayout" Target="../slideLayouts/slideLayout117.xml"/><Relationship Id="rId27" Type="http://schemas.openxmlformats.org/officeDocument/2006/relationships/slideLayout" Target="../slideLayouts/slideLayout122.xml"/><Relationship Id="rId30" Type="http://schemas.openxmlformats.org/officeDocument/2006/relationships/slideLayout" Target="../slideLayouts/slideLayout125.xml"/><Relationship Id="rId35" Type="http://schemas.openxmlformats.org/officeDocument/2006/relationships/image" Target="../media/image20.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511CF9DE-AE0C-4418-A6D5-894538799663}" type="datetime1">
              <a:rPr lang="en-US" smtClean="0"/>
              <a:t>3/8/2023</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328302709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67456683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 id="2147483710" r:id="rId31"/>
    <p:sldLayoutId id="2147483711" r:id="rId32"/>
    <p:sldLayoutId id="2147483712" r:id="rId33"/>
    <p:sldLayoutId id="2147483713" r:id="rId34"/>
    <p:sldLayoutId id="2147483714" r:id="rId35"/>
    <p:sldLayoutId id="2147483715" r:id="rId36"/>
    <p:sldLayoutId id="2147483716" r:id="rId37"/>
    <p:sldLayoutId id="2147483717" r:id="rId38"/>
    <p:sldLayoutId id="2147483718" r:id="rId39"/>
    <p:sldLayoutId id="2147483719" r:id="rId40"/>
    <p:sldLayoutId id="2147483720" r:id="rId41"/>
    <p:sldLayoutId id="2147483721" r:id="rId42"/>
    <p:sldLayoutId id="2147483722" r:id="rId43"/>
    <p:sldLayoutId id="2147483723" r:id="rId44"/>
    <p:sldLayoutId id="2147483724" r:id="rId45"/>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3C7E8CF4-CB50-42FB-9086-0BFC3901DE21}" type="datetimeFigureOut">
              <a:rPr lang="en-US" smtClean="0"/>
              <a:t>3/8/2023</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F185CD2-9A1E-40F3-93A3-F63A0627714C}" type="slidenum">
              <a:rPr lang="en-US" smtClean="0"/>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95852610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 id="2147483758" r:id="rId32"/>
    <p:sldLayoutId id="2147483759" r:id="rId33"/>
    <p:sldLayoutId id="2147483760" r:id="rId34"/>
    <p:sldLayoutId id="2147483761" r:id="rId35"/>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4548E22-D837-4F97-93B9-F879FD021DCA}"/>
              </a:ext>
            </a:extLst>
          </p:cNvPr>
          <p:cNvGraphicFramePr>
            <a:graphicFrameLocks noChangeAspect="1"/>
          </p:cNvGraphicFramePr>
          <p:nvPr userDrawn="1">
            <p:custDataLst>
              <p:tags r:id="rId32"/>
            </p:custDataLst>
            <p:extLst>
              <p:ext uri="{D42A27DB-BD31-4B8C-83A1-F6EECF244321}">
                <p14:modId xmlns:p14="http://schemas.microsoft.com/office/powerpoint/2010/main" val="1115260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4" imgW="624" imgH="623" progId="TCLayout.ActiveDocument.1">
                  <p:embed/>
                </p:oleObj>
              </mc:Choice>
              <mc:Fallback>
                <p:oleObj name="think-cell Slide" r:id="rId34" imgW="624" imgH="623" progId="TCLayout.ActiveDocument.1">
                  <p:embed/>
                  <p:pic>
                    <p:nvPicPr>
                      <p:cNvPr id="7" name="Object 6" hidden="1">
                        <a:extLst>
                          <a:ext uri="{FF2B5EF4-FFF2-40B4-BE49-F238E27FC236}">
                            <a16:creationId xmlns:a16="http://schemas.microsoft.com/office/drawing/2014/main" id="{B4548E22-D837-4F97-93B9-F879FD021DCA}"/>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5489C92-158F-4E52-B460-21499F6A6416}"/>
              </a:ext>
            </a:extLst>
          </p:cNvPr>
          <p:cNvSpPr/>
          <p:nvPr userDrawn="1">
            <p:custDataLst>
              <p:tags r:id="rId3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C107493D-6AAC-4C5A-8E4A-987FE7CF2D00}" type="datetime1">
              <a:rPr lang="en-US" smtClean="0"/>
              <a:t>3/8/2023</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
        <p:nvSpPr>
          <p:cNvPr id="8" name="TextBox 7">
            <a:extLst>
              <a:ext uri="{FF2B5EF4-FFF2-40B4-BE49-F238E27FC236}">
                <a16:creationId xmlns:a16="http://schemas.microsoft.com/office/drawing/2014/main" id="{8406FC05-7E49-4546-A4ED-BE49104C58FD}"/>
              </a:ext>
            </a:extLst>
          </p:cNvPr>
          <p:cNvSpPr txBox="1"/>
          <p:nvPr userDrawn="1"/>
        </p:nvSpPr>
        <p:spPr>
          <a:xfrm>
            <a:off x="10119360" y="0"/>
            <a:ext cx="2072640" cy="307777"/>
          </a:xfrm>
          <a:prstGeom prst="rect">
            <a:avLst/>
          </a:prstGeom>
          <a:noFill/>
        </p:spPr>
        <p:txBody>
          <a:bodyPr wrap="square" rtlCol="0">
            <a:spAutoFit/>
          </a:bodyPr>
          <a:lstStyle/>
          <a:p>
            <a:pPr algn="r"/>
            <a:r>
              <a:rPr lang="en-US" sz="1400" b="1" i="1">
                <a:solidFill>
                  <a:schemeClr val="accent2"/>
                </a:solidFill>
              </a:rPr>
              <a:t>DRAFT FOR DISCUSSION</a:t>
            </a:r>
          </a:p>
        </p:txBody>
      </p:sp>
    </p:spTree>
    <p:extLst>
      <p:ext uri="{BB962C8B-B14F-4D97-AF65-F5344CB8AC3E}">
        <p14:creationId xmlns:p14="http://schemas.microsoft.com/office/powerpoint/2010/main" val="357857261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 id="2147483788" r:id="rId26"/>
    <p:sldLayoutId id="2147483789" r:id="rId27"/>
    <p:sldLayoutId id="2147483790" r:id="rId28"/>
    <p:sldLayoutId id="2147483791" r:id="rId29"/>
    <p:sldLayoutId id="2147483792" r:id="rId30"/>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32.xml"/><Relationship Id="rId5" Type="http://schemas.openxmlformats.org/officeDocument/2006/relationships/image" Target="../media/image31.png"/><Relationship Id="rId4" Type="http://schemas.openxmlformats.org/officeDocument/2006/relationships/image" Target="../media/image30.png"/></Relationships>
</file>

<file path=ppt/slides/_rels/slide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7.xml"/><Relationship Id="rId5" Type="http://schemas.openxmlformats.org/officeDocument/2006/relationships/image" Target="../media/image5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7.xml"/><Relationship Id="rId5" Type="http://schemas.openxmlformats.org/officeDocument/2006/relationships/image" Target="../media/image52.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0.png"/><Relationship Id="rId9"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29.png"/><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9.png"/><Relationship Id="rId7"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30.png"/><Relationship Id="rId9"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3351" y="4662568"/>
            <a:ext cx="7047159" cy="476441"/>
          </a:xfrm>
          <a:prstGeom prst="rect">
            <a:avLst/>
          </a:prstGeom>
          <a:solidFill>
            <a:srgbClr val="075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0149" y="2614362"/>
            <a:ext cx="7552405" cy="1040868"/>
          </a:xfrm>
        </p:spPr>
        <p:txBody>
          <a:bodyPr>
            <a:normAutofit fontScale="90000"/>
          </a:bodyPr>
          <a:lstStyle/>
          <a:p>
            <a:pPr>
              <a:lnSpc>
                <a:spcPct val="150000"/>
              </a:lnSpc>
            </a:pPr>
            <a:r>
              <a:rPr lang="en-US" sz="6000" dirty="0">
                <a:latin typeface="Open Sans (Headings)"/>
              </a:rPr>
              <a:t>School Mental Health</a:t>
            </a:r>
            <a:endParaRPr lang="en-US" sz="4400" dirty="0">
              <a:solidFill>
                <a:srgbClr val="075694"/>
              </a:solidFill>
              <a:latin typeface="Open Sans "/>
            </a:endParaRPr>
          </a:p>
        </p:txBody>
      </p:sp>
      <p:sp>
        <p:nvSpPr>
          <p:cNvPr id="3" name="Slide Number Placeholder 2"/>
          <p:cNvSpPr>
            <a:spLocks noGrp="1"/>
          </p:cNvSpPr>
          <p:nvPr>
            <p:ph type="sldNum" sz="quarter" idx="12"/>
          </p:nvPr>
        </p:nvSpPr>
        <p:spPr/>
        <p:txBody>
          <a:bodyPr/>
          <a:lstStyle/>
          <a:p>
            <a:fld id="{69C126A4-BD19-47E2-8A0E-0DE1B9D8C925}" type="slidenum">
              <a:rPr lang="en-US" smtClean="0"/>
              <a:t>1</a:t>
            </a:fld>
            <a:endParaRPr lang="en-US"/>
          </a:p>
        </p:txBody>
      </p:sp>
      <p:cxnSp>
        <p:nvCxnSpPr>
          <p:cNvPr id="5" name="Straight Connector 4"/>
          <p:cNvCxnSpPr/>
          <p:nvPr/>
        </p:nvCxnSpPr>
        <p:spPr>
          <a:xfrm>
            <a:off x="924097" y="3991173"/>
            <a:ext cx="3666653" cy="0"/>
          </a:xfrm>
          <a:prstGeom prst="line">
            <a:avLst/>
          </a:prstGeom>
          <a:ln w="38100">
            <a:solidFill>
              <a:srgbClr val="F16038"/>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765651" y="4711551"/>
            <a:ext cx="4420377" cy="369332"/>
          </a:xfrm>
          <a:prstGeom prst="rect">
            <a:avLst/>
          </a:prstGeom>
        </p:spPr>
        <p:txBody>
          <a:bodyPr wrap="none">
            <a:spAutoFit/>
          </a:bodyPr>
          <a:lstStyle/>
          <a:p>
            <a:r>
              <a:rPr lang="en-US" dirty="0">
                <a:solidFill>
                  <a:schemeClr val="bg1"/>
                </a:solidFill>
                <a:latin typeface="Open Sans "/>
              </a:rPr>
              <a:t>ABC March Webinar  |  March 8th, 2023</a:t>
            </a:r>
          </a:p>
        </p:txBody>
      </p:sp>
      <p:sp>
        <p:nvSpPr>
          <p:cNvPr id="14" name="Rectangle 13"/>
          <p:cNvSpPr/>
          <p:nvPr/>
        </p:nvSpPr>
        <p:spPr>
          <a:xfrm>
            <a:off x="4899382" y="3763158"/>
            <a:ext cx="3076816" cy="461665"/>
          </a:xfrm>
          <a:prstGeom prst="rect">
            <a:avLst/>
          </a:prstGeom>
        </p:spPr>
        <p:txBody>
          <a:bodyPr wrap="square">
            <a:spAutoFit/>
          </a:bodyPr>
          <a:lstStyle/>
          <a:p>
            <a:r>
              <a:rPr lang="en-US" sz="2400" dirty="0">
                <a:solidFill>
                  <a:srgbClr val="075694"/>
                </a:solidFill>
                <a:latin typeface="Open Sans "/>
              </a:rPr>
              <a:t>Resources Database</a:t>
            </a:r>
            <a:endParaRPr lang="en-US" sz="2400" dirty="0"/>
          </a:p>
        </p:txBody>
      </p:sp>
      <p:pic>
        <p:nvPicPr>
          <p:cNvPr id="23" name="Picture 22"/>
          <p:cNvPicPr>
            <a:picLocks noChangeAspect="1"/>
          </p:cNvPicPr>
          <p:nvPr/>
        </p:nvPicPr>
        <p:blipFill>
          <a:blip r:embed="rId3"/>
          <a:stretch>
            <a:fillRect/>
          </a:stretch>
        </p:blipFill>
        <p:spPr>
          <a:xfrm>
            <a:off x="8920475" y="362574"/>
            <a:ext cx="658280" cy="370013"/>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2665" y="387494"/>
            <a:ext cx="2319335" cy="538205"/>
          </a:xfrm>
          <a:prstGeom prst="rect">
            <a:avLst/>
          </a:prstGeom>
        </p:spPr>
      </p:pic>
      <p:cxnSp>
        <p:nvCxnSpPr>
          <p:cNvPr id="25" name="Straight Connector 24"/>
          <p:cNvCxnSpPr/>
          <p:nvPr/>
        </p:nvCxnSpPr>
        <p:spPr>
          <a:xfrm flipH="1" flipV="1">
            <a:off x="9704784" y="419280"/>
            <a:ext cx="1" cy="239302"/>
          </a:xfrm>
          <a:prstGeom prst="line">
            <a:avLst/>
          </a:prstGeom>
          <a:ln w="28575">
            <a:solidFill>
              <a:srgbClr val="F1603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525347" y="948021"/>
            <a:ext cx="3666653" cy="0"/>
          </a:xfrm>
          <a:prstGeom prst="line">
            <a:avLst/>
          </a:prstGeom>
          <a:ln w="57150">
            <a:solidFill>
              <a:srgbClr val="F16038"/>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5"/>
          <a:stretch>
            <a:fillRect/>
          </a:stretch>
        </p:blipFill>
        <p:spPr>
          <a:xfrm>
            <a:off x="922720" y="1047806"/>
            <a:ext cx="3112560" cy="1329330"/>
          </a:xfrm>
          <a:prstGeom prst="rect">
            <a:avLst/>
          </a:prstGeom>
        </p:spPr>
      </p:pic>
    </p:spTree>
    <p:extLst>
      <p:ext uri="{BB962C8B-B14F-4D97-AF65-F5344CB8AC3E}">
        <p14:creationId xmlns:p14="http://schemas.microsoft.com/office/powerpoint/2010/main" val="2471247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sunburst chart&#10;&#10;Description automatically generated">
            <a:extLst>
              <a:ext uri="{FF2B5EF4-FFF2-40B4-BE49-F238E27FC236}">
                <a16:creationId xmlns:a16="http://schemas.microsoft.com/office/drawing/2014/main" id="{589AD7C5-FBEE-1394-44F9-D779E1D73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577" y="644035"/>
            <a:ext cx="9685851" cy="5334987"/>
          </a:xfrm>
          <a:prstGeom prst="rect">
            <a:avLst/>
          </a:prstGeom>
        </p:spPr>
      </p:pic>
      <p:sp>
        <p:nvSpPr>
          <p:cNvPr id="4" name="Title 1">
            <a:extLst>
              <a:ext uri="{FF2B5EF4-FFF2-40B4-BE49-F238E27FC236}">
                <a16:creationId xmlns:a16="http://schemas.microsoft.com/office/drawing/2014/main" id="{FD735C72-33D3-E90F-9393-63C80EF54B0D}"/>
              </a:ext>
            </a:extLst>
          </p:cNvPr>
          <p:cNvSpPr txBox="1">
            <a:spLocks/>
          </p:cNvSpPr>
          <p:nvPr/>
        </p:nvSpPr>
        <p:spPr>
          <a:xfrm>
            <a:off x="712381" y="153230"/>
            <a:ext cx="10097860" cy="751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r>
              <a:rPr lang="en-US" sz="2000" dirty="0">
                <a:solidFill>
                  <a:srgbClr val="0D6CB9"/>
                </a:solidFill>
                <a:latin typeface="Open Sans"/>
                <a:ea typeface="Open Sans"/>
                <a:cs typeface="Open Sans"/>
              </a:rPr>
              <a:t>Resources by ESC Region</a:t>
            </a:r>
            <a:endParaRPr lang="en-US" sz="2000" dirty="0">
              <a:solidFill>
                <a:srgbClr val="0D6CB9"/>
              </a:solidFill>
              <a:latin typeface="Open Sans" pitchFamily="2" charset="0"/>
              <a:ea typeface="Open Sans" pitchFamily="2" charset="0"/>
              <a:cs typeface="Open Sans" pitchFamily="2" charset="0"/>
            </a:endParaRPr>
          </a:p>
        </p:txBody>
      </p:sp>
      <p:cxnSp>
        <p:nvCxnSpPr>
          <p:cNvPr id="5" name="Straight Connector 4">
            <a:extLst>
              <a:ext uri="{FF2B5EF4-FFF2-40B4-BE49-F238E27FC236}">
                <a16:creationId xmlns:a16="http://schemas.microsoft.com/office/drawing/2014/main" id="{17EAF030-8587-2FB3-452F-A71B54DBA08A}"/>
              </a:ext>
            </a:extLst>
          </p:cNvPr>
          <p:cNvCxnSpPr/>
          <p:nvPr/>
        </p:nvCxnSpPr>
        <p:spPr>
          <a:xfrm>
            <a:off x="712380" y="374073"/>
            <a:ext cx="0" cy="277091"/>
          </a:xfrm>
          <a:prstGeom prst="line">
            <a:avLst/>
          </a:prstGeom>
          <a:ln w="38100">
            <a:solidFill>
              <a:srgbClr val="F160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971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57F62D0-5811-1E4F-A3B3-2BA76B8611AF}"/>
              </a:ext>
            </a:extLst>
          </p:cNvPr>
          <p:cNvSpPr txBox="1">
            <a:spLocks/>
          </p:cNvSpPr>
          <p:nvPr/>
        </p:nvSpPr>
        <p:spPr>
          <a:xfrm>
            <a:off x="712381" y="153230"/>
            <a:ext cx="10097860" cy="751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r>
              <a:rPr lang="en-US" sz="2000" dirty="0">
                <a:solidFill>
                  <a:srgbClr val="0D6CB9"/>
                </a:solidFill>
                <a:latin typeface="Open Sans"/>
                <a:ea typeface="Open Sans"/>
                <a:cs typeface="Open Sans"/>
              </a:rPr>
              <a:t>Testimonials &amp; Use Cases</a:t>
            </a:r>
            <a:endParaRPr lang="en-US" sz="2000" dirty="0">
              <a:solidFill>
                <a:srgbClr val="0D6CB9"/>
              </a:solidFill>
              <a:latin typeface="Open Sans" pitchFamily="2" charset="0"/>
              <a:ea typeface="Open Sans" pitchFamily="2" charset="0"/>
              <a:cs typeface="Open Sans" pitchFamily="2" charset="0"/>
            </a:endParaRPr>
          </a:p>
        </p:txBody>
      </p:sp>
      <p:sp>
        <p:nvSpPr>
          <p:cNvPr id="7" name="Content Placeholder 2">
            <a:extLst>
              <a:ext uri="{FF2B5EF4-FFF2-40B4-BE49-F238E27FC236}">
                <a16:creationId xmlns:a16="http://schemas.microsoft.com/office/drawing/2014/main" id="{C7427CDE-75B3-3F45-BEA6-B60547264004}"/>
              </a:ext>
            </a:extLst>
          </p:cNvPr>
          <p:cNvSpPr>
            <a:spLocks noGrp="1"/>
          </p:cNvSpPr>
          <p:nvPr>
            <p:ph idx="1"/>
          </p:nvPr>
        </p:nvSpPr>
        <p:spPr>
          <a:xfrm>
            <a:off x="3580569" y="3429000"/>
            <a:ext cx="5030862" cy="1766685"/>
          </a:xfrm>
        </p:spPr>
        <p:txBody>
          <a:bodyPr lIns="91440" tIns="45720" rIns="91440" bIns="45720" anchor="t"/>
          <a:lstStyle/>
          <a:p>
            <a:pPr marL="0" indent="0" algn="ctr">
              <a:lnSpc>
                <a:spcPct val="114000"/>
              </a:lnSpc>
              <a:buNone/>
            </a:pPr>
            <a:r>
              <a:rPr lang="en-US" sz="1800" b="1" dirty="0">
                <a:latin typeface="Open Sans"/>
                <a:ea typeface="Open Sans"/>
                <a:cs typeface="Open Sans"/>
              </a:rPr>
              <a:t>“I had a Special Education Co-op Director asking about mental health resources for a student in one of her counties. I was able to show her how to use the search feature to find available local resources.”</a:t>
            </a:r>
            <a:endParaRPr lang="en-US" sz="1800" b="1" dirty="0">
              <a:latin typeface="Open Sans" pitchFamily="2" charset="0"/>
              <a:ea typeface="Open Sans" pitchFamily="2" charset="0"/>
              <a:cs typeface="Open Sans" pitchFamily="2" charset="0"/>
            </a:endParaRPr>
          </a:p>
        </p:txBody>
      </p:sp>
      <p:cxnSp>
        <p:nvCxnSpPr>
          <p:cNvPr id="8" name="Straight Connector 7"/>
          <p:cNvCxnSpPr/>
          <p:nvPr/>
        </p:nvCxnSpPr>
        <p:spPr>
          <a:xfrm>
            <a:off x="712380" y="374073"/>
            <a:ext cx="0" cy="277091"/>
          </a:xfrm>
          <a:prstGeom prst="line">
            <a:avLst/>
          </a:prstGeom>
          <a:ln w="38100">
            <a:solidFill>
              <a:srgbClr val="F16038"/>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stretch>
            <a:fillRect/>
          </a:stretch>
        </p:blipFill>
        <p:spPr>
          <a:xfrm>
            <a:off x="8920475" y="362574"/>
            <a:ext cx="658280" cy="370013"/>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2665" y="387494"/>
            <a:ext cx="2319335" cy="538205"/>
          </a:xfrm>
          <a:prstGeom prst="rect">
            <a:avLst/>
          </a:prstGeom>
        </p:spPr>
      </p:pic>
      <p:cxnSp>
        <p:nvCxnSpPr>
          <p:cNvPr id="16" name="Straight Connector 15"/>
          <p:cNvCxnSpPr/>
          <p:nvPr/>
        </p:nvCxnSpPr>
        <p:spPr>
          <a:xfrm flipH="1" flipV="1">
            <a:off x="9704784" y="419280"/>
            <a:ext cx="1" cy="239302"/>
          </a:xfrm>
          <a:prstGeom prst="line">
            <a:avLst/>
          </a:prstGeom>
          <a:ln w="28575">
            <a:solidFill>
              <a:srgbClr val="F1603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525347" y="948021"/>
            <a:ext cx="3666653" cy="0"/>
          </a:xfrm>
          <a:prstGeom prst="line">
            <a:avLst/>
          </a:prstGeom>
          <a:ln w="57150">
            <a:solidFill>
              <a:srgbClr val="F16038"/>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7694C4-45A7-0D18-B0D8-4FD19E2E8647}"/>
              </a:ext>
            </a:extLst>
          </p:cNvPr>
          <p:cNvSpPr txBox="1">
            <a:spLocks/>
          </p:cNvSpPr>
          <p:nvPr/>
        </p:nvSpPr>
        <p:spPr>
          <a:xfrm>
            <a:off x="6982085" y="2002851"/>
            <a:ext cx="4762623" cy="75134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Font typeface="Wingdings" panose="05000000000000000000" pitchFamily="2" charset="2"/>
              <a:buNone/>
            </a:pPr>
            <a:r>
              <a:rPr lang="en-US" sz="1800" b="1" dirty="0">
                <a:latin typeface="Open Sans"/>
                <a:ea typeface="Open Sans"/>
                <a:cs typeface="Open Sans"/>
              </a:rPr>
              <a:t>“We share the database with grant districts constantly.”</a:t>
            </a:r>
            <a:endParaRPr lang="en-US" sz="1800" b="1" dirty="0">
              <a:latin typeface="Open Sans" pitchFamily="2" charset="0"/>
              <a:ea typeface="Open Sans" pitchFamily="2" charset="0"/>
              <a:cs typeface="Open Sans" pitchFamily="2" charset="0"/>
            </a:endParaRPr>
          </a:p>
        </p:txBody>
      </p:sp>
      <p:pic>
        <p:nvPicPr>
          <p:cNvPr id="12" name="Picture 11" descr="A picture containing text, clipart&#10;&#10;Description automatically generated">
            <a:extLst>
              <a:ext uri="{FF2B5EF4-FFF2-40B4-BE49-F238E27FC236}">
                <a16:creationId xmlns:a16="http://schemas.microsoft.com/office/drawing/2014/main" id="{2F193661-6FAB-8A2A-C228-102AE369D86C}"/>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01672" y="642770"/>
            <a:ext cx="1519277" cy="1179022"/>
          </a:xfrm>
          <a:prstGeom prst="rect">
            <a:avLst/>
          </a:prstGeom>
          <a:ln>
            <a:noFill/>
          </a:ln>
        </p:spPr>
      </p:pic>
      <p:sp>
        <p:nvSpPr>
          <p:cNvPr id="15" name="Content Placeholder 2">
            <a:extLst>
              <a:ext uri="{FF2B5EF4-FFF2-40B4-BE49-F238E27FC236}">
                <a16:creationId xmlns:a16="http://schemas.microsoft.com/office/drawing/2014/main" id="{0383F7B1-87B6-B06A-5DDB-F06D60FD9E03}"/>
              </a:ext>
            </a:extLst>
          </p:cNvPr>
          <p:cNvSpPr txBox="1">
            <a:spLocks/>
          </p:cNvSpPr>
          <p:nvPr/>
        </p:nvSpPr>
        <p:spPr>
          <a:xfrm>
            <a:off x="300285" y="2008493"/>
            <a:ext cx="4762623" cy="75134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Font typeface="Wingdings" panose="05000000000000000000" pitchFamily="2" charset="2"/>
              <a:buNone/>
            </a:pPr>
            <a:r>
              <a:rPr lang="en-US" sz="1800" b="1" dirty="0">
                <a:latin typeface="Open Sans"/>
                <a:ea typeface="Open Sans"/>
                <a:cs typeface="Open Sans"/>
              </a:rPr>
              <a:t>“We have had districts asking for community resources, so we share this database link with the LEA.”</a:t>
            </a:r>
            <a:endParaRPr lang="en-US" sz="1800" b="1"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1416447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8920475" y="362574"/>
            <a:ext cx="658280" cy="37001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2665" y="387494"/>
            <a:ext cx="2319335" cy="538205"/>
          </a:xfrm>
          <a:prstGeom prst="rect">
            <a:avLst/>
          </a:prstGeom>
        </p:spPr>
      </p:pic>
      <p:cxnSp>
        <p:nvCxnSpPr>
          <p:cNvPr id="13" name="Straight Connector 12"/>
          <p:cNvCxnSpPr/>
          <p:nvPr/>
        </p:nvCxnSpPr>
        <p:spPr>
          <a:xfrm flipH="1" flipV="1">
            <a:off x="9704784" y="419280"/>
            <a:ext cx="1" cy="239302"/>
          </a:xfrm>
          <a:prstGeom prst="line">
            <a:avLst/>
          </a:prstGeom>
          <a:ln w="28575">
            <a:solidFill>
              <a:srgbClr val="F1603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525347" y="948021"/>
            <a:ext cx="3666653" cy="0"/>
          </a:xfrm>
          <a:prstGeom prst="line">
            <a:avLst/>
          </a:prstGeom>
          <a:ln w="57150">
            <a:solidFill>
              <a:srgbClr val="F16038"/>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657F62D0-5811-1E4F-A3B3-2BA76B8611AF}"/>
              </a:ext>
            </a:extLst>
          </p:cNvPr>
          <p:cNvSpPr txBox="1">
            <a:spLocks/>
          </p:cNvSpPr>
          <p:nvPr/>
        </p:nvSpPr>
        <p:spPr>
          <a:xfrm>
            <a:off x="647786" y="285143"/>
            <a:ext cx="10097860" cy="11069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a:lnSpc>
                <a:spcPct val="150000"/>
              </a:lnSpc>
            </a:pPr>
            <a:r>
              <a:rPr lang="en-US" sz="1800" dirty="0">
                <a:latin typeface="Open Sans" pitchFamily="2" charset="0"/>
                <a:ea typeface="Open Sans" pitchFamily="2" charset="0"/>
                <a:cs typeface="Open Sans" pitchFamily="2" charset="0"/>
              </a:rPr>
              <a:t>Frequently Asked Questions</a:t>
            </a:r>
          </a:p>
          <a:p>
            <a:pPr>
              <a:lnSpc>
                <a:spcPct val="150000"/>
              </a:lnSpc>
            </a:pPr>
            <a:endParaRPr lang="en-US" sz="1800" dirty="0">
              <a:solidFill>
                <a:srgbClr val="F16038"/>
              </a:solidFill>
              <a:latin typeface="Open Sans" pitchFamily="2" charset="0"/>
              <a:ea typeface="Open Sans" pitchFamily="2" charset="0"/>
              <a:cs typeface="Open Sans" pitchFamily="2" charset="0"/>
            </a:endParaRPr>
          </a:p>
        </p:txBody>
      </p:sp>
      <p:cxnSp>
        <p:nvCxnSpPr>
          <p:cNvPr id="4" name="Straight Connector 3">
            <a:extLst>
              <a:ext uri="{FF2B5EF4-FFF2-40B4-BE49-F238E27FC236}">
                <a16:creationId xmlns:a16="http://schemas.microsoft.com/office/drawing/2014/main" id="{B1A14E50-8A2E-610A-47A9-CAB8CAEE5B6C}"/>
              </a:ext>
            </a:extLst>
          </p:cNvPr>
          <p:cNvCxnSpPr/>
          <p:nvPr/>
        </p:nvCxnSpPr>
        <p:spPr>
          <a:xfrm>
            <a:off x="479905" y="313723"/>
            <a:ext cx="0" cy="993000"/>
          </a:xfrm>
          <a:prstGeom prst="line">
            <a:avLst/>
          </a:prstGeom>
          <a:ln w="38100">
            <a:solidFill>
              <a:srgbClr val="F16038"/>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C0E1B71F-0B3E-E8BA-9A42-A78323C143E0}"/>
              </a:ext>
            </a:extLst>
          </p:cNvPr>
          <p:cNvSpPr/>
          <p:nvPr/>
        </p:nvSpPr>
        <p:spPr>
          <a:xfrm>
            <a:off x="281990" y="1011120"/>
            <a:ext cx="390072" cy="3810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99BEBAC-EAC9-6607-84ED-886F9B65F86C}"/>
              </a:ext>
            </a:extLst>
          </p:cNvPr>
          <p:cNvSpPr txBox="1"/>
          <p:nvPr/>
        </p:nvSpPr>
        <p:spPr>
          <a:xfrm>
            <a:off x="799017" y="1737307"/>
            <a:ext cx="4484509" cy="2373727"/>
          </a:xfrm>
          <a:prstGeom prst="rect">
            <a:avLst/>
          </a:prstGeom>
          <a:noFill/>
        </p:spPr>
        <p:txBody>
          <a:bodyPr wrap="square">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16038"/>
                </a:solidFill>
                <a:effectLst/>
                <a:uLnTx/>
                <a:uFillTx/>
                <a:latin typeface="Open Sans" pitchFamily="2" charset="0"/>
                <a:ea typeface="Open Sans" pitchFamily="2" charset="0"/>
                <a:cs typeface="Open Sans" pitchFamily="2" charset="0"/>
              </a:rPr>
              <a:t>How do I get a resource added to the database?</a:t>
            </a:r>
          </a:p>
          <a:p>
            <a:pPr marL="285750" marR="0" lvl="0" indent="-285750" algn="l" defTabSz="914400" rtl="0" eaLnBrk="1" fontAlgn="auto" latinLnBrk="0" hangingPunct="1">
              <a:lnSpc>
                <a:spcPct val="125000"/>
              </a:lnSpc>
              <a:spcBef>
                <a:spcPts val="0"/>
              </a:spcBef>
              <a:spcAft>
                <a:spcPts val="0"/>
              </a:spcAft>
              <a:buClr>
                <a:srgbClr val="F16038"/>
              </a:buClr>
              <a:buSzTx/>
              <a:buFont typeface="Arial" panose="020B0604020202020204" pitchFamily="34" charset="0"/>
              <a:buChar char="•"/>
              <a:tabLst/>
              <a:defRPr/>
            </a:pPr>
            <a:r>
              <a:rPr lang="en-US" dirty="0">
                <a:solidFill>
                  <a:schemeClr val="accent1"/>
                </a:solidFill>
                <a:latin typeface="Open Sans" pitchFamily="2" charset="0"/>
                <a:ea typeface="Open Sans" pitchFamily="2" charset="0"/>
                <a:cs typeface="Open Sans" pitchFamily="2" charset="0"/>
              </a:rPr>
              <a:t>On the About page, select your region on the map of Texas to be taken to your regional point of contact.</a:t>
            </a:r>
            <a:endParaRPr kumimoji="0" lang="en-US" sz="1800" b="0" i="0" u="none" strike="noStrike" kern="1200" cap="none" spc="0" normalizeH="0" baseline="0" noProof="0" dirty="0">
              <a:ln>
                <a:noFill/>
              </a:ln>
              <a:solidFill>
                <a:schemeClr val="accent1"/>
              </a:solidFill>
              <a:effectLst/>
              <a:uLnTx/>
              <a:uFillTx/>
              <a:latin typeface="Open Sans" pitchFamily="2" charset="0"/>
              <a:ea typeface="Open Sans" pitchFamily="2" charset="0"/>
              <a:cs typeface="Open Sans" pitchFamily="2" charset="0"/>
            </a:endParaRPr>
          </a:p>
        </p:txBody>
      </p:sp>
      <p:sp>
        <p:nvSpPr>
          <p:cNvPr id="18" name="TextBox 17">
            <a:extLst>
              <a:ext uri="{FF2B5EF4-FFF2-40B4-BE49-F238E27FC236}">
                <a16:creationId xmlns:a16="http://schemas.microsoft.com/office/drawing/2014/main" id="{822A0F99-3E2A-6804-4848-07BCAF3489FA}"/>
              </a:ext>
            </a:extLst>
          </p:cNvPr>
          <p:cNvSpPr txBox="1"/>
          <p:nvPr/>
        </p:nvSpPr>
        <p:spPr>
          <a:xfrm>
            <a:off x="6908474" y="1737307"/>
            <a:ext cx="4484509" cy="2027478"/>
          </a:xfrm>
          <a:prstGeom prst="rect">
            <a:avLst/>
          </a:prstGeom>
          <a:noFill/>
        </p:spPr>
        <p:txBody>
          <a:bodyPr wrap="square">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16038"/>
                </a:solidFill>
                <a:effectLst/>
                <a:uLnTx/>
                <a:uFillTx/>
                <a:latin typeface="Open Sans" pitchFamily="2" charset="0"/>
                <a:ea typeface="Open Sans" pitchFamily="2" charset="0"/>
                <a:cs typeface="Open Sans" pitchFamily="2" charset="0"/>
              </a:rPr>
              <a:t>How does resource information get edited?</a:t>
            </a:r>
          </a:p>
          <a:p>
            <a:pPr marL="285750" marR="0" lvl="0" indent="-285750" algn="l" defTabSz="914400" rtl="0" eaLnBrk="1" fontAlgn="auto" latinLnBrk="0" hangingPunct="1">
              <a:lnSpc>
                <a:spcPct val="125000"/>
              </a:lnSpc>
              <a:spcBef>
                <a:spcPts val="0"/>
              </a:spcBef>
              <a:spcAft>
                <a:spcPts val="0"/>
              </a:spcAft>
              <a:buClr>
                <a:srgbClr val="F16038"/>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accent1"/>
                </a:solidFill>
                <a:effectLst/>
                <a:uLnTx/>
                <a:uFillTx/>
                <a:latin typeface="Open Sans" pitchFamily="2" charset="0"/>
                <a:ea typeface="Open Sans" pitchFamily="2" charset="0"/>
                <a:cs typeface="Open Sans" pitchFamily="2" charset="0"/>
              </a:rPr>
              <a:t>Each ESC has a point of contact who designates </a:t>
            </a:r>
            <a:r>
              <a:rPr lang="en-US" dirty="0">
                <a:solidFill>
                  <a:schemeClr val="accent1"/>
                </a:solidFill>
                <a:latin typeface="Open Sans" pitchFamily="2" charset="0"/>
                <a:ea typeface="Open Sans" pitchFamily="2" charset="0"/>
                <a:cs typeface="Open Sans" pitchFamily="2" charset="0"/>
              </a:rPr>
              <a:t>editing access to the resources for their region.</a:t>
            </a:r>
            <a:endParaRPr kumimoji="0" lang="en-US" sz="1800" b="0" i="0" u="none" strike="noStrike" kern="1200" cap="none" spc="0" normalizeH="0" baseline="0" noProof="0" dirty="0">
              <a:ln>
                <a:noFill/>
              </a:ln>
              <a:solidFill>
                <a:schemeClr val="accent1"/>
              </a:solidFill>
              <a:effectLst/>
              <a:uLnTx/>
              <a:uFillTx/>
              <a:latin typeface="Open Sans" pitchFamily="2" charset="0"/>
              <a:ea typeface="Open Sans" pitchFamily="2" charset="0"/>
              <a:cs typeface="Open Sans" pitchFamily="2" charset="0"/>
            </a:endParaRPr>
          </a:p>
        </p:txBody>
      </p:sp>
      <p:sp>
        <p:nvSpPr>
          <p:cNvPr id="21" name="TextBox 20">
            <a:extLst>
              <a:ext uri="{FF2B5EF4-FFF2-40B4-BE49-F238E27FC236}">
                <a16:creationId xmlns:a16="http://schemas.microsoft.com/office/drawing/2014/main" id="{7A3D6B36-E449-7A53-8898-BEB2684B21F6}"/>
              </a:ext>
            </a:extLst>
          </p:cNvPr>
          <p:cNvSpPr txBox="1"/>
          <p:nvPr/>
        </p:nvSpPr>
        <p:spPr>
          <a:xfrm>
            <a:off x="4007556" y="4199470"/>
            <a:ext cx="4330698" cy="1334981"/>
          </a:xfrm>
          <a:prstGeom prst="rect">
            <a:avLst/>
          </a:prstGeom>
          <a:noFill/>
        </p:spPr>
        <p:txBody>
          <a:bodyPr wrap="square">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16038"/>
                </a:solidFill>
                <a:effectLst/>
                <a:uLnTx/>
                <a:uFillTx/>
                <a:latin typeface="Open Sans" pitchFamily="2" charset="0"/>
                <a:ea typeface="Open Sans" pitchFamily="2" charset="0"/>
                <a:cs typeface="Open Sans" pitchFamily="2" charset="0"/>
              </a:rPr>
              <a:t>How many users does the database have?</a:t>
            </a:r>
          </a:p>
          <a:p>
            <a:pPr marL="285750" marR="0" lvl="0" indent="-285750" algn="l" defTabSz="914400" rtl="0" eaLnBrk="1" fontAlgn="auto" latinLnBrk="0" hangingPunct="1">
              <a:lnSpc>
                <a:spcPct val="125000"/>
              </a:lnSpc>
              <a:spcBef>
                <a:spcPts val="0"/>
              </a:spcBef>
              <a:spcAft>
                <a:spcPts val="0"/>
              </a:spcAft>
              <a:buClr>
                <a:srgbClr val="F16038"/>
              </a:buClr>
              <a:buSzTx/>
              <a:buFont typeface="Arial" panose="020B0604020202020204" pitchFamily="34" charset="0"/>
              <a:buChar char="•"/>
              <a:tabLst/>
              <a:defRPr/>
            </a:pPr>
            <a:r>
              <a:rPr lang="en-US" dirty="0">
                <a:solidFill>
                  <a:schemeClr val="accent1"/>
                </a:solidFill>
                <a:latin typeface="Open Sans" pitchFamily="2" charset="0"/>
                <a:ea typeface="Open Sans" pitchFamily="2" charset="0"/>
                <a:cs typeface="Open Sans" pitchFamily="2" charset="0"/>
              </a:rPr>
              <a:t>Over 5,800 to date!</a:t>
            </a:r>
            <a:endParaRPr kumimoji="0" lang="en-US" sz="1800" b="0" i="0" u="none" strike="noStrike" kern="1200" cap="none" spc="0" normalizeH="0" baseline="0" noProof="0" dirty="0">
              <a:ln>
                <a:noFill/>
              </a:ln>
              <a:solidFill>
                <a:schemeClr val="accent1"/>
              </a:solidFill>
              <a:effectLst/>
              <a:uLnTx/>
              <a:uFillTx/>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313791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6DA9554C-C8F3-48D4-A5A8-52C9F9A441AB}"/>
              </a:ext>
            </a:extLst>
          </p:cNvPr>
          <p:cNvSpPr/>
          <p:nvPr/>
        </p:nvSpPr>
        <p:spPr>
          <a:xfrm>
            <a:off x="0" y="2231093"/>
            <a:ext cx="4223208" cy="2022034"/>
          </a:xfrm>
          <a:prstGeom prst="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4D30430-09BA-4A5D-964C-9E03D68DA7A8}"/>
              </a:ext>
            </a:extLst>
          </p:cNvPr>
          <p:cNvSpPr>
            <a:spLocks noGrp="1"/>
          </p:cNvSpPr>
          <p:nvPr>
            <p:ph type="sldNum" sz="quarter" idx="12"/>
          </p:nvPr>
        </p:nvSpPr>
        <p:spPr/>
        <p:txBody>
          <a:bodyPr/>
          <a:lstStyle/>
          <a:p>
            <a:fld id="{69C126A4-BD19-47E2-8A0E-0DE1B9D8C925}" type="slidenum">
              <a:rPr lang="en-US" smtClean="0"/>
              <a:t>13</a:t>
            </a:fld>
            <a:endParaRPr lang="en-US"/>
          </a:p>
        </p:txBody>
      </p:sp>
      <p:sp>
        <p:nvSpPr>
          <p:cNvPr id="2" name="Title 1">
            <a:extLst>
              <a:ext uri="{FF2B5EF4-FFF2-40B4-BE49-F238E27FC236}">
                <a16:creationId xmlns:a16="http://schemas.microsoft.com/office/drawing/2014/main" id="{3D70C98B-F13F-4325-A946-4CC65CE21ABA}"/>
              </a:ext>
            </a:extLst>
          </p:cNvPr>
          <p:cNvSpPr>
            <a:spLocks noGrp="1"/>
          </p:cNvSpPr>
          <p:nvPr>
            <p:ph type="title"/>
          </p:nvPr>
        </p:nvSpPr>
        <p:spPr>
          <a:xfrm>
            <a:off x="712380" y="212416"/>
            <a:ext cx="6733425" cy="623650"/>
          </a:xfrm>
        </p:spPr>
        <p:txBody>
          <a:bodyPr>
            <a:normAutofit fontScale="90000"/>
          </a:bodyPr>
          <a:lstStyle/>
          <a:p>
            <a:pPr>
              <a:lnSpc>
                <a:spcPct val="114999"/>
              </a:lnSpc>
            </a:pPr>
            <a:r>
              <a:rPr lang="en-US" dirty="0">
                <a:solidFill>
                  <a:srgbClr val="0070C0"/>
                </a:solidFill>
              </a:rPr>
              <a:t>User Experience Panel</a:t>
            </a:r>
          </a:p>
        </p:txBody>
      </p:sp>
      <p:cxnSp>
        <p:nvCxnSpPr>
          <p:cNvPr id="3" name="Straight Connector 2">
            <a:extLst>
              <a:ext uri="{FF2B5EF4-FFF2-40B4-BE49-F238E27FC236}">
                <a16:creationId xmlns:a16="http://schemas.microsoft.com/office/drawing/2014/main" id="{7BD66550-CC9B-42C8-B14F-06EFD049D1D2}"/>
              </a:ext>
            </a:extLst>
          </p:cNvPr>
          <p:cNvCxnSpPr/>
          <p:nvPr/>
        </p:nvCxnSpPr>
        <p:spPr>
          <a:xfrm>
            <a:off x="712380" y="374073"/>
            <a:ext cx="0" cy="277091"/>
          </a:xfrm>
          <a:prstGeom prst="line">
            <a:avLst/>
          </a:prstGeom>
          <a:ln w="38100">
            <a:solidFill>
              <a:srgbClr val="F16038"/>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6AE6045-A3DC-4E07-AEE9-2EFF0CEBBEB4}"/>
              </a:ext>
            </a:extLst>
          </p:cNvPr>
          <p:cNvPicPr>
            <a:picLocks noChangeAspect="1"/>
          </p:cNvPicPr>
          <p:nvPr/>
        </p:nvPicPr>
        <p:blipFill>
          <a:blip r:embed="rId3"/>
          <a:stretch>
            <a:fillRect/>
          </a:stretch>
        </p:blipFill>
        <p:spPr>
          <a:xfrm>
            <a:off x="8920475" y="362574"/>
            <a:ext cx="658280" cy="370013"/>
          </a:xfrm>
          <a:prstGeom prst="rect">
            <a:avLst/>
          </a:prstGeom>
        </p:spPr>
      </p:pic>
      <p:pic>
        <p:nvPicPr>
          <p:cNvPr id="12" name="Picture 11">
            <a:extLst>
              <a:ext uri="{FF2B5EF4-FFF2-40B4-BE49-F238E27FC236}">
                <a16:creationId xmlns:a16="http://schemas.microsoft.com/office/drawing/2014/main" id="{65E02032-8DB9-4712-B243-9EECB4FD0B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2665" y="387494"/>
            <a:ext cx="2319335" cy="538205"/>
          </a:xfrm>
          <a:prstGeom prst="rect">
            <a:avLst/>
          </a:prstGeom>
        </p:spPr>
      </p:pic>
      <p:cxnSp>
        <p:nvCxnSpPr>
          <p:cNvPr id="14" name="Straight Connector 13">
            <a:extLst>
              <a:ext uri="{FF2B5EF4-FFF2-40B4-BE49-F238E27FC236}">
                <a16:creationId xmlns:a16="http://schemas.microsoft.com/office/drawing/2014/main" id="{24DB763A-2896-4326-92AA-BC84C44D7C5F}"/>
              </a:ext>
            </a:extLst>
          </p:cNvPr>
          <p:cNvCxnSpPr/>
          <p:nvPr/>
        </p:nvCxnSpPr>
        <p:spPr>
          <a:xfrm flipH="1" flipV="1">
            <a:off x="9704784" y="419280"/>
            <a:ext cx="1" cy="239302"/>
          </a:xfrm>
          <a:prstGeom prst="line">
            <a:avLst/>
          </a:prstGeom>
          <a:ln w="28575">
            <a:solidFill>
              <a:srgbClr val="F1603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5D1A23-AEEC-4967-8066-832D60FCB2B1}"/>
              </a:ext>
            </a:extLst>
          </p:cNvPr>
          <p:cNvCxnSpPr/>
          <p:nvPr/>
        </p:nvCxnSpPr>
        <p:spPr>
          <a:xfrm>
            <a:off x="8525347" y="948021"/>
            <a:ext cx="3666653" cy="0"/>
          </a:xfrm>
          <a:prstGeom prst="line">
            <a:avLst/>
          </a:prstGeom>
          <a:ln w="57150">
            <a:solidFill>
              <a:srgbClr val="F16038"/>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408EFF2-441D-486A-8CFF-8FF55FFB2409}"/>
              </a:ext>
            </a:extLst>
          </p:cNvPr>
          <p:cNvSpPr/>
          <p:nvPr/>
        </p:nvSpPr>
        <p:spPr>
          <a:xfrm>
            <a:off x="5164074" y="1410771"/>
            <a:ext cx="4919040" cy="772584"/>
          </a:xfrm>
          <a:prstGeom prst="rect">
            <a:avLst/>
          </a:prstGeom>
        </p:spPr>
        <p:txBody>
          <a:bodyPr wrap="square" lIns="91440" tIns="45720" rIns="91440" bIns="45720" anchor="t">
            <a:spAutoFit/>
          </a:bodyPr>
          <a:lstStyle/>
          <a:p>
            <a:pPr>
              <a:lnSpc>
                <a:spcPct val="113999"/>
              </a:lnSpc>
            </a:pPr>
            <a:r>
              <a:rPr lang="en-US" sz="2000" dirty="0">
                <a:solidFill>
                  <a:srgbClr val="075694"/>
                </a:solidFill>
                <a:latin typeface="Open Sans"/>
                <a:ea typeface="Open Sans"/>
                <a:cs typeface="Open Sans"/>
              </a:rPr>
              <a:t>How do you interact with the database in your role?</a:t>
            </a:r>
          </a:p>
        </p:txBody>
      </p:sp>
      <p:sp>
        <p:nvSpPr>
          <p:cNvPr id="8" name="Isosceles Triangle 7">
            <a:extLst>
              <a:ext uri="{FF2B5EF4-FFF2-40B4-BE49-F238E27FC236}">
                <a16:creationId xmlns:a16="http://schemas.microsoft.com/office/drawing/2014/main" id="{9AF06C02-1B2C-474B-AAB7-292E5588A6E5}"/>
              </a:ext>
            </a:extLst>
          </p:cNvPr>
          <p:cNvSpPr/>
          <p:nvPr/>
        </p:nvSpPr>
        <p:spPr>
          <a:xfrm rot="5400000">
            <a:off x="4841872" y="1711713"/>
            <a:ext cx="268373" cy="167880"/>
          </a:xfrm>
          <a:prstGeom prst="triangle">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038"/>
              </a:solidFill>
            </a:endParaRPr>
          </a:p>
        </p:txBody>
      </p:sp>
      <p:sp>
        <p:nvSpPr>
          <p:cNvPr id="9" name="Rectangle 8">
            <a:extLst>
              <a:ext uri="{FF2B5EF4-FFF2-40B4-BE49-F238E27FC236}">
                <a16:creationId xmlns:a16="http://schemas.microsoft.com/office/drawing/2014/main" id="{3F0119DC-24DB-4689-84C0-1FA4A3168DC3}"/>
              </a:ext>
            </a:extLst>
          </p:cNvPr>
          <p:cNvSpPr/>
          <p:nvPr/>
        </p:nvSpPr>
        <p:spPr>
          <a:xfrm>
            <a:off x="5164074" y="2861308"/>
            <a:ext cx="5166175" cy="772584"/>
          </a:xfrm>
          <a:prstGeom prst="rect">
            <a:avLst/>
          </a:prstGeom>
        </p:spPr>
        <p:txBody>
          <a:bodyPr wrap="square" lIns="91440" tIns="45720" rIns="91440" bIns="45720" anchor="t">
            <a:spAutoFit/>
          </a:bodyPr>
          <a:lstStyle/>
          <a:p>
            <a:pPr>
              <a:lnSpc>
                <a:spcPct val="113999"/>
              </a:lnSpc>
            </a:pPr>
            <a:r>
              <a:rPr lang="en-US" sz="2000" dirty="0">
                <a:solidFill>
                  <a:srgbClr val="075694"/>
                </a:solidFill>
                <a:latin typeface="Open Sans"/>
                <a:ea typeface="Open Sans"/>
                <a:cs typeface="Open Sans"/>
              </a:rPr>
              <a:t>Can you share a story about how someone else has used the database?</a:t>
            </a:r>
          </a:p>
        </p:txBody>
      </p:sp>
      <p:sp>
        <p:nvSpPr>
          <p:cNvPr id="11" name="Isosceles Triangle 10">
            <a:extLst>
              <a:ext uri="{FF2B5EF4-FFF2-40B4-BE49-F238E27FC236}">
                <a16:creationId xmlns:a16="http://schemas.microsoft.com/office/drawing/2014/main" id="{FBC8B358-160C-4771-95C7-24090C8004A2}"/>
              </a:ext>
            </a:extLst>
          </p:cNvPr>
          <p:cNvSpPr/>
          <p:nvPr/>
        </p:nvSpPr>
        <p:spPr>
          <a:xfrm rot="5400000">
            <a:off x="4838155" y="3153308"/>
            <a:ext cx="268373" cy="167880"/>
          </a:xfrm>
          <a:prstGeom prst="triangle">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038"/>
              </a:solidFill>
            </a:endParaRPr>
          </a:p>
        </p:txBody>
      </p:sp>
      <p:sp>
        <p:nvSpPr>
          <p:cNvPr id="21" name="Rectangle 20">
            <a:extLst>
              <a:ext uri="{FF2B5EF4-FFF2-40B4-BE49-F238E27FC236}">
                <a16:creationId xmlns:a16="http://schemas.microsoft.com/office/drawing/2014/main" id="{B158E014-E8E5-4B73-8B40-58D1B6B9FB22}"/>
              </a:ext>
            </a:extLst>
          </p:cNvPr>
          <p:cNvSpPr/>
          <p:nvPr/>
        </p:nvSpPr>
        <p:spPr>
          <a:xfrm>
            <a:off x="5154469" y="4615623"/>
            <a:ext cx="5292574" cy="421719"/>
          </a:xfrm>
          <a:prstGeom prst="rect">
            <a:avLst/>
          </a:prstGeom>
        </p:spPr>
        <p:txBody>
          <a:bodyPr wrap="square" lIns="91440" tIns="45720" rIns="91440" bIns="45720" anchor="t">
            <a:spAutoFit/>
          </a:bodyPr>
          <a:lstStyle/>
          <a:p>
            <a:pPr>
              <a:lnSpc>
                <a:spcPct val="113999"/>
              </a:lnSpc>
            </a:pPr>
            <a:r>
              <a:rPr lang="en-US" sz="2000" dirty="0">
                <a:solidFill>
                  <a:srgbClr val="075694"/>
                </a:solidFill>
                <a:latin typeface="Open Sans"/>
                <a:ea typeface="Open Sans"/>
                <a:cs typeface="Open Sans"/>
              </a:rPr>
              <a:t>Advice for others using the database? </a:t>
            </a:r>
          </a:p>
        </p:txBody>
      </p:sp>
      <p:sp>
        <p:nvSpPr>
          <p:cNvPr id="23" name="Isosceles Triangle 22">
            <a:extLst>
              <a:ext uri="{FF2B5EF4-FFF2-40B4-BE49-F238E27FC236}">
                <a16:creationId xmlns:a16="http://schemas.microsoft.com/office/drawing/2014/main" id="{DCF22E3A-BEEE-4BE2-B587-F0B6C727321D}"/>
              </a:ext>
            </a:extLst>
          </p:cNvPr>
          <p:cNvSpPr/>
          <p:nvPr/>
        </p:nvSpPr>
        <p:spPr>
          <a:xfrm rot="5400000">
            <a:off x="4838155" y="4742542"/>
            <a:ext cx="268373" cy="167880"/>
          </a:xfrm>
          <a:prstGeom prst="triangle">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038"/>
              </a:solidFill>
            </a:endParaRPr>
          </a:p>
        </p:txBody>
      </p:sp>
      <p:sp>
        <p:nvSpPr>
          <p:cNvPr id="33" name="Rectangle 32">
            <a:extLst>
              <a:ext uri="{FF2B5EF4-FFF2-40B4-BE49-F238E27FC236}">
                <a16:creationId xmlns:a16="http://schemas.microsoft.com/office/drawing/2014/main" id="{700422F9-6F6B-4565-BF77-0F6C6940FF5B}"/>
              </a:ext>
            </a:extLst>
          </p:cNvPr>
          <p:cNvSpPr/>
          <p:nvPr/>
        </p:nvSpPr>
        <p:spPr>
          <a:xfrm>
            <a:off x="5164074" y="3684546"/>
            <a:ext cx="4820185" cy="773738"/>
          </a:xfrm>
          <a:prstGeom prst="rect">
            <a:avLst/>
          </a:prstGeom>
        </p:spPr>
        <p:txBody>
          <a:bodyPr wrap="square" lIns="91440" tIns="45720" rIns="91440" bIns="45720" anchor="t">
            <a:spAutoFit/>
          </a:bodyPr>
          <a:lstStyle/>
          <a:p>
            <a:pPr>
              <a:lnSpc>
                <a:spcPct val="113999"/>
              </a:lnSpc>
            </a:pPr>
            <a:r>
              <a:rPr lang="en-US" sz="2000" dirty="0">
                <a:solidFill>
                  <a:srgbClr val="075694"/>
                </a:solidFill>
                <a:latin typeface="Open Sans"/>
                <a:ea typeface="Open Sans"/>
                <a:cs typeface="Open Sans"/>
              </a:rPr>
              <a:t>How have you shared the database with others?</a:t>
            </a:r>
            <a:endParaRPr lang="en-US" dirty="0"/>
          </a:p>
        </p:txBody>
      </p:sp>
      <p:sp>
        <p:nvSpPr>
          <p:cNvPr id="35" name="Isosceles Triangle 34">
            <a:extLst>
              <a:ext uri="{FF2B5EF4-FFF2-40B4-BE49-F238E27FC236}">
                <a16:creationId xmlns:a16="http://schemas.microsoft.com/office/drawing/2014/main" id="{B4EFA096-D0B7-4A11-8F7C-5633173B8087}"/>
              </a:ext>
            </a:extLst>
          </p:cNvPr>
          <p:cNvSpPr/>
          <p:nvPr/>
        </p:nvSpPr>
        <p:spPr>
          <a:xfrm rot="5400000">
            <a:off x="4838155" y="3987475"/>
            <a:ext cx="268373" cy="167880"/>
          </a:xfrm>
          <a:prstGeom prst="triangle">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038"/>
              </a:solidFill>
            </a:endParaRPr>
          </a:p>
        </p:txBody>
      </p:sp>
      <p:sp>
        <p:nvSpPr>
          <p:cNvPr id="37" name="Title 1">
            <a:extLst>
              <a:ext uri="{FF2B5EF4-FFF2-40B4-BE49-F238E27FC236}">
                <a16:creationId xmlns:a16="http://schemas.microsoft.com/office/drawing/2014/main" id="{43BCB63E-962A-49F3-9DD8-D80996410877}"/>
              </a:ext>
            </a:extLst>
          </p:cNvPr>
          <p:cNvSpPr txBox="1">
            <a:spLocks/>
          </p:cNvSpPr>
          <p:nvPr/>
        </p:nvSpPr>
        <p:spPr>
          <a:xfrm>
            <a:off x="712380" y="1896981"/>
            <a:ext cx="3049113" cy="26805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a:lnSpc>
                <a:spcPct val="114999"/>
              </a:lnSpc>
            </a:pPr>
            <a:r>
              <a:rPr lang="en-US" sz="2400" dirty="0">
                <a:solidFill>
                  <a:schemeClr val="bg1"/>
                </a:solidFill>
                <a:latin typeface="Open Sans"/>
                <a:ea typeface="Open Sans"/>
                <a:cs typeface="Open Sans"/>
              </a:rPr>
              <a:t>Panel Discussion</a:t>
            </a:r>
            <a:endParaRPr lang="en-US" sz="2400" dirty="0">
              <a:solidFill>
                <a:schemeClr val="bg1"/>
              </a:solidFill>
              <a:cs typeface="Calibri" panose="020F0502020204030204"/>
            </a:endParaRPr>
          </a:p>
        </p:txBody>
      </p:sp>
      <p:sp>
        <p:nvSpPr>
          <p:cNvPr id="5" name="Isosceles Triangle 22">
            <a:extLst>
              <a:ext uri="{FF2B5EF4-FFF2-40B4-BE49-F238E27FC236}">
                <a16:creationId xmlns:a16="http://schemas.microsoft.com/office/drawing/2014/main" id="{EB41D5F6-F2BC-C28B-1B88-A67D699807D9}"/>
              </a:ext>
            </a:extLst>
          </p:cNvPr>
          <p:cNvSpPr/>
          <p:nvPr/>
        </p:nvSpPr>
        <p:spPr>
          <a:xfrm rot="5400000">
            <a:off x="4838155" y="2427204"/>
            <a:ext cx="268373" cy="167880"/>
          </a:xfrm>
          <a:prstGeom prst="triangle">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038"/>
              </a:solidFill>
            </a:endParaRPr>
          </a:p>
        </p:txBody>
      </p:sp>
      <p:sp>
        <p:nvSpPr>
          <p:cNvPr id="7" name="Rectangle 6">
            <a:extLst>
              <a:ext uri="{FF2B5EF4-FFF2-40B4-BE49-F238E27FC236}">
                <a16:creationId xmlns:a16="http://schemas.microsoft.com/office/drawing/2014/main" id="{8096D4A3-7B86-518B-531E-4031896B8B60}"/>
              </a:ext>
            </a:extLst>
          </p:cNvPr>
          <p:cNvSpPr/>
          <p:nvPr/>
        </p:nvSpPr>
        <p:spPr>
          <a:xfrm>
            <a:off x="5164074" y="2302361"/>
            <a:ext cx="5292574" cy="421719"/>
          </a:xfrm>
          <a:prstGeom prst="rect">
            <a:avLst/>
          </a:prstGeom>
        </p:spPr>
        <p:txBody>
          <a:bodyPr wrap="square" lIns="91440" tIns="45720" rIns="91440" bIns="45720" anchor="t">
            <a:spAutoFit/>
          </a:bodyPr>
          <a:lstStyle/>
          <a:p>
            <a:pPr>
              <a:lnSpc>
                <a:spcPct val="113999"/>
              </a:lnSpc>
            </a:pPr>
            <a:r>
              <a:rPr lang="en-US" sz="2000" dirty="0">
                <a:solidFill>
                  <a:srgbClr val="075694"/>
                </a:solidFill>
                <a:latin typeface="Open Sans"/>
                <a:ea typeface="Open Sans"/>
                <a:cs typeface="Open Sans"/>
              </a:rPr>
              <a:t>How has the database addressed a need? </a:t>
            </a:r>
          </a:p>
        </p:txBody>
      </p:sp>
    </p:spTree>
    <p:extLst>
      <p:ext uri="{BB962C8B-B14F-4D97-AF65-F5344CB8AC3E}">
        <p14:creationId xmlns:p14="http://schemas.microsoft.com/office/powerpoint/2010/main" val="2911970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7F62D0-5811-1E4F-A3B3-2BA76B8611AF}"/>
              </a:ext>
            </a:extLst>
          </p:cNvPr>
          <p:cNvSpPr txBox="1">
            <a:spLocks/>
          </p:cNvSpPr>
          <p:nvPr/>
        </p:nvSpPr>
        <p:spPr>
          <a:xfrm>
            <a:off x="712380" y="158635"/>
            <a:ext cx="10097860" cy="6550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a:lnSpc>
                <a:spcPct val="150000"/>
              </a:lnSpc>
            </a:pPr>
            <a:r>
              <a:rPr lang="en-US" sz="1800" dirty="0">
                <a:solidFill>
                  <a:srgbClr val="0D6CB9"/>
                </a:solidFill>
                <a:latin typeface="Open Sans" pitchFamily="2" charset="0"/>
                <a:ea typeface="Open Sans" pitchFamily="2" charset="0"/>
                <a:cs typeface="Open Sans" pitchFamily="2" charset="0"/>
              </a:rPr>
              <a:t>Closing</a:t>
            </a:r>
          </a:p>
        </p:txBody>
      </p:sp>
      <p:cxnSp>
        <p:nvCxnSpPr>
          <p:cNvPr id="5" name="Straight Connector 4"/>
          <p:cNvCxnSpPr/>
          <p:nvPr/>
        </p:nvCxnSpPr>
        <p:spPr>
          <a:xfrm>
            <a:off x="712380" y="374073"/>
            <a:ext cx="0" cy="277091"/>
          </a:xfrm>
          <a:prstGeom prst="line">
            <a:avLst/>
          </a:prstGeom>
          <a:ln w="38100">
            <a:solidFill>
              <a:srgbClr val="F16038"/>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8920475" y="362574"/>
            <a:ext cx="658280" cy="37001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2665" y="387494"/>
            <a:ext cx="2319335" cy="538205"/>
          </a:xfrm>
          <a:prstGeom prst="rect">
            <a:avLst/>
          </a:prstGeom>
        </p:spPr>
      </p:pic>
      <p:cxnSp>
        <p:nvCxnSpPr>
          <p:cNvPr id="8" name="Straight Connector 7"/>
          <p:cNvCxnSpPr/>
          <p:nvPr/>
        </p:nvCxnSpPr>
        <p:spPr>
          <a:xfrm flipH="1" flipV="1">
            <a:off x="9704784" y="419280"/>
            <a:ext cx="1" cy="239302"/>
          </a:xfrm>
          <a:prstGeom prst="line">
            <a:avLst/>
          </a:prstGeom>
          <a:ln w="28575">
            <a:solidFill>
              <a:srgbClr val="F16038"/>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525347" y="948021"/>
            <a:ext cx="3666653" cy="0"/>
          </a:xfrm>
          <a:prstGeom prst="line">
            <a:avLst/>
          </a:prstGeom>
          <a:ln w="57150">
            <a:solidFill>
              <a:srgbClr val="F16038"/>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C7427CDE-75B3-3F45-BEA6-B60547264004}"/>
              </a:ext>
            </a:extLst>
          </p:cNvPr>
          <p:cNvSpPr txBox="1">
            <a:spLocks/>
          </p:cNvSpPr>
          <p:nvPr/>
        </p:nvSpPr>
        <p:spPr>
          <a:xfrm>
            <a:off x="5582962" y="2739879"/>
            <a:ext cx="4452860" cy="106981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r>
              <a:rPr lang="en-US" sz="2400" b="1" dirty="0">
                <a:solidFill>
                  <a:srgbClr val="F16038"/>
                </a:solidFill>
                <a:latin typeface="Open Sans"/>
                <a:ea typeface="Open Sans"/>
                <a:cs typeface="Open Sans"/>
              </a:rPr>
              <a:t>Thoughts? Questions? </a:t>
            </a:r>
          </a:p>
          <a:p>
            <a:pPr marL="0" indent="0">
              <a:lnSpc>
                <a:spcPct val="125000"/>
              </a:lnSpc>
              <a:buNone/>
            </a:pPr>
            <a:r>
              <a:rPr lang="en-US" sz="1800" dirty="0">
                <a:solidFill>
                  <a:srgbClr val="0D6CB9"/>
                </a:solidFill>
                <a:latin typeface="Open Sans"/>
                <a:ea typeface="Open Sans"/>
                <a:cs typeface="Open Sans"/>
              </a:rPr>
              <a:t>Contact: </a:t>
            </a:r>
            <a:r>
              <a:rPr lang="en-US" sz="1800" dirty="0" err="1">
                <a:solidFill>
                  <a:srgbClr val="0D6CB9"/>
                </a:solidFill>
                <a:latin typeface="Open Sans"/>
                <a:ea typeface="Open Sans"/>
                <a:cs typeface="Open Sans"/>
              </a:rPr>
              <a:t>ChelseaSorensen@westat.com</a:t>
            </a:r>
            <a:endParaRPr lang="en-US" sz="1800" dirty="0">
              <a:solidFill>
                <a:srgbClr val="0D6CB9"/>
              </a:solidFill>
              <a:latin typeface="Open Sans" pitchFamily="2" charset="0"/>
              <a:ea typeface="Open Sans" pitchFamily="2" charset="0"/>
              <a:cs typeface="Open Sans" pitchFamily="2" charset="0"/>
            </a:endParaRPr>
          </a:p>
        </p:txBody>
      </p:sp>
      <p:pic>
        <p:nvPicPr>
          <p:cNvPr id="14" name="Picture 14" descr="A picture containing text, vector graphics, toy&#10;&#10;Description automatically generated">
            <a:extLst>
              <a:ext uri="{FF2B5EF4-FFF2-40B4-BE49-F238E27FC236}">
                <a16:creationId xmlns:a16="http://schemas.microsoft.com/office/drawing/2014/main" id="{E520D597-A0D6-4F91-8501-522735198C57}"/>
              </a:ext>
            </a:extLst>
          </p:cNvPr>
          <p:cNvPicPr>
            <a:picLocks noChangeAspect="1"/>
          </p:cNvPicPr>
          <p:nvPr/>
        </p:nvPicPr>
        <p:blipFill>
          <a:blip r:embed="rId5"/>
          <a:stretch>
            <a:fillRect/>
          </a:stretch>
        </p:blipFill>
        <p:spPr>
          <a:xfrm>
            <a:off x="714829" y="1710473"/>
            <a:ext cx="4366985" cy="3128623"/>
          </a:xfrm>
          <a:prstGeom prst="rect">
            <a:avLst/>
          </a:prstGeom>
        </p:spPr>
      </p:pic>
      <p:cxnSp>
        <p:nvCxnSpPr>
          <p:cNvPr id="13" name="Straight Connector 12">
            <a:extLst>
              <a:ext uri="{FF2B5EF4-FFF2-40B4-BE49-F238E27FC236}">
                <a16:creationId xmlns:a16="http://schemas.microsoft.com/office/drawing/2014/main" id="{5CB93B31-F84B-4550-9E5E-342FB7EF7681}"/>
              </a:ext>
            </a:extLst>
          </p:cNvPr>
          <p:cNvCxnSpPr>
            <a:cxnSpLocks/>
          </p:cNvCxnSpPr>
          <p:nvPr/>
        </p:nvCxnSpPr>
        <p:spPr>
          <a:xfrm>
            <a:off x="5582962" y="2281135"/>
            <a:ext cx="3666653" cy="0"/>
          </a:xfrm>
          <a:prstGeom prst="line">
            <a:avLst/>
          </a:prstGeom>
          <a:ln w="28575">
            <a:solidFill>
              <a:srgbClr val="CDE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A0943D8-FED4-400C-8E9A-94767BF009F8}"/>
              </a:ext>
            </a:extLst>
          </p:cNvPr>
          <p:cNvCxnSpPr>
            <a:cxnSpLocks/>
          </p:cNvCxnSpPr>
          <p:nvPr/>
        </p:nvCxnSpPr>
        <p:spPr>
          <a:xfrm>
            <a:off x="5582962" y="4297668"/>
            <a:ext cx="3666653" cy="0"/>
          </a:xfrm>
          <a:prstGeom prst="line">
            <a:avLst/>
          </a:prstGeom>
          <a:ln w="28575">
            <a:solidFill>
              <a:srgbClr val="CDE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25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93EF7D-804A-4962-861B-62EC107ED78B}"/>
              </a:ext>
            </a:extLst>
          </p:cNvPr>
          <p:cNvSpPr>
            <a:spLocks noGrp="1"/>
          </p:cNvSpPr>
          <p:nvPr>
            <p:ph type="sldNum" sz="quarter" idx="12"/>
          </p:nvPr>
        </p:nvSpPr>
        <p:spPr/>
        <p:txBody>
          <a:bodyPr/>
          <a:lstStyle/>
          <a:p>
            <a:fld id="{69C126A4-BD19-47E2-8A0E-0DE1B9D8C925}" type="slidenum">
              <a:rPr lang="en-US" smtClean="0"/>
              <a:t>2</a:t>
            </a:fld>
            <a:endParaRPr lang="en-US"/>
          </a:p>
        </p:txBody>
      </p:sp>
      <p:sp>
        <p:nvSpPr>
          <p:cNvPr id="12" name="Title 1">
            <a:extLst>
              <a:ext uri="{FF2B5EF4-FFF2-40B4-BE49-F238E27FC236}">
                <a16:creationId xmlns:a16="http://schemas.microsoft.com/office/drawing/2014/main" id="{9C481ABB-9D85-48C9-8ADD-5D819D6491E3}"/>
              </a:ext>
            </a:extLst>
          </p:cNvPr>
          <p:cNvSpPr txBox="1">
            <a:spLocks/>
          </p:cNvSpPr>
          <p:nvPr/>
        </p:nvSpPr>
        <p:spPr>
          <a:xfrm>
            <a:off x="1512951" y="2595421"/>
            <a:ext cx="3682463" cy="13445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a:lnSpc>
                <a:spcPct val="100000"/>
              </a:lnSpc>
            </a:pPr>
            <a:r>
              <a:rPr lang="en-US" sz="4000" dirty="0">
                <a:latin typeface="Open Sans"/>
                <a:ea typeface="Open Sans"/>
                <a:cs typeface="Open Sans"/>
              </a:rPr>
              <a:t>Agenda</a:t>
            </a:r>
            <a:endParaRPr lang="en-US" dirty="0"/>
          </a:p>
        </p:txBody>
      </p:sp>
      <p:cxnSp>
        <p:nvCxnSpPr>
          <p:cNvPr id="14" name="Straight Connector 13">
            <a:extLst>
              <a:ext uri="{FF2B5EF4-FFF2-40B4-BE49-F238E27FC236}">
                <a16:creationId xmlns:a16="http://schemas.microsoft.com/office/drawing/2014/main" id="{A26AEF53-D6B3-4BFB-90F2-C7F60A41AFC3}"/>
              </a:ext>
            </a:extLst>
          </p:cNvPr>
          <p:cNvCxnSpPr/>
          <p:nvPr/>
        </p:nvCxnSpPr>
        <p:spPr>
          <a:xfrm>
            <a:off x="1352252" y="2775599"/>
            <a:ext cx="0" cy="993000"/>
          </a:xfrm>
          <a:prstGeom prst="line">
            <a:avLst/>
          </a:prstGeom>
          <a:ln w="38100">
            <a:solidFill>
              <a:srgbClr val="F16038"/>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1C1158BC-964F-4706-860D-D1864BC003A1}"/>
              </a:ext>
            </a:extLst>
          </p:cNvPr>
          <p:cNvPicPr>
            <a:picLocks noChangeAspect="1"/>
          </p:cNvPicPr>
          <p:nvPr/>
        </p:nvPicPr>
        <p:blipFill>
          <a:blip r:embed="rId3"/>
          <a:stretch>
            <a:fillRect/>
          </a:stretch>
        </p:blipFill>
        <p:spPr>
          <a:xfrm>
            <a:off x="8920475" y="362574"/>
            <a:ext cx="658280" cy="370013"/>
          </a:xfrm>
          <a:prstGeom prst="rect">
            <a:avLst/>
          </a:prstGeom>
        </p:spPr>
      </p:pic>
      <p:pic>
        <p:nvPicPr>
          <p:cNvPr id="23" name="Picture 22">
            <a:extLst>
              <a:ext uri="{FF2B5EF4-FFF2-40B4-BE49-F238E27FC236}">
                <a16:creationId xmlns:a16="http://schemas.microsoft.com/office/drawing/2014/main" id="{5EAA8E45-140B-4657-A437-A997CC4E36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2665" y="387494"/>
            <a:ext cx="2319335" cy="538205"/>
          </a:xfrm>
          <a:prstGeom prst="rect">
            <a:avLst/>
          </a:prstGeom>
        </p:spPr>
      </p:pic>
      <p:cxnSp>
        <p:nvCxnSpPr>
          <p:cNvPr id="25" name="Straight Connector 24">
            <a:extLst>
              <a:ext uri="{FF2B5EF4-FFF2-40B4-BE49-F238E27FC236}">
                <a16:creationId xmlns:a16="http://schemas.microsoft.com/office/drawing/2014/main" id="{247BCDFA-F267-4BCD-9E5F-332B9242C98B}"/>
              </a:ext>
            </a:extLst>
          </p:cNvPr>
          <p:cNvCxnSpPr/>
          <p:nvPr/>
        </p:nvCxnSpPr>
        <p:spPr>
          <a:xfrm flipH="1" flipV="1">
            <a:off x="9704784" y="419280"/>
            <a:ext cx="1" cy="239302"/>
          </a:xfrm>
          <a:prstGeom prst="line">
            <a:avLst/>
          </a:prstGeom>
          <a:ln w="28575">
            <a:solidFill>
              <a:srgbClr val="F1603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6A1FD54-2F82-4415-826A-9AD8C13A9905}"/>
              </a:ext>
            </a:extLst>
          </p:cNvPr>
          <p:cNvCxnSpPr/>
          <p:nvPr/>
        </p:nvCxnSpPr>
        <p:spPr>
          <a:xfrm>
            <a:off x="8525347" y="948021"/>
            <a:ext cx="3666653" cy="0"/>
          </a:xfrm>
          <a:prstGeom prst="line">
            <a:avLst/>
          </a:prstGeom>
          <a:ln w="57150">
            <a:solidFill>
              <a:srgbClr val="F16038"/>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D6A27FC9-5835-4947-9CAC-4AE971B8B7ED}"/>
              </a:ext>
            </a:extLst>
          </p:cNvPr>
          <p:cNvSpPr/>
          <p:nvPr/>
        </p:nvSpPr>
        <p:spPr>
          <a:xfrm>
            <a:off x="5364608" y="1389806"/>
            <a:ext cx="4095146" cy="422873"/>
          </a:xfrm>
          <a:prstGeom prst="rect">
            <a:avLst/>
          </a:prstGeom>
        </p:spPr>
        <p:txBody>
          <a:bodyPr wrap="square" lIns="91440" tIns="45720" rIns="91440" bIns="45720" anchor="t">
            <a:spAutoFit/>
          </a:bodyPr>
          <a:lstStyle/>
          <a:p>
            <a:pPr>
              <a:lnSpc>
                <a:spcPct val="113999"/>
              </a:lnSpc>
            </a:pPr>
            <a:r>
              <a:rPr lang="en-US" sz="2000" dirty="0">
                <a:solidFill>
                  <a:srgbClr val="075694"/>
                </a:solidFill>
                <a:latin typeface="Open Sans"/>
                <a:ea typeface="Open Sans"/>
                <a:cs typeface="Open Sans"/>
              </a:rPr>
              <a:t>Legislation Background</a:t>
            </a:r>
          </a:p>
        </p:txBody>
      </p:sp>
      <p:sp>
        <p:nvSpPr>
          <p:cNvPr id="29" name="Isosceles Triangle 28">
            <a:extLst>
              <a:ext uri="{FF2B5EF4-FFF2-40B4-BE49-F238E27FC236}">
                <a16:creationId xmlns:a16="http://schemas.microsoft.com/office/drawing/2014/main" id="{1675F238-4AF5-451B-BD21-8DA2BCE86D94}"/>
              </a:ext>
            </a:extLst>
          </p:cNvPr>
          <p:cNvSpPr/>
          <p:nvPr/>
        </p:nvSpPr>
        <p:spPr>
          <a:xfrm rot="5400000">
            <a:off x="5043153" y="1521478"/>
            <a:ext cx="268373" cy="167880"/>
          </a:xfrm>
          <a:prstGeom prst="triangle">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038"/>
              </a:solidFill>
            </a:endParaRPr>
          </a:p>
        </p:txBody>
      </p:sp>
      <p:sp>
        <p:nvSpPr>
          <p:cNvPr id="31" name="Rectangle 30">
            <a:extLst>
              <a:ext uri="{FF2B5EF4-FFF2-40B4-BE49-F238E27FC236}">
                <a16:creationId xmlns:a16="http://schemas.microsoft.com/office/drawing/2014/main" id="{376397C2-359A-44ED-98DC-9C29A661BD99}"/>
              </a:ext>
            </a:extLst>
          </p:cNvPr>
          <p:cNvSpPr/>
          <p:nvPr/>
        </p:nvSpPr>
        <p:spPr>
          <a:xfrm>
            <a:off x="5366285" y="2026482"/>
            <a:ext cx="4095146" cy="422873"/>
          </a:xfrm>
          <a:prstGeom prst="rect">
            <a:avLst/>
          </a:prstGeom>
        </p:spPr>
        <p:txBody>
          <a:bodyPr wrap="square" lIns="91440" tIns="45720" rIns="91440" bIns="45720" anchor="t">
            <a:spAutoFit/>
          </a:bodyPr>
          <a:lstStyle/>
          <a:p>
            <a:pPr>
              <a:lnSpc>
                <a:spcPct val="113999"/>
              </a:lnSpc>
            </a:pPr>
            <a:r>
              <a:rPr lang="en-US" sz="2000">
                <a:solidFill>
                  <a:srgbClr val="075694"/>
                </a:solidFill>
                <a:latin typeface="Open Sans"/>
                <a:ea typeface="Open Sans"/>
                <a:cs typeface="Open Sans"/>
              </a:rPr>
              <a:t>ESC</a:t>
            </a:r>
            <a:r>
              <a:rPr lang="en-US" sz="2000" dirty="0">
                <a:solidFill>
                  <a:srgbClr val="075694"/>
                </a:solidFill>
                <a:latin typeface="Open Sans"/>
                <a:ea typeface="Open Sans"/>
                <a:cs typeface="Open Sans"/>
              </a:rPr>
              <a:t> Rubric + Inventory Feedback</a:t>
            </a:r>
          </a:p>
        </p:txBody>
      </p:sp>
      <p:sp>
        <p:nvSpPr>
          <p:cNvPr id="32" name="Isosceles Triangle 31">
            <a:extLst>
              <a:ext uri="{FF2B5EF4-FFF2-40B4-BE49-F238E27FC236}">
                <a16:creationId xmlns:a16="http://schemas.microsoft.com/office/drawing/2014/main" id="{431772B3-52AB-466A-868A-7C6823B66D6E}"/>
              </a:ext>
            </a:extLst>
          </p:cNvPr>
          <p:cNvSpPr/>
          <p:nvPr/>
        </p:nvSpPr>
        <p:spPr>
          <a:xfrm rot="5400000">
            <a:off x="5030453" y="2158154"/>
            <a:ext cx="268373" cy="167880"/>
          </a:xfrm>
          <a:prstGeom prst="triangle">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038"/>
              </a:solidFill>
            </a:endParaRPr>
          </a:p>
        </p:txBody>
      </p:sp>
      <p:sp>
        <p:nvSpPr>
          <p:cNvPr id="33" name="Rectangle 32">
            <a:extLst>
              <a:ext uri="{FF2B5EF4-FFF2-40B4-BE49-F238E27FC236}">
                <a16:creationId xmlns:a16="http://schemas.microsoft.com/office/drawing/2014/main" id="{817DF042-A170-442E-A98B-1A251DF226D0}"/>
              </a:ext>
            </a:extLst>
          </p:cNvPr>
          <p:cNvSpPr/>
          <p:nvPr/>
        </p:nvSpPr>
        <p:spPr>
          <a:xfrm>
            <a:off x="5391684" y="3205185"/>
            <a:ext cx="4095146" cy="422873"/>
          </a:xfrm>
          <a:prstGeom prst="rect">
            <a:avLst/>
          </a:prstGeom>
        </p:spPr>
        <p:txBody>
          <a:bodyPr wrap="square" lIns="91440" tIns="45720" rIns="91440" bIns="45720" anchor="t">
            <a:spAutoFit/>
          </a:bodyPr>
          <a:lstStyle/>
          <a:p>
            <a:pPr>
              <a:lnSpc>
                <a:spcPct val="113999"/>
              </a:lnSpc>
            </a:pPr>
            <a:r>
              <a:rPr lang="en-US" sz="2000" dirty="0">
                <a:solidFill>
                  <a:srgbClr val="075694"/>
                </a:solidFill>
                <a:latin typeface="Open Sans"/>
                <a:ea typeface="Open Sans"/>
                <a:cs typeface="Open Sans"/>
              </a:rPr>
              <a:t>Implementation Progression</a:t>
            </a:r>
          </a:p>
        </p:txBody>
      </p:sp>
      <p:sp>
        <p:nvSpPr>
          <p:cNvPr id="34" name="Isosceles Triangle 33">
            <a:extLst>
              <a:ext uri="{FF2B5EF4-FFF2-40B4-BE49-F238E27FC236}">
                <a16:creationId xmlns:a16="http://schemas.microsoft.com/office/drawing/2014/main" id="{10473FB5-3628-4994-A999-6FADBA94F1B2}"/>
              </a:ext>
            </a:extLst>
          </p:cNvPr>
          <p:cNvSpPr/>
          <p:nvPr/>
        </p:nvSpPr>
        <p:spPr>
          <a:xfrm rot="5400000">
            <a:off x="5055853" y="3322480"/>
            <a:ext cx="268373" cy="167880"/>
          </a:xfrm>
          <a:prstGeom prst="triangle">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038"/>
              </a:solidFill>
            </a:endParaRPr>
          </a:p>
        </p:txBody>
      </p:sp>
      <p:sp>
        <p:nvSpPr>
          <p:cNvPr id="35" name="Rectangle 34">
            <a:extLst>
              <a:ext uri="{FF2B5EF4-FFF2-40B4-BE49-F238E27FC236}">
                <a16:creationId xmlns:a16="http://schemas.microsoft.com/office/drawing/2014/main" id="{52D3519A-9AF7-4862-9F8F-50BD77E442F3}"/>
              </a:ext>
            </a:extLst>
          </p:cNvPr>
          <p:cNvSpPr/>
          <p:nvPr/>
        </p:nvSpPr>
        <p:spPr>
          <a:xfrm>
            <a:off x="5420438" y="3797053"/>
            <a:ext cx="4095146" cy="422873"/>
          </a:xfrm>
          <a:prstGeom prst="rect">
            <a:avLst/>
          </a:prstGeom>
        </p:spPr>
        <p:txBody>
          <a:bodyPr wrap="square" lIns="91440" tIns="45720" rIns="91440" bIns="45720" anchor="t">
            <a:spAutoFit/>
          </a:bodyPr>
          <a:lstStyle/>
          <a:p>
            <a:pPr>
              <a:lnSpc>
                <a:spcPct val="113999"/>
              </a:lnSpc>
            </a:pPr>
            <a:r>
              <a:rPr lang="en-US" sz="2000" dirty="0">
                <a:solidFill>
                  <a:srgbClr val="075694"/>
                </a:solidFill>
                <a:latin typeface="Open Sans"/>
                <a:ea typeface="Open Sans"/>
                <a:cs typeface="Open Sans"/>
              </a:rPr>
              <a:t>Demonstration</a:t>
            </a:r>
          </a:p>
        </p:txBody>
      </p:sp>
      <p:sp>
        <p:nvSpPr>
          <p:cNvPr id="36" name="Isosceles Triangle 35">
            <a:extLst>
              <a:ext uri="{FF2B5EF4-FFF2-40B4-BE49-F238E27FC236}">
                <a16:creationId xmlns:a16="http://schemas.microsoft.com/office/drawing/2014/main" id="{2209298E-AF69-4D0E-AC54-41C44F6062C7}"/>
              </a:ext>
            </a:extLst>
          </p:cNvPr>
          <p:cNvSpPr/>
          <p:nvPr/>
        </p:nvSpPr>
        <p:spPr>
          <a:xfrm rot="5400000">
            <a:off x="5055853" y="3914348"/>
            <a:ext cx="268373" cy="167880"/>
          </a:xfrm>
          <a:prstGeom prst="triangle">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038"/>
              </a:solidFill>
            </a:endParaRPr>
          </a:p>
        </p:txBody>
      </p:sp>
      <p:sp>
        <p:nvSpPr>
          <p:cNvPr id="37" name="Rectangle 36">
            <a:extLst>
              <a:ext uri="{FF2B5EF4-FFF2-40B4-BE49-F238E27FC236}">
                <a16:creationId xmlns:a16="http://schemas.microsoft.com/office/drawing/2014/main" id="{563A3415-9C4E-49A9-A855-02546C62A49C}"/>
              </a:ext>
            </a:extLst>
          </p:cNvPr>
          <p:cNvSpPr/>
          <p:nvPr/>
        </p:nvSpPr>
        <p:spPr>
          <a:xfrm>
            <a:off x="5390005" y="4371907"/>
            <a:ext cx="4095146" cy="422873"/>
          </a:xfrm>
          <a:prstGeom prst="rect">
            <a:avLst/>
          </a:prstGeom>
        </p:spPr>
        <p:txBody>
          <a:bodyPr wrap="square" lIns="91440" tIns="45720" rIns="91440" bIns="45720" anchor="t">
            <a:spAutoFit/>
          </a:bodyPr>
          <a:lstStyle/>
          <a:p>
            <a:pPr>
              <a:lnSpc>
                <a:spcPct val="113999"/>
              </a:lnSpc>
            </a:pPr>
            <a:r>
              <a:rPr lang="en-US" sz="2000" dirty="0">
                <a:solidFill>
                  <a:srgbClr val="075694"/>
                </a:solidFill>
                <a:latin typeface="Open Sans"/>
                <a:ea typeface="Open Sans"/>
                <a:cs typeface="Open Sans"/>
              </a:rPr>
              <a:t>Panel</a:t>
            </a:r>
          </a:p>
        </p:txBody>
      </p:sp>
      <p:sp>
        <p:nvSpPr>
          <p:cNvPr id="38" name="Isosceles Triangle 37">
            <a:extLst>
              <a:ext uri="{FF2B5EF4-FFF2-40B4-BE49-F238E27FC236}">
                <a16:creationId xmlns:a16="http://schemas.microsoft.com/office/drawing/2014/main" id="{C1C515FE-D9F3-41A7-B9B3-D5A76683431D}"/>
              </a:ext>
            </a:extLst>
          </p:cNvPr>
          <p:cNvSpPr/>
          <p:nvPr/>
        </p:nvSpPr>
        <p:spPr>
          <a:xfrm rot="5400000">
            <a:off x="5068553" y="4489202"/>
            <a:ext cx="268373" cy="167880"/>
          </a:xfrm>
          <a:prstGeom prst="triangle">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038"/>
              </a:solidFill>
            </a:endParaRPr>
          </a:p>
        </p:txBody>
      </p:sp>
      <p:sp>
        <p:nvSpPr>
          <p:cNvPr id="22" name="Rectangle 21">
            <a:extLst>
              <a:ext uri="{FF2B5EF4-FFF2-40B4-BE49-F238E27FC236}">
                <a16:creationId xmlns:a16="http://schemas.microsoft.com/office/drawing/2014/main" id="{A9FC01DE-506C-48D2-A596-4C3C28B1BA3D}"/>
              </a:ext>
            </a:extLst>
          </p:cNvPr>
          <p:cNvSpPr/>
          <p:nvPr/>
        </p:nvSpPr>
        <p:spPr>
          <a:xfrm>
            <a:off x="5391685" y="2610681"/>
            <a:ext cx="4095146" cy="422873"/>
          </a:xfrm>
          <a:prstGeom prst="rect">
            <a:avLst/>
          </a:prstGeom>
        </p:spPr>
        <p:txBody>
          <a:bodyPr wrap="square" lIns="91440" tIns="45720" rIns="91440" bIns="45720" anchor="t">
            <a:spAutoFit/>
          </a:bodyPr>
          <a:lstStyle/>
          <a:p>
            <a:pPr>
              <a:lnSpc>
                <a:spcPct val="113999"/>
              </a:lnSpc>
            </a:pPr>
            <a:r>
              <a:rPr lang="en-US" sz="2000" dirty="0">
                <a:solidFill>
                  <a:srgbClr val="075694"/>
                </a:solidFill>
                <a:latin typeface="Open Sans"/>
                <a:ea typeface="Open Sans"/>
                <a:cs typeface="Open Sans"/>
              </a:rPr>
              <a:t>Continuous Improvement Goals</a:t>
            </a:r>
            <a:endParaRPr lang="en-US" dirty="0"/>
          </a:p>
        </p:txBody>
      </p:sp>
      <p:sp>
        <p:nvSpPr>
          <p:cNvPr id="24" name="Isosceles Triangle 23">
            <a:extLst>
              <a:ext uri="{FF2B5EF4-FFF2-40B4-BE49-F238E27FC236}">
                <a16:creationId xmlns:a16="http://schemas.microsoft.com/office/drawing/2014/main" id="{3C04F404-DDEE-4917-A33C-1D1069B47B9D}"/>
              </a:ext>
            </a:extLst>
          </p:cNvPr>
          <p:cNvSpPr/>
          <p:nvPr/>
        </p:nvSpPr>
        <p:spPr>
          <a:xfrm rot="5400000">
            <a:off x="5055852" y="2742354"/>
            <a:ext cx="268373" cy="167880"/>
          </a:xfrm>
          <a:prstGeom prst="triangle">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038"/>
              </a:solidFill>
            </a:endParaRPr>
          </a:p>
        </p:txBody>
      </p:sp>
    </p:spTree>
    <p:extLst>
      <p:ext uri="{BB962C8B-B14F-4D97-AF65-F5344CB8AC3E}">
        <p14:creationId xmlns:p14="http://schemas.microsoft.com/office/powerpoint/2010/main" val="2973798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07234" y="2054999"/>
            <a:ext cx="4095146" cy="2197525"/>
          </a:xfrm>
          <a:prstGeom prst="rect">
            <a:avLst/>
          </a:prstGeom>
        </p:spPr>
        <p:txBody>
          <a:bodyPr wrap="square" lIns="91440" tIns="45720" rIns="91440" bIns="45720" anchor="t">
            <a:spAutoFit/>
          </a:bodyPr>
          <a:lstStyle/>
          <a:p>
            <a:pPr>
              <a:lnSpc>
                <a:spcPct val="114000"/>
              </a:lnSpc>
            </a:pPr>
            <a:r>
              <a:rPr lang="en-US" sz="2000" dirty="0">
                <a:solidFill>
                  <a:srgbClr val="075694"/>
                </a:solidFill>
                <a:latin typeface="Open Sans" pitchFamily="2" charset="0"/>
                <a:ea typeface="Open Sans" pitchFamily="2" charset="0"/>
                <a:cs typeface="Open Sans" pitchFamily="2" charset="0"/>
              </a:rPr>
              <a:t>TEA to develop a rubric for ESCs to use in identifying resources related to student mental health</a:t>
            </a:r>
          </a:p>
          <a:p>
            <a:pPr>
              <a:lnSpc>
                <a:spcPct val="114000"/>
              </a:lnSpc>
            </a:pPr>
            <a:endParaRPr lang="en-US" sz="2000" dirty="0">
              <a:solidFill>
                <a:srgbClr val="075694"/>
              </a:solidFill>
              <a:latin typeface="Open Sans" pitchFamily="2" charset="0"/>
              <a:ea typeface="Open Sans" pitchFamily="2" charset="0"/>
              <a:cs typeface="Open Sans" pitchFamily="2" charset="0"/>
            </a:endParaRPr>
          </a:p>
          <a:p>
            <a:pPr>
              <a:lnSpc>
                <a:spcPct val="114000"/>
              </a:lnSpc>
            </a:pPr>
            <a:r>
              <a:rPr lang="en-US" sz="2000" dirty="0">
                <a:solidFill>
                  <a:srgbClr val="075694"/>
                </a:solidFill>
                <a:latin typeface="Open Sans"/>
                <a:ea typeface="Open Sans"/>
                <a:cs typeface="Open Sans"/>
              </a:rPr>
              <a:t>Available to schools in their respective regions.</a:t>
            </a:r>
          </a:p>
        </p:txBody>
      </p:sp>
      <p:sp>
        <p:nvSpPr>
          <p:cNvPr id="9" name="Rectangle 8"/>
          <p:cNvSpPr/>
          <p:nvPr/>
        </p:nvSpPr>
        <p:spPr>
          <a:xfrm>
            <a:off x="7089499" y="2054999"/>
            <a:ext cx="3751682" cy="3220818"/>
          </a:xfrm>
          <a:prstGeom prst="rect">
            <a:avLst/>
          </a:prstGeom>
        </p:spPr>
        <p:txBody>
          <a:bodyPr wrap="square">
            <a:spAutoFit/>
          </a:bodyPr>
          <a:lstStyle/>
          <a:p>
            <a:pPr>
              <a:lnSpc>
                <a:spcPct val="114000"/>
              </a:lnSpc>
            </a:pPr>
            <a:r>
              <a:rPr lang="en-US" sz="2000" dirty="0">
                <a:solidFill>
                  <a:srgbClr val="075694"/>
                </a:solidFill>
                <a:latin typeface="Open Sans" pitchFamily="2" charset="0"/>
                <a:ea typeface="Open Sans" pitchFamily="2" charset="0"/>
                <a:cs typeface="Open Sans" pitchFamily="2" charset="0"/>
              </a:rPr>
              <a:t>Requires the agency to share the revised rubric with the ESCs by December 1 in each odd numbered year</a:t>
            </a:r>
          </a:p>
          <a:p>
            <a:pPr>
              <a:lnSpc>
                <a:spcPct val="114000"/>
              </a:lnSpc>
            </a:pPr>
            <a:endParaRPr lang="en-US" sz="2000" dirty="0">
              <a:solidFill>
                <a:srgbClr val="075694"/>
              </a:solidFill>
              <a:latin typeface="Open Sans" pitchFamily="2" charset="0"/>
              <a:ea typeface="Open Sans" pitchFamily="2" charset="0"/>
              <a:cs typeface="Open Sans" pitchFamily="2" charset="0"/>
            </a:endParaRPr>
          </a:p>
          <a:p>
            <a:pPr>
              <a:lnSpc>
                <a:spcPct val="114000"/>
              </a:lnSpc>
            </a:pPr>
            <a:r>
              <a:rPr lang="en-US" sz="2000" dirty="0">
                <a:solidFill>
                  <a:srgbClr val="075694"/>
                </a:solidFill>
                <a:latin typeface="Open Sans" pitchFamily="2" charset="0"/>
                <a:ea typeface="Open Sans" pitchFamily="2" charset="0"/>
                <a:cs typeface="Open Sans" pitchFamily="2" charset="0"/>
              </a:rPr>
              <a:t>Requires each ESC to submit a report on resources identified by March 1 in each even numbered year.</a:t>
            </a:r>
          </a:p>
        </p:txBody>
      </p:sp>
      <p:sp>
        <p:nvSpPr>
          <p:cNvPr id="10" name="Isosceles Triangle 9"/>
          <p:cNvSpPr/>
          <p:nvPr/>
        </p:nvSpPr>
        <p:spPr>
          <a:xfrm rot="5400000">
            <a:off x="6858229" y="2186671"/>
            <a:ext cx="268373" cy="167880"/>
          </a:xfrm>
          <a:prstGeom prst="triangle">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038"/>
              </a:solidFill>
            </a:endParaRPr>
          </a:p>
        </p:txBody>
      </p:sp>
      <p:sp>
        <p:nvSpPr>
          <p:cNvPr id="14" name="Isosceles Triangle 13"/>
          <p:cNvSpPr/>
          <p:nvPr/>
        </p:nvSpPr>
        <p:spPr>
          <a:xfrm rot="5400000">
            <a:off x="6871372" y="3931267"/>
            <a:ext cx="268373" cy="167880"/>
          </a:xfrm>
          <a:prstGeom prst="triangle">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038"/>
              </a:solidFill>
            </a:endParaRPr>
          </a:p>
        </p:txBody>
      </p:sp>
      <p:sp>
        <p:nvSpPr>
          <p:cNvPr id="15" name="Isosceles Triangle 14"/>
          <p:cNvSpPr/>
          <p:nvPr/>
        </p:nvSpPr>
        <p:spPr>
          <a:xfrm rot="5400000">
            <a:off x="814533" y="2186671"/>
            <a:ext cx="268373" cy="167880"/>
          </a:xfrm>
          <a:prstGeom prst="triangle">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038"/>
              </a:solidFill>
            </a:endParaRPr>
          </a:p>
        </p:txBody>
      </p:sp>
      <p:sp>
        <p:nvSpPr>
          <p:cNvPr id="16" name="Isosceles Triangle 15"/>
          <p:cNvSpPr/>
          <p:nvPr/>
        </p:nvSpPr>
        <p:spPr>
          <a:xfrm rot="5400000">
            <a:off x="817918" y="3581468"/>
            <a:ext cx="268373" cy="167880"/>
          </a:xfrm>
          <a:prstGeom prst="triangle">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038"/>
              </a:solidFill>
            </a:endParaRPr>
          </a:p>
        </p:txBody>
      </p:sp>
      <p:pic>
        <p:nvPicPr>
          <p:cNvPr id="11" name="Picture 10"/>
          <p:cNvPicPr>
            <a:picLocks noChangeAspect="1"/>
          </p:cNvPicPr>
          <p:nvPr/>
        </p:nvPicPr>
        <p:blipFill>
          <a:blip r:embed="rId3"/>
          <a:stretch>
            <a:fillRect/>
          </a:stretch>
        </p:blipFill>
        <p:spPr>
          <a:xfrm>
            <a:off x="8920475" y="362574"/>
            <a:ext cx="658280" cy="37001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2665" y="387494"/>
            <a:ext cx="2319335" cy="538205"/>
          </a:xfrm>
          <a:prstGeom prst="rect">
            <a:avLst/>
          </a:prstGeom>
        </p:spPr>
      </p:pic>
      <p:cxnSp>
        <p:nvCxnSpPr>
          <p:cNvPr id="13" name="Straight Connector 12"/>
          <p:cNvCxnSpPr/>
          <p:nvPr/>
        </p:nvCxnSpPr>
        <p:spPr>
          <a:xfrm flipH="1" flipV="1">
            <a:off x="9704784" y="419280"/>
            <a:ext cx="1" cy="239302"/>
          </a:xfrm>
          <a:prstGeom prst="line">
            <a:avLst/>
          </a:prstGeom>
          <a:ln w="28575">
            <a:solidFill>
              <a:srgbClr val="F1603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525347" y="948021"/>
            <a:ext cx="3666653" cy="0"/>
          </a:xfrm>
          <a:prstGeom prst="line">
            <a:avLst/>
          </a:prstGeom>
          <a:ln w="57150">
            <a:solidFill>
              <a:srgbClr val="F16038"/>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657F62D0-5811-1E4F-A3B3-2BA76B8611AF}"/>
              </a:ext>
            </a:extLst>
          </p:cNvPr>
          <p:cNvSpPr txBox="1">
            <a:spLocks/>
          </p:cNvSpPr>
          <p:nvPr/>
        </p:nvSpPr>
        <p:spPr>
          <a:xfrm>
            <a:off x="683351" y="193106"/>
            <a:ext cx="10097860" cy="11069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a:lnSpc>
                <a:spcPct val="150000"/>
              </a:lnSpc>
            </a:pPr>
            <a:r>
              <a:rPr lang="en-US" sz="1800" dirty="0">
                <a:latin typeface="Open Sans" pitchFamily="2" charset="0"/>
                <a:ea typeface="Open Sans" pitchFamily="2" charset="0"/>
                <a:cs typeface="Open Sans" pitchFamily="2" charset="0"/>
              </a:rPr>
              <a:t>86</a:t>
            </a:r>
            <a:r>
              <a:rPr lang="en-US" sz="1800" baseline="30000" dirty="0">
                <a:latin typeface="Open Sans" pitchFamily="2" charset="0"/>
                <a:ea typeface="Open Sans" pitchFamily="2" charset="0"/>
                <a:cs typeface="Open Sans" pitchFamily="2" charset="0"/>
              </a:rPr>
              <a:t>th</a:t>
            </a:r>
            <a:r>
              <a:rPr lang="en-US" sz="1800" dirty="0">
                <a:latin typeface="Open Sans" pitchFamily="2" charset="0"/>
                <a:ea typeface="Open Sans" pitchFamily="2" charset="0"/>
                <a:cs typeface="Open Sans" pitchFamily="2" charset="0"/>
              </a:rPr>
              <a:t> Texas Legislature | Senate Bill 11</a:t>
            </a:r>
          </a:p>
          <a:p>
            <a:pPr>
              <a:lnSpc>
                <a:spcPct val="150000"/>
              </a:lnSpc>
            </a:pPr>
            <a:r>
              <a:rPr lang="en-US" sz="1800" dirty="0">
                <a:solidFill>
                  <a:srgbClr val="F16038"/>
                </a:solidFill>
                <a:latin typeface="Open Sans" pitchFamily="2" charset="0"/>
                <a:ea typeface="Open Sans" pitchFamily="2" charset="0"/>
                <a:cs typeface="Open Sans" pitchFamily="2" charset="0"/>
              </a:rPr>
              <a:t>Requirements</a:t>
            </a:r>
          </a:p>
        </p:txBody>
      </p:sp>
      <p:cxnSp>
        <p:nvCxnSpPr>
          <p:cNvPr id="20" name="Straight Connector 19"/>
          <p:cNvCxnSpPr/>
          <p:nvPr/>
        </p:nvCxnSpPr>
        <p:spPr>
          <a:xfrm>
            <a:off x="683351" y="408544"/>
            <a:ext cx="0" cy="277091"/>
          </a:xfrm>
          <a:prstGeom prst="line">
            <a:avLst/>
          </a:prstGeom>
          <a:ln w="38100">
            <a:solidFill>
              <a:srgbClr val="F160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790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8A1B5814-41A6-C04B-BDBC-F49F4D9FFB89}"/>
              </a:ext>
            </a:extLst>
          </p:cNvPr>
          <p:cNvSpPr/>
          <p:nvPr/>
        </p:nvSpPr>
        <p:spPr>
          <a:xfrm>
            <a:off x="733117" y="2644402"/>
            <a:ext cx="917014" cy="945080"/>
          </a:xfrm>
          <a:prstGeom prst="ellipse">
            <a:avLst/>
          </a:prstGeom>
          <a:solidFill>
            <a:srgbClr val="E9E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69C126A4-BD19-47E2-8A0E-0DE1B9D8C925}" type="slidenum">
              <a:rPr lang="en-US" dirty="0" smtClean="0"/>
              <a:t>4</a:t>
            </a:fld>
            <a:endParaRPr lang="en-US" dirty="0"/>
          </a:p>
        </p:txBody>
      </p:sp>
      <p:sp>
        <p:nvSpPr>
          <p:cNvPr id="5" name="Title 1">
            <a:extLst>
              <a:ext uri="{FF2B5EF4-FFF2-40B4-BE49-F238E27FC236}">
                <a16:creationId xmlns:a16="http://schemas.microsoft.com/office/drawing/2014/main" id="{657F62D0-5811-1E4F-A3B3-2BA76B8611AF}"/>
              </a:ext>
            </a:extLst>
          </p:cNvPr>
          <p:cNvSpPr>
            <a:spLocks noGrp="1"/>
          </p:cNvSpPr>
          <p:nvPr>
            <p:ph type="title"/>
          </p:nvPr>
        </p:nvSpPr>
        <p:spPr>
          <a:xfrm>
            <a:off x="712380" y="212416"/>
            <a:ext cx="6733425" cy="623650"/>
          </a:xfrm>
        </p:spPr>
        <p:txBody>
          <a:bodyPr>
            <a:normAutofit/>
          </a:bodyPr>
          <a:lstStyle/>
          <a:p>
            <a:pPr>
              <a:lnSpc>
                <a:spcPct val="114999"/>
              </a:lnSpc>
            </a:pPr>
            <a:r>
              <a:rPr lang="en-US" sz="1800" dirty="0">
                <a:solidFill>
                  <a:srgbClr val="0070C0"/>
                </a:solidFill>
                <a:latin typeface="Open Sans"/>
                <a:ea typeface="Open Sans"/>
                <a:cs typeface="Open Sans"/>
              </a:rPr>
              <a:t>Senate Bill 11 Inventory Requirements</a:t>
            </a:r>
            <a:endParaRPr lang="en-US" dirty="0">
              <a:solidFill>
                <a:srgbClr val="0070C0"/>
              </a:solidFill>
            </a:endParaRPr>
          </a:p>
        </p:txBody>
      </p:sp>
      <p:sp>
        <p:nvSpPr>
          <p:cNvPr id="6" name="Content Placeholder 2">
            <a:extLst>
              <a:ext uri="{FF2B5EF4-FFF2-40B4-BE49-F238E27FC236}">
                <a16:creationId xmlns:a16="http://schemas.microsoft.com/office/drawing/2014/main" id="{C7427CDE-75B3-3F45-BEA6-B60547264004}"/>
              </a:ext>
            </a:extLst>
          </p:cNvPr>
          <p:cNvSpPr>
            <a:spLocks noGrp="1"/>
          </p:cNvSpPr>
          <p:nvPr>
            <p:ph idx="1"/>
          </p:nvPr>
        </p:nvSpPr>
        <p:spPr>
          <a:xfrm>
            <a:off x="634488" y="1388457"/>
            <a:ext cx="7599128" cy="1273424"/>
          </a:xfrm>
        </p:spPr>
        <p:txBody>
          <a:bodyPr/>
          <a:lstStyle/>
          <a:p>
            <a:pPr marL="0" indent="0">
              <a:lnSpc>
                <a:spcPct val="114000"/>
              </a:lnSpc>
              <a:buNone/>
            </a:pPr>
            <a:r>
              <a:rPr lang="en-US" sz="2000" dirty="0">
                <a:latin typeface="Open Sans" pitchFamily="2" charset="0"/>
                <a:ea typeface="Open Sans" pitchFamily="2" charset="0"/>
                <a:cs typeface="Open Sans" pitchFamily="2" charset="0"/>
              </a:rPr>
              <a:t>Develop a list of </a:t>
            </a:r>
            <a:r>
              <a:rPr lang="en-US" sz="2000" b="1" dirty="0">
                <a:solidFill>
                  <a:srgbClr val="F16038"/>
                </a:solidFill>
                <a:latin typeface="Open Sans" pitchFamily="2" charset="0"/>
                <a:ea typeface="Open Sans" pitchFamily="2" charset="0"/>
                <a:cs typeface="Open Sans" pitchFamily="2" charset="0"/>
              </a:rPr>
              <a:t>statewide resources </a:t>
            </a:r>
            <a:r>
              <a:rPr lang="en-US" sz="2000" dirty="0">
                <a:latin typeface="Open Sans" pitchFamily="2" charset="0"/>
                <a:ea typeface="Open Sans" pitchFamily="2" charset="0"/>
                <a:cs typeface="Open Sans" pitchFamily="2" charset="0"/>
              </a:rPr>
              <a:t>available to school districts to address mental health of students, including:</a:t>
            </a:r>
          </a:p>
        </p:txBody>
      </p:sp>
      <p:cxnSp>
        <p:nvCxnSpPr>
          <p:cNvPr id="7" name="Straight Connector 6"/>
          <p:cNvCxnSpPr/>
          <p:nvPr/>
        </p:nvCxnSpPr>
        <p:spPr>
          <a:xfrm>
            <a:off x="712380" y="374073"/>
            <a:ext cx="0" cy="277091"/>
          </a:xfrm>
          <a:prstGeom prst="line">
            <a:avLst/>
          </a:prstGeom>
          <a:ln w="38100">
            <a:solidFill>
              <a:srgbClr val="F16038"/>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a:stretch>
            <a:fillRect/>
          </a:stretch>
        </p:blipFill>
        <p:spPr>
          <a:xfrm>
            <a:off x="8920475" y="362574"/>
            <a:ext cx="658280" cy="370013"/>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2665" y="387494"/>
            <a:ext cx="2319335" cy="538205"/>
          </a:xfrm>
          <a:prstGeom prst="rect">
            <a:avLst/>
          </a:prstGeom>
        </p:spPr>
      </p:pic>
      <p:cxnSp>
        <p:nvCxnSpPr>
          <p:cNvPr id="26" name="Straight Connector 25"/>
          <p:cNvCxnSpPr/>
          <p:nvPr/>
        </p:nvCxnSpPr>
        <p:spPr>
          <a:xfrm flipH="1" flipV="1">
            <a:off x="9704784" y="419280"/>
            <a:ext cx="1" cy="239302"/>
          </a:xfrm>
          <a:prstGeom prst="line">
            <a:avLst/>
          </a:prstGeom>
          <a:ln w="28575">
            <a:solidFill>
              <a:srgbClr val="F1603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525347" y="948021"/>
            <a:ext cx="3666653" cy="0"/>
          </a:xfrm>
          <a:prstGeom prst="line">
            <a:avLst/>
          </a:prstGeom>
          <a:ln w="57150">
            <a:solidFill>
              <a:srgbClr val="F16038"/>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0377E27-D4F1-416A-A683-A3BF5C0D9A95}"/>
              </a:ext>
            </a:extLst>
          </p:cNvPr>
          <p:cNvGrpSpPr/>
          <p:nvPr/>
        </p:nvGrpSpPr>
        <p:grpSpPr>
          <a:xfrm>
            <a:off x="2124895" y="2661881"/>
            <a:ext cx="2074955" cy="2485062"/>
            <a:chOff x="251895" y="2739248"/>
            <a:chExt cx="2074955" cy="2485062"/>
          </a:xfrm>
        </p:grpSpPr>
        <p:sp>
          <p:nvSpPr>
            <p:cNvPr id="15" name="Title 1">
              <a:extLst>
                <a:ext uri="{FF2B5EF4-FFF2-40B4-BE49-F238E27FC236}">
                  <a16:creationId xmlns:a16="http://schemas.microsoft.com/office/drawing/2014/main" id="{657F62D0-5811-1E4F-A3B3-2BA76B8611AF}"/>
                </a:ext>
              </a:extLst>
            </p:cNvPr>
            <p:cNvSpPr txBox="1">
              <a:spLocks/>
            </p:cNvSpPr>
            <p:nvPr/>
          </p:nvSpPr>
          <p:spPr>
            <a:xfrm>
              <a:off x="251895" y="4168562"/>
              <a:ext cx="2074955" cy="105574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algn="ctr">
                <a:lnSpc>
                  <a:spcPct val="114000"/>
                </a:lnSpc>
              </a:pPr>
              <a:r>
                <a:rPr lang="en-US" sz="2000" dirty="0">
                  <a:latin typeface="Open Sans" pitchFamily="2" charset="0"/>
                  <a:ea typeface="Open Sans" pitchFamily="2" charset="0"/>
                  <a:cs typeface="Open Sans" pitchFamily="2" charset="0"/>
                </a:rPr>
                <a:t>Training + Technical Assistance</a:t>
              </a:r>
              <a:endParaRPr lang="en-US" sz="2000" dirty="0">
                <a:solidFill>
                  <a:srgbClr val="F16038"/>
                </a:solidFill>
                <a:latin typeface="Open Sans" pitchFamily="2" charset="0"/>
                <a:ea typeface="Open Sans" pitchFamily="2" charset="0"/>
                <a:cs typeface="Open Sans" pitchFamily="2" charset="0"/>
              </a:endParaRPr>
            </a:p>
          </p:txBody>
        </p:sp>
        <p:cxnSp>
          <p:nvCxnSpPr>
            <p:cNvPr id="19" name="Straight Connector 18"/>
            <p:cNvCxnSpPr/>
            <p:nvPr/>
          </p:nvCxnSpPr>
          <p:spPr>
            <a:xfrm flipH="1">
              <a:off x="999562" y="3849128"/>
              <a:ext cx="374935" cy="3464"/>
            </a:xfrm>
            <a:prstGeom prst="line">
              <a:avLst/>
            </a:prstGeom>
            <a:ln w="38100">
              <a:solidFill>
                <a:srgbClr val="F16038"/>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stretch>
              <a:fillRect/>
            </a:stretch>
          </p:blipFill>
          <p:spPr>
            <a:xfrm>
              <a:off x="637582" y="2739248"/>
              <a:ext cx="1133833" cy="1032512"/>
            </a:xfrm>
            <a:prstGeom prst="rect">
              <a:avLst/>
            </a:prstGeom>
          </p:spPr>
        </p:pic>
      </p:grpSp>
      <p:grpSp>
        <p:nvGrpSpPr>
          <p:cNvPr id="12" name="Group 11">
            <a:extLst>
              <a:ext uri="{FF2B5EF4-FFF2-40B4-BE49-F238E27FC236}">
                <a16:creationId xmlns:a16="http://schemas.microsoft.com/office/drawing/2014/main" id="{E42FB72B-AB2C-43FF-93D0-B9825281CFC1}"/>
              </a:ext>
            </a:extLst>
          </p:cNvPr>
          <p:cNvGrpSpPr/>
          <p:nvPr/>
        </p:nvGrpSpPr>
        <p:grpSpPr>
          <a:xfrm>
            <a:off x="3892810" y="2503425"/>
            <a:ext cx="2074955" cy="2482018"/>
            <a:chOff x="2458060" y="2594263"/>
            <a:chExt cx="2074955" cy="2482018"/>
          </a:xfrm>
        </p:grpSpPr>
        <p:sp>
          <p:nvSpPr>
            <p:cNvPr id="9" name="Title 1">
              <a:extLst>
                <a:ext uri="{FF2B5EF4-FFF2-40B4-BE49-F238E27FC236}">
                  <a16:creationId xmlns:a16="http://schemas.microsoft.com/office/drawing/2014/main" id="{657F62D0-5811-1E4F-A3B3-2BA76B8611AF}"/>
                </a:ext>
              </a:extLst>
            </p:cNvPr>
            <p:cNvSpPr txBox="1">
              <a:spLocks/>
            </p:cNvSpPr>
            <p:nvPr/>
          </p:nvSpPr>
          <p:spPr>
            <a:xfrm>
              <a:off x="2458060" y="4020533"/>
              <a:ext cx="2074955" cy="10557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algn="ctr">
                <a:lnSpc>
                  <a:spcPct val="114000"/>
                </a:lnSpc>
              </a:pPr>
              <a:r>
                <a:rPr lang="en-US" sz="2000" dirty="0">
                  <a:latin typeface="Open Sans" pitchFamily="2" charset="0"/>
                  <a:ea typeface="Open Sans" pitchFamily="2" charset="0"/>
                  <a:cs typeface="Open Sans" pitchFamily="2" charset="0"/>
                </a:rPr>
                <a:t>School-based programs</a:t>
              </a:r>
              <a:endParaRPr lang="en-US" sz="2000" dirty="0">
                <a:solidFill>
                  <a:srgbClr val="F16038"/>
                </a:solidFill>
                <a:latin typeface="Open Sans" pitchFamily="2" charset="0"/>
                <a:ea typeface="Open Sans" pitchFamily="2" charset="0"/>
                <a:cs typeface="Open Sans" pitchFamily="2" charset="0"/>
              </a:endParaRPr>
            </a:p>
          </p:txBody>
        </p:sp>
        <p:cxnSp>
          <p:nvCxnSpPr>
            <p:cNvPr id="21" name="Straight Connector 20"/>
            <p:cNvCxnSpPr/>
            <p:nvPr/>
          </p:nvCxnSpPr>
          <p:spPr>
            <a:xfrm flipH="1">
              <a:off x="3308069" y="3870795"/>
              <a:ext cx="374935" cy="3464"/>
            </a:xfrm>
            <a:prstGeom prst="line">
              <a:avLst/>
            </a:prstGeom>
            <a:ln w="38100">
              <a:solidFill>
                <a:srgbClr val="F16038"/>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6"/>
            <a:stretch>
              <a:fillRect/>
            </a:stretch>
          </p:blipFill>
          <p:spPr>
            <a:xfrm>
              <a:off x="2854692" y="2594263"/>
              <a:ext cx="1204375" cy="1016105"/>
            </a:xfrm>
            <a:prstGeom prst="rect">
              <a:avLst/>
            </a:prstGeom>
          </p:spPr>
        </p:pic>
      </p:grpSp>
      <p:grpSp>
        <p:nvGrpSpPr>
          <p:cNvPr id="8" name="Group 7">
            <a:extLst>
              <a:ext uri="{FF2B5EF4-FFF2-40B4-BE49-F238E27FC236}">
                <a16:creationId xmlns:a16="http://schemas.microsoft.com/office/drawing/2014/main" id="{6E85B30B-3A82-49ED-BEA0-DF8B98F417F6}"/>
              </a:ext>
            </a:extLst>
          </p:cNvPr>
          <p:cNvGrpSpPr/>
          <p:nvPr/>
        </p:nvGrpSpPr>
        <p:grpSpPr>
          <a:xfrm>
            <a:off x="5722129" y="2434802"/>
            <a:ext cx="2393018" cy="2579506"/>
            <a:chOff x="4699479" y="2519135"/>
            <a:chExt cx="2393018" cy="2579506"/>
          </a:xfrm>
        </p:grpSpPr>
        <p:sp>
          <p:nvSpPr>
            <p:cNvPr id="16" name="Title 1">
              <a:extLst>
                <a:ext uri="{FF2B5EF4-FFF2-40B4-BE49-F238E27FC236}">
                  <a16:creationId xmlns:a16="http://schemas.microsoft.com/office/drawing/2014/main" id="{657F62D0-5811-1E4F-A3B3-2BA76B8611AF}"/>
                </a:ext>
              </a:extLst>
            </p:cNvPr>
            <p:cNvSpPr txBox="1">
              <a:spLocks/>
            </p:cNvSpPr>
            <p:nvPr/>
          </p:nvSpPr>
          <p:spPr>
            <a:xfrm>
              <a:off x="4699479" y="4042893"/>
              <a:ext cx="2393018" cy="10557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algn="ctr">
                <a:lnSpc>
                  <a:spcPct val="114000"/>
                </a:lnSpc>
              </a:pPr>
              <a:r>
                <a:rPr lang="en-US" sz="2000" dirty="0">
                  <a:latin typeface="Open Sans" pitchFamily="2" charset="0"/>
                  <a:ea typeface="Open Sans" pitchFamily="2" charset="0"/>
                  <a:cs typeface="Open Sans" pitchFamily="2" charset="0"/>
                </a:rPr>
                <a:t>Community-based programs</a:t>
              </a:r>
              <a:endParaRPr lang="en-US" sz="2000" dirty="0">
                <a:solidFill>
                  <a:srgbClr val="F16038"/>
                </a:solidFill>
                <a:latin typeface="Open Sans" pitchFamily="2" charset="0"/>
                <a:ea typeface="Open Sans" pitchFamily="2" charset="0"/>
                <a:cs typeface="Open Sans" pitchFamily="2" charset="0"/>
              </a:endParaRPr>
            </a:p>
          </p:txBody>
        </p:sp>
        <p:cxnSp>
          <p:nvCxnSpPr>
            <p:cNvPr id="22" name="Straight Connector 21"/>
            <p:cNvCxnSpPr/>
            <p:nvPr/>
          </p:nvCxnSpPr>
          <p:spPr>
            <a:xfrm flipH="1">
              <a:off x="5706419" y="3851486"/>
              <a:ext cx="374935" cy="3464"/>
            </a:xfrm>
            <a:prstGeom prst="line">
              <a:avLst/>
            </a:prstGeom>
            <a:ln w="38100">
              <a:solidFill>
                <a:srgbClr val="F16038"/>
              </a:solidFill>
            </a:ln>
          </p:spPr>
          <p:style>
            <a:lnRef idx="1">
              <a:schemeClr val="accent1"/>
            </a:lnRef>
            <a:fillRef idx="0">
              <a:schemeClr val="accent1"/>
            </a:fillRef>
            <a:effectRef idx="0">
              <a:schemeClr val="accent1"/>
            </a:effectRef>
            <a:fontRef idx="minor">
              <a:schemeClr val="tx1"/>
            </a:fontRef>
          </p:style>
        </p:cxnSp>
        <p:pic>
          <p:nvPicPr>
            <p:cNvPr id="3" name="Picture 7" descr="Icon&#10;&#10;Description automatically generated">
              <a:extLst>
                <a:ext uri="{FF2B5EF4-FFF2-40B4-BE49-F238E27FC236}">
                  <a16:creationId xmlns:a16="http://schemas.microsoft.com/office/drawing/2014/main" id="{0EBA5F97-5ECA-46F7-A937-BED6F623026B}"/>
                </a:ext>
              </a:extLst>
            </p:cNvPr>
            <p:cNvPicPr>
              <a:picLocks noChangeAspect="1"/>
            </p:cNvPicPr>
            <p:nvPr/>
          </p:nvPicPr>
          <p:blipFill>
            <a:blip r:embed="rId7"/>
            <a:stretch>
              <a:fillRect/>
            </a:stretch>
          </p:blipFill>
          <p:spPr>
            <a:xfrm>
              <a:off x="5250542" y="2519135"/>
              <a:ext cx="1201059" cy="1175658"/>
            </a:xfrm>
            <a:prstGeom prst="rect">
              <a:avLst/>
            </a:prstGeom>
          </p:spPr>
        </p:pic>
      </p:grpSp>
      <p:grpSp>
        <p:nvGrpSpPr>
          <p:cNvPr id="14" name="Group 13">
            <a:extLst>
              <a:ext uri="{FF2B5EF4-FFF2-40B4-BE49-F238E27FC236}">
                <a16:creationId xmlns:a16="http://schemas.microsoft.com/office/drawing/2014/main" id="{D4B1BEA7-0481-4E83-BAE1-9D75AE5AA9CB}"/>
              </a:ext>
            </a:extLst>
          </p:cNvPr>
          <p:cNvGrpSpPr/>
          <p:nvPr/>
        </p:nvGrpSpPr>
        <p:grpSpPr>
          <a:xfrm>
            <a:off x="9895562" y="2503425"/>
            <a:ext cx="2365510" cy="2873567"/>
            <a:chOff x="9579309" y="2518760"/>
            <a:chExt cx="2365510" cy="2873567"/>
          </a:xfrm>
        </p:grpSpPr>
        <p:sp>
          <p:nvSpPr>
            <p:cNvPr id="18" name="Title 1">
              <a:extLst>
                <a:ext uri="{FF2B5EF4-FFF2-40B4-BE49-F238E27FC236}">
                  <a16:creationId xmlns:a16="http://schemas.microsoft.com/office/drawing/2014/main" id="{657F62D0-5811-1E4F-A3B3-2BA76B8611AF}"/>
                </a:ext>
              </a:extLst>
            </p:cNvPr>
            <p:cNvSpPr txBox="1">
              <a:spLocks/>
            </p:cNvSpPr>
            <p:nvPr/>
          </p:nvSpPr>
          <p:spPr>
            <a:xfrm>
              <a:off x="9579309" y="3720499"/>
              <a:ext cx="2365510" cy="16718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algn="ctr">
                <a:lnSpc>
                  <a:spcPct val="114000"/>
                </a:lnSpc>
              </a:pPr>
              <a:r>
                <a:rPr lang="en-US" sz="2000" dirty="0">
                  <a:latin typeface="Open Sans" pitchFamily="2" charset="0"/>
                  <a:ea typeface="Open Sans" pitchFamily="2" charset="0"/>
                  <a:cs typeface="Open Sans" pitchFamily="2" charset="0"/>
                </a:rPr>
                <a:t>Public + private funding sources</a:t>
              </a:r>
              <a:endParaRPr lang="en-US" sz="2000" dirty="0">
                <a:solidFill>
                  <a:srgbClr val="F16038"/>
                </a:solidFill>
                <a:latin typeface="Open Sans" pitchFamily="2" charset="0"/>
                <a:ea typeface="Open Sans" pitchFamily="2" charset="0"/>
                <a:cs typeface="Open Sans" pitchFamily="2" charset="0"/>
              </a:endParaRPr>
            </a:p>
          </p:txBody>
        </p:sp>
        <p:cxnSp>
          <p:nvCxnSpPr>
            <p:cNvPr id="24" name="Straight Connector 23"/>
            <p:cNvCxnSpPr/>
            <p:nvPr/>
          </p:nvCxnSpPr>
          <p:spPr>
            <a:xfrm flipH="1">
              <a:off x="10582275" y="3817759"/>
              <a:ext cx="374935" cy="3464"/>
            </a:xfrm>
            <a:prstGeom prst="line">
              <a:avLst/>
            </a:prstGeom>
            <a:ln w="38100">
              <a:solidFill>
                <a:srgbClr val="F16038"/>
              </a:solidFill>
            </a:ln>
          </p:spPr>
          <p:style>
            <a:lnRef idx="1">
              <a:schemeClr val="accent1"/>
            </a:lnRef>
            <a:fillRef idx="0">
              <a:schemeClr val="accent1"/>
            </a:fillRef>
            <a:effectRef idx="0">
              <a:schemeClr val="accent1"/>
            </a:effectRef>
            <a:fontRef idx="minor">
              <a:schemeClr val="tx1"/>
            </a:fontRef>
          </p:style>
        </p:cxnSp>
        <p:pic>
          <p:nvPicPr>
            <p:cNvPr id="13" name="Picture 13" descr="Icon&#10;&#10;Description automatically generated">
              <a:extLst>
                <a:ext uri="{FF2B5EF4-FFF2-40B4-BE49-F238E27FC236}">
                  <a16:creationId xmlns:a16="http://schemas.microsoft.com/office/drawing/2014/main" id="{907E21DB-5E5C-4520-A239-6A2234BA0B10}"/>
                </a:ext>
              </a:extLst>
            </p:cNvPr>
            <p:cNvPicPr>
              <a:picLocks noChangeAspect="1"/>
            </p:cNvPicPr>
            <p:nvPr/>
          </p:nvPicPr>
          <p:blipFill>
            <a:blip r:embed="rId8"/>
            <a:stretch>
              <a:fillRect/>
            </a:stretch>
          </p:blipFill>
          <p:spPr>
            <a:xfrm>
              <a:off x="10130971" y="2518760"/>
              <a:ext cx="1146630" cy="1103837"/>
            </a:xfrm>
            <a:prstGeom prst="rect">
              <a:avLst/>
            </a:prstGeom>
          </p:spPr>
        </p:pic>
      </p:grpSp>
      <p:grpSp>
        <p:nvGrpSpPr>
          <p:cNvPr id="29" name="Group 28">
            <a:extLst>
              <a:ext uri="{FF2B5EF4-FFF2-40B4-BE49-F238E27FC236}">
                <a16:creationId xmlns:a16="http://schemas.microsoft.com/office/drawing/2014/main" id="{6E0ECC8C-AB54-4770-AE1E-CFEC4045EBC3}"/>
              </a:ext>
            </a:extLst>
          </p:cNvPr>
          <p:cNvGrpSpPr/>
          <p:nvPr/>
        </p:nvGrpSpPr>
        <p:grpSpPr>
          <a:xfrm>
            <a:off x="7977647" y="2434802"/>
            <a:ext cx="2074955" cy="2735244"/>
            <a:chOff x="7235100" y="2481236"/>
            <a:chExt cx="2074955" cy="2735244"/>
          </a:xfrm>
        </p:grpSpPr>
        <p:sp>
          <p:nvSpPr>
            <p:cNvPr id="17" name="Title 1">
              <a:extLst>
                <a:ext uri="{FF2B5EF4-FFF2-40B4-BE49-F238E27FC236}">
                  <a16:creationId xmlns:a16="http://schemas.microsoft.com/office/drawing/2014/main" id="{657F62D0-5811-1E4F-A3B3-2BA76B8611AF}"/>
                </a:ext>
              </a:extLst>
            </p:cNvPr>
            <p:cNvSpPr txBox="1">
              <a:spLocks/>
            </p:cNvSpPr>
            <p:nvPr/>
          </p:nvSpPr>
          <p:spPr>
            <a:xfrm>
              <a:off x="7235100" y="4160732"/>
              <a:ext cx="2074955" cy="105574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algn="ctr">
                <a:lnSpc>
                  <a:spcPct val="114000"/>
                </a:lnSpc>
              </a:pPr>
              <a:r>
                <a:rPr lang="en-US" sz="2000" dirty="0">
                  <a:latin typeface="Open Sans" pitchFamily="2" charset="0"/>
                  <a:ea typeface="Open Sans" pitchFamily="2" charset="0"/>
                  <a:cs typeface="Open Sans" pitchFamily="2" charset="0"/>
                </a:rPr>
                <a:t>School-based mental health providers</a:t>
              </a:r>
              <a:endParaRPr lang="en-US" sz="2000" dirty="0">
                <a:solidFill>
                  <a:srgbClr val="F16038"/>
                </a:solidFill>
                <a:latin typeface="Open Sans" pitchFamily="2" charset="0"/>
                <a:ea typeface="Open Sans" pitchFamily="2" charset="0"/>
                <a:cs typeface="Open Sans" pitchFamily="2" charset="0"/>
              </a:endParaRPr>
            </a:p>
          </p:txBody>
        </p:sp>
        <p:cxnSp>
          <p:nvCxnSpPr>
            <p:cNvPr id="23" name="Straight Connector 22"/>
            <p:cNvCxnSpPr/>
            <p:nvPr/>
          </p:nvCxnSpPr>
          <p:spPr>
            <a:xfrm flipH="1">
              <a:off x="8090008" y="3860296"/>
              <a:ext cx="374935" cy="3464"/>
            </a:xfrm>
            <a:prstGeom prst="line">
              <a:avLst/>
            </a:prstGeom>
            <a:ln w="38100">
              <a:solidFill>
                <a:srgbClr val="F16038"/>
              </a:solidFill>
            </a:ln>
          </p:spPr>
          <p:style>
            <a:lnRef idx="1">
              <a:schemeClr val="accent1"/>
            </a:lnRef>
            <a:fillRef idx="0">
              <a:schemeClr val="accent1"/>
            </a:fillRef>
            <a:effectRef idx="0">
              <a:schemeClr val="accent1"/>
            </a:effectRef>
            <a:fontRef idx="minor">
              <a:schemeClr val="tx1"/>
            </a:fontRef>
          </p:style>
        </p:cxnSp>
        <p:pic>
          <p:nvPicPr>
            <p:cNvPr id="28" name="Picture 28" descr="Icon&#10;&#10;Description automatically generated">
              <a:extLst>
                <a:ext uri="{FF2B5EF4-FFF2-40B4-BE49-F238E27FC236}">
                  <a16:creationId xmlns:a16="http://schemas.microsoft.com/office/drawing/2014/main" id="{AE54B5B2-1B49-4663-8704-40A0DDCB9134}"/>
                </a:ext>
              </a:extLst>
            </p:cNvPr>
            <p:cNvPicPr>
              <a:picLocks noChangeAspect="1"/>
            </p:cNvPicPr>
            <p:nvPr/>
          </p:nvPicPr>
          <p:blipFill>
            <a:blip r:embed="rId9"/>
            <a:stretch>
              <a:fillRect/>
            </a:stretch>
          </p:blipFill>
          <p:spPr>
            <a:xfrm>
              <a:off x="7609113" y="2481236"/>
              <a:ext cx="1191987" cy="1160742"/>
            </a:xfrm>
            <a:prstGeom prst="rect">
              <a:avLst/>
            </a:prstGeom>
          </p:spPr>
        </p:pic>
      </p:grpSp>
      <p:grpSp>
        <p:nvGrpSpPr>
          <p:cNvPr id="30" name="Group 29">
            <a:extLst>
              <a:ext uri="{FF2B5EF4-FFF2-40B4-BE49-F238E27FC236}">
                <a16:creationId xmlns:a16="http://schemas.microsoft.com/office/drawing/2014/main" id="{832CF42B-B70E-2D4E-A859-71FB8E05075B}"/>
              </a:ext>
            </a:extLst>
          </p:cNvPr>
          <p:cNvGrpSpPr/>
          <p:nvPr/>
        </p:nvGrpSpPr>
        <p:grpSpPr>
          <a:xfrm>
            <a:off x="122530" y="2661881"/>
            <a:ext cx="2265591" cy="2485062"/>
            <a:chOff x="231019" y="2739248"/>
            <a:chExt cx="2265591" cy="2485062"/>
          </a:xfrm>
        </p:grpSpPr>
        <p:sp>
          <p:nvSpPr>
            <p:cNvPr id="31" name="Title 1">
              <a:extLst>
                <a:ext uri="{FF2B5EF4-FFF2-40B4-BE49-F238E27FC236}">
                  <a16:creationId xmlns:a16="http://schemas.microsoft.com/office/drawing/2014/main" id="{C5C876E9-D3F3-1C43-A9DE-C36D3B7524FF}"/>
                </a:ext>
              </a:extLst>
            </p:cNvPr>
            <p:cNvSpPr txBox="1">
              <a:spLocks/>
            </p:cNvSpPr>
            <p:nvPr/>
          </p:nvSpPr>
          <p:spPr>
            <a:xfrm>
              <a:off x="231019" y="4168562"/>
              <a:ext cx="2265591" cy="10557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algn="ctr">
                <a:lnSpc>
                  <a:spcPct val="114000"/>
                </a:lnSpc>
              </a:pPr>
              <a:r>
                <a:rPr lang="en-US" sz="2000" dirty="0">
                  <a:solidFill>
                    <a:srgbClr val="0D6CB9"/>
                  </a:solidFill>
                  <a:latin typeface="Open Sans" pitchFamily="2" charset="0"/>
                  <a:ea typeface="Open Sans" pitchFamily="2" charset="0"/>
                  <a:cs typeface="Open Sans" pitchFamily="2" charset="0"/>
                </a:rPr>
                <a:t>Communities In Schools program service</a:t>
              </a:r>
            </a:p>
          </p:txBody>
        </p:sp>
        <p:cxnSp>
          <p:nvCxnSpPr>
            <p:cNvPr id="32" name="Straight Connector 31">
              <a:extLst>
                <a:ext uri="{FF2B5EF4-FFF2-40B4-BE49-F238E27FC236}">
                  <a16:creationId xmlns:a16="http://schemas.microsoft.com/office/drawing/2014/main" id="{9C12862D-F5A0-804B-9C9C-A8BB2E5D0EA7}"/>
                </a:ext>
              </a:extLst>
            </p:cNvPr>
            <p:cNvCxnSpPr/>
            <p:nvPr/>
          </p:nvCxnSpPr>
          <p:spPr>
            <a:xfrm flipH="1">
              <a:off x="999562" y="3849128"/>
              <a:ext cx="374935" cy="3464"/>
            </a:xfrm>
            <a:prstGeom prst="line">
              <a:avLst/>
            </a:prstGeom>
            <a:ln w="38100">
              <a:solidFill>
                <a:srgbClr val="F16038"/>
              </a:solidFill>
            </a:ln>
          </p:spPr>
          <p:style>
            <a:lnRef idx="1">
              <a:schemeClr val="accent1"/>
            </a:lnRef>
            <a:fillRef idx="0">
              <a:schemeClr val="accent1"/>
            </a:fillRef>
            <a:effectRef idx="0">
              <a:schemeClr val="accent1"/>
            </a:effectRef>
            <a:fontRef idx="minor">
              <a:schemeClr val="tx1"/>
            </a:fontRef>
          </p:style>
        </p:cxnSp>
        <p:pic>
          <p:nvPicPr>
            <p:cNvPr id="33" name="Picture 32" descr="Connections with solid fill">
              <a:extLst>
                <a:ext uri="{FF2B5EF4-FFF2-40B4-BE49-F238E27FC236}">
                  <a16:creationId xmlns:a16="http://schemas.microsoft.com/office/drawing/2014/main" id="{D1BBAF64-31F1-354E-BE92-12AA45AEB1B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761310" y="2739248"/>
              <a:ext cx="1032512" cy="1032512"/>
            </a:xfrm>
            <a:prstGeom prst="rect">
              <a:avLst/>
            </a:prstGeom>
          </p:spPr>
        </p:pic>
      </p:grpSp>
    </p:spTree>
    <p:extLst>
      <p:ext uri="{BB962C8B-B14F-4D97-AF65-F5344CB8AC3E}">
        <p14:creationId xmlns:p14="http://schemas.microsoft.com/office/powerpoint/2010/main" val="385514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6DA9554C-C8F3-48D4-A5A8-52C9F9A441AB}"/>
              </a:ext>
            </a:extLst>
          </p:cNvPr>
          <p:cNvSpPr/>
          <p:nvPr/>
        </p:nvSpPr>
        <p:spPr>
          <a:xfrm>
            <a:off x="0" y="2312382"/>
            <a:ext cx="4223208" cy="2022034"/>
          </a:xfrm>
          <a:prstGeom prst="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4D30430-09BA-4A5D-964C-9E03D68DA7A8}"/>
              </a:ext>
            </a:extLst>
          </p:cNvPr>
          <p:cNvSpPr>
            <a:spLocks noGrp="1"/>
          </p:cNvSpPr>
          <p:nvPr>
            <p:ph type="sldNum" sz="quarter" idx="12"/>
          </p:nvPr>
        </p:nvSpPr>
        <p:spPr/>
        <p:txBody>
          <a:bodyPr/>
          <a:lstStyle/>
          <a:p>
            <a:fld id="{69C126A4-BD19-47E2-8A0E-0DE1B9D8C925}" type="slidenum">
              <a:rPr lang="en-US" smtClean="0"/>
              <a:t>5</a:t>
            </a:fld>
            <a:endParaRPr lang="en-US"/>
          </a:p>
        </p:txBody>
      </p:sp>
      <p:sp>
        <p:nvSpPr>
          <p:cNvPr id="2" name="Title 1">
            <a:extLst>
              <a:ext uri="{FF2B5EF4-FFF2-40B4-BE49-F238E27FC236}">
                <a16:creationId xmlns:a16="http://schemas.microsoft.com/office/drawing/2014/main" id="{3D70C98B-F13F-4325-A946-4CC65CE21ABA}"/>
              </a:ext>
            </a:extLst>
          </p:cNvPr>
          <p:cNvSpPr>
            <a:spLocks noGrp="1"/>
          </p:cNvSpPr>
          <p:nvPr>
            <p:ph type="title"/>
          </p:nvPr>
        </p:nvSpPr>
        <p:spPr>
          <a:xfrm>
            <a:off x="712380" y="212416"/>
            <a:ext cx="6733425" cy="623650"/>
          </a:xfrm>
        </p:spPr>
        <p:txBody>
          <a:bodyPr>
            <a:normAutofit/>
          </a:bodyPr>
          <a:lstStyle/>
          <a:p>
            <a:pPr>
              <a:lnSpc>
                <a:spcPct val="114999"/>
              </a:lnSpc>
            </a:pPr>
            <a:r>
              <a:rPr lang="en-US" sz="1800" dirty="0">
                <a:solidFill>
                  <a:srgbClr val="0070C0"/>
                </a:solidFill>
                <a:latin typeface="Open Sans"/>
                <a:ea typeface="Open Sans"/>
                <a:cs typeface="Open Sans"/>
              </a:rPr>
              <a:t>Challenges + Feedback on 2019/2020 Rubric</a:t>
            </a:r>
            <a:endParaRPr lang="en-US" dirty="0">
              <a:solidFill>
                <a:srgbClr val="0070C0"/>
              </a:solidFill>
            </a:endParaRPr>
          </a:p>
        </p:txBody>
      </p:sp>
      <p:cxnSp>
        <p:nvCxnSpPr>
          <p:cNvPr id="3" name="Straight Connector 2">
            <a:extLst>
              <a:ext uri="{FF2B5EF4-FFF2-40B4-BE49-F238E27FC236}">
                <a16:creationId xmlns:a16="http://schemas.microsoft.com/office/drawing/2014/main" id="{7BD66550-CC9B-42C8-B14F-06EFD049D1D2}"/>
              </a:ext>
            </a:extLst>
          </p:cNvPr>
          <p:cNvCxnSpPr/>
          <p:nvPr/>
        </p:nvCxnSpPr>
        <p:spPr>
          <a:xfrm>
            <a:off x="712380" y="374073"/>
            <a:ext cx="0" cy="277091"/>
          </a:xfrm>
          <a:prstGeom prst="line">
            <a:avLst/>
          </a:prstGeom>
          <a:ln w="38100">
            <a:solidFill>
              <a:srgbClr val="F16038"/>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6AE6045-A3DC-4E07-AEE9-2EFF0CEBBEB4}"/>
              </a:ext>
            </a:extLst>
          </p:cNvPr>
          <p:cNvPicPr>
            <a:picLocks noChangeAspect="1"/>
          </p:cNvPicPr>
          <p:nvPr/>
        </p:nvPicPr>
        <p:blipFill>
          <a:blip r:embed="rId3"/>
          <a:stretch>
            <a:fillRect/>
          </a:stretch>
        </p:blipFill>
        <p:spPr>
          <a:xfrm>
            <a:off x="8920475" y="362574"/>
            <a:ext cx="658280" cy="370013"/>
          </a:xfrm>
          <a:prstGeom prst="rect">
            <a:avLst/>
          </a:prstGeom>
        </p:spPr>
      </p:pic>
      <p:pic>
        <p:nvPicPr>
          <p:cNvPr id="12" name="Picture 11">
            <a:extLst>
              <a:ext uri="{FF2B5EF4-FFF2-40B4-BE49-F238E27FC236}">
                <a16:creationId xmlns:a16="http://schemas.microsoft.com/office/drawing/2014/main" id="{65E02032-8DB9-4712-B243-9EECB4FD0B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2665" y="387494"/>
            <a:ext cx="2319335" cy="538205"/>
          </a:xfrm>
          <a:prstGeom prst="rect">
            <a:avLst/>
          </a:prstGeom>
        </p:spPr>
      </p:pic>
      <p:cxnSp>
        <p:nvCxnSpPr>
          <p:cNvPr id="14" name="Straight Connector 13">
            <a:extLst>
              <a:ext uri="{FF2B5EF4-FFF2-40B4-BE49-F238E27FC236}">
                <a16:creationId xmlns:a16="http://schemas.microsoft.com/office/drawing/2014/main" id="{24DB763A-2896-4326-92AA-BC84C44D7C5F}"/>
              </a:ext>
            </a:extLst>
          </p:cNvPr>
          <p:cNvCxnSpPr/>
          <p:nvPr/>
        </p:nvCxnSpPr>
        <p:spPr>
          <a:xfrm flipH="1" flipV="1">
            <a:off x="9704784" y="419280"/>
            <a:ext cx="1" cy="239302"/>
          </a:xfrm>
          <a:prstGeom prst="line">
            <a:avLst/>
          </a:prstGeom>
          <a:ln w="28575">
            <a:solidFill>
              <a:srgbClr val="F1603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5D1A23-AEEC-4967-8066-832D60FCB2B1}"/>
              </a:ext>
            </a:extLst>
          </p:cNvPr>
          <p:cNvCxnSpPr/>
          <p:nvPr/>
        </p:nvCxnSpPr>
        <p:spPr>
          <a:xfrm>
            <a:off x="8525347" y="948021"/>
            <a:ext cx="3666653" cy="0"/>
          </a:xfrm>
          <a:prstGeom prst="line">
            <a:avLst/>
          </a:prstGeom>
          <a:ln w="57150">
            <a:solidFill>
              <a:srgbClr val="F16038"/>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408EFF2-441D-486A-8CFF-8FF55FFB2409}"/>
              </a:ext>
            </a:extLst>
          </p:cNvPr>
          <p:cNvSpPr/>
          <p:nvPr/>
        </p:nvSpPr>
        <p:spPr>
          <a:xfrm>
            <a:off x="5136997" y="2102326"/>
            <a:ext cx="4095146" cy="422873"/>
          </a:xfrm>
          <a:prstGeom prst="rect">
            <a:avLst/>
          </a:prstGeom>
        </p:spPr>
        <p:txBody>
          <a:bodyPr wrap="square" lIns="91440" tIns="45720" rIns="91440" bIns="45720" anchor="t">
            <a:spAutoFit/>
          </a:bodyPr>
          <a:lstStyle/>
          <a:p>
            <a:pPr>
              <a:lnSpc>
                <a:spcPct val="113999"/>
              </a:lnSpc>
            </a:pPr>
            <a:r>
              <a:rPr lang="en-US" sz="2000" dirty="0">
                <a:solidFill>
                  <a:srgbClr val="075694"/>
                </a:solidFill>
                <a:latin typeface="Open Sans"/>
                <a:ea typeface="Open Sans"/>
                <a:cs typeface="Open Sans"/>
              </a:rPr>
              <a:t>Static end-product</a:t>
            </a:r>
          </a:p>
        </p:txBody>
      </p:sp>
      <p:sp>
        <p:nvSpPr>
          <p:cNvPr id="8" name="Isosceles Triangle 7">
            <a:extLst>
              <a:ext uri="{FF2B5EF4-FFF2-40B4-BE49-F238E27FC236}">
                <a16:creationId xmlns:a16="http://schemas.microsoft.com/office/drawing/2014/main" id="{9AF06C02-1B2C-474B-AAB7-292E5588A6E5}"/>
              </a:ext>
            </a:extLst>
          </p:cNvPr>
          <p:cNvSpPr/>
          <p:nvPr/>
        </p:nvSpPr>
        <p:spPr>
          <a:xfrm rot="5400000">
            <a:off x="4815543" y="2233998"/>
            <a:ext cx="268373" cy="167880"/>
          </a:xfrm>
          <a:prstGeom prst="triangle">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038"/>
              </a:solidFill>
            </a:endParaRPr>
          </a:p>
        </p:txBody>
      </p:sp>
      <p:sp>
        <p:nvSpPr>
          <p:cNvPr id="9" name="Rectangle 8">
            <a:extLst>
              <a:ext uri="{FF2B5EF4-FFF2-40B4-BE49-F238E27FC236}">
                <a16:creationId xmlns:a16="http://schemas.microsoft.com/office/drawing/2014/main" id="{3F0119DC-24DB-4689-84C0-1FA4A3168DC3}"/>
              </a:ext>
            </a:extLst>
          </p:cNvPr>
          <p:cNvSpPr/>
          <p:nvPr/>
        </p:nvSpPr>
        <p:spPr>
          <a:xfrm>
            <a:off x="5138674" y="2739001"/>
            <a:ext cx="4095146" cy="422873"/>
          </a:xfrm>
          <a:prstGeom prst="rect">
            <a:avLst/>
          </a:prstGeom>
        </p:spPr>
        <p:txBody>
          <a:bodyPr wrap="square" lIns="91440" tIns="45720" rIns="91440" bIns="45720" anchor="t">
            <a:spAutoFit/>
          </a:bodyPr>
          <a:lstStyle/>
          <a:p>
            <a:pPr>
              <a:lnSpc>
                <a:spcPct val="113999"/>
              </a:lnSpc>
            </a:pPr>
            <a:r>
              <a:rPr lang="en-US" sz="2000" dirty="0">
                <a:solidFill>
                  <a:srgbClr val="075694"/>
                </a:solidFill>
                <a:latin typeface="Open Sans"/>
                <a:ea typeface="Open Sans"/>
                <a:cs typeface="Open Sans"/>
              </a:rPr>
              <a:t>Staff turnover</a:t>
            </a:r>
          </a:p>
        </p:txBody>
      </p:sp>
      <p:sp>
        <p:nvSpPr>
          <p:cNvPr id="11" name="Isosceles Triangle 10">
            <a:extLst>
              <a:ext uri="{FF2B5EF4-FFF2-40B4-BE49-F238E27FC236}">
                <a16:creationId xmlns:a16="http://schemas.microsoft.com/office/drawing/2014/main" id="{FBC8B358-160C-4771-95C7-24090C8004A2}"/>
              </a:ext>
            </a:extLst>
          </p:cNvPr>
          <p:cNvSpPr/>
          <p:nvPr/>
        </p:nvSpPr>
        <p:spPr>
          <a:xfrm rot="5400000">
            <a:off x="4802842" y="2870673"/>
            <a:ext cx="268373" cy="167880"/>
          </a:xfrm>
          <a:prstGeom prst="triangle">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038"/>
              </a:solidFill>
            </a:endParaRPr>
          </a:p>
        </p:txBody>
      </p:sp>
      <p:sp>
        <p:nvSpPr>
          <p:cNvPr id="21" name="Rectangle 20">
            <a:extLst>
              <a:ext uri="{FF2B5EF4-FFF2-40B4-BE49-F238E27FC236}">
                <a16:creationId xmlns:a16="http://schemas.microsoft.com/office/drawing/2014/main" id="{B158E014-E8E5-4B73-8B40-58D1B6B9FB22}"/>
              </a:ext>
            </a:extLst>
          </p:cNvPr>
          <p:cNvSpPr/>
          <p:nvPr/>
        </p:nvSpPr>
        <p:spPr>
          <a:xfrm>
            <a:off x="5134385" y="3917705"/>
            <a:ext cx="5292574" cy="421719"/>
          </a:xfrm>
          <a:prstGeom prst="rect">
            <a:avLst/>
          </a:prstGeom>
        </p:spPr>
        <p:txBody>
          <a:bodyPr wrap="square" lIns="91440" tIns="45720" rIns="91440" bIns="45720" anchor="t">
            <a:spAutoFit/>
          </a:bodyPr>
          <a:lstStyle/>
          <a:p>
            <a:pPr>
              <a:lnSpc>
                <a:spcPct val="113999"/>
              </a:lnSpc>
            </a:pPr>
            <a:r>
              <a:rPr lang="en-US" sz="2000" dirty="0">
                <a:solidFill>
                  <a:srgbClr val="075694"/>
                </a:solidFill>
                <a:latin typeface="Open Sans"/>
                <a:ea typeface="Open Sans"/>
                <a:cs typeface="Open Sans"/>
              </a:rPr>
              <a:t>Variable formatting and entry processes</a:t>
            </a:r>
          </a:p>
        </p:txBody>
      </p:sp>
      <p:sp>
        <p:nvSpPr>
          <p:cNvPr id="23" name="Isosceles Triangle 22">
            <a:extLst>
              <a:ext uri="{FF2B5EF4-FFF2-40B4-BE49-F238E27FC236}">
                <a16:creationId xmlns:a16="http://schemas.microsoft.com/office/drawing/2014/main" id="{DCF22E3A-BEEE-4BE2-B587-F0B6C727321D}"/>
              </a:ext>
            </a:extLst>
          </p:cNvPr>
          <p:cNvSpPr/>
          <p:nvPr/>
        </p:nvSpPr>
        <p:spPr>
          <a:xfrm rot="5400000">
            <a:off x="4828242" y="4035000"/>
            <a:ext cx="268373" cy="167880"/>
          </a:xfrm>
          <a:prstGeom prst="triangle">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038"/>
              </a:solidFill>
            </a:endParaRPr>
          </a:p>
        </p:txBody>
      </p:sp>
      <p:sp>
        <p:nvSpPr>
          <p:cNvPr id="25" name="Rectangle 24">
            <a:extLst>
              <a:ext uri="{FF2B5EF4-FFF2-40B4-BE49-F238E27FC236}">
                <a16:creationId xmlns:a16="http://schemas.microsoft.com/office/drawing/2014/main" id="{45B2926A-3DF1-42E7-A4FD-6F6B8728E75D}"/>
              </a:ext>
            </a:extLst>
          </p:cNvPr>
          <p:cNvSpPr/>
          <p:nvPr/>
        </p:nvSpPr>
        <p:spPr>
          <a:xfrm>
            <a:off x="5164074" y="4529980"/>
            <a:ext cx="4095146" cy="422873"/>
          </a:xfrm>
          <a:prstGeom prst="rect">
            <a:avLst/>
          </a:prstGeom>
        </p:spPr>
        <p:txBody>
          <a:bodyPr wrap="square" lIns="91440" tIns="45720" rIns="91440" bIns="45720" anchor="t">
            <a:spAutoFit/>
          </a:bodyPr>
          <a:lstStyle/>
          <a:p>
            <a:pPr>
              <a:lnSpc>
                <a:spcPct val="113999"/>
              </a:lnSpc>
            </a:pPr>
            <a:r>
              <a:rPr lang="en-US" sz="2000" dirty="0">
                <a:solidFill>
                  <a:srgbClr val="075694"/>
                </a:solidFill>
                <a:latin typeface="Open Sans"/>
                <a:ea typeface="Open Sans"/>
                <a:cs typeface="Open Sans"/>
              </a:rPr>
              <a:t>No data validation</a:t>
            </a:r>
          </a:p>
        </p:txBody>
      </p:sp>
      <p:sp>
        <p:nvSpPr>
          <p:cNvPr id="27" name="Isosceles Triangle 26">
            <a:extLst>
              <a:ext uri="{FF2B5EF4-FFF2-40B4-BE49-F238E27FC236}">
                <a16:creationId xmlns:a16="http://schemas.microsoft.com/office/drawing/2014/main" id="{CB56F1E1-796F-45AA-BE58-6FF07E2A901F}"/>
              </a:ext>
            </a:extLst>
          </p:cNvPr>
          <p:cNvSpPr/>
          <p:nvPr/>
        </p:nvSpPr>
        <p:spPr>
          <a:xfrm rot="5400000">
            <a:off x="4828242" y="4626868"/>
            <a:ext cx="268373" cy="167880"/>
          </a:xfrm>
          <a:prstGeom prst="triangle">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038"/>
              </a:solidFill>
            </a:endParaRPr>
          </a:p>
        </p:txBody>
      </p:sp>
      <p:sp>
        <p:nvSpPr>
          <p:cNvPr id="33" name="Rectangle 32">
            <a:extLst>
              <a:ext uri="{FF2B5EF4-FFF2-40B4-BE49-F238E27FC236}">
                <a16:creationId xmlns:a16="http://schemas.microsoft.com/office/drawing/2014/main" id="{700422F9-6F6B-4565-BF77-0F6C6940FF5B}"/>
              </a:ext>
            </a:extLst>
          </p:cNvPr>
          <p:cNvSpPr/>
          <p:nvPr/>
        </p:nvSpPr>
        <p:spPr>
          <a:xfrm>
            <a:off x="5134385" y="3327865"/>
            <a:ext cx="4095146" cy="422873"/>
          </a:xfrm>
          <a:prstGeom prst="rect">
            <a:avLst/>
          </a:prstGeom>
        </p:spPr>
        <p:txBody>
          <a:bodyPr wrap="square" lIns="91440" tIns="45720" rIns="91440" bIns="45720" anchor="t">
            <a:spAutoFit/>
          </a:bodyPr>
          <a:lstStyle/>
          <a:p>
            <a:pPr>
              <a:lnSpc>
                <a:spcPct val="113999"/>
              </a:lnSpc>
            </a:pPr>
            <a:r>
              <a:rPr lang="en-US" sz="2000" dirty="0">
                <a:solidFill>
                  <a:srgbClr val="075694"/>
                </a:solidFill>
                <a:latin typeface="Open Sans"/>
                <a:ea typeface="Open Sans"/>
                <a:cs typeface="Open Sans"/>
              </a:rPr>
              <a:t>Not user-friendly</a:t>
            </a:r>
            <a:endParaRPr lang="en-US" dirty="0"/>
          </a:p>
        </p:txBody>
      </p:sp>
      <p:sp>
        <p:nvSpPr>
          <p:cNvPr id="35" name="Isosceles Triangle 34">
            <a:extLst>
              <a:ext uri="{FF2B5EF4-FFF2-40B4-BE49-F238E27FC236}">
                <a16:creationId xmlns:a16="http://schemas.microsoft.com/office/drawing/2014/main" id="{B4EFA096-D0B7-4A11-8F7C-5633173B8087}"/>
              </a:ext>
            </a:extLst>
          </p:cNvPr>
          <p:cNvSpPr/>
          <p:nvPr/>
        </p:nvSpPr>
        <p:spPr>
          <a:xfrm rot="5400000">
            <a:off x="4828242" y="3454874"/>
            <a:ext cx="268373" cy="167880"/>
          </a:xfrm>
          <a:prstGeom prst="triangle">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038"/>
              </a:solidFill>
            </a:endParaRPr>
          </a:p>
        </p:txBody>
      </p:sp>
      <p:sp>
        <p:nvSpPr>
          <p:cNvPr id="37" name="Title 1">
            <a:extLst>
              <a:ext uri="{FF2B5EF4-FFF2-40B4-BE49-F238E27FC236}">
                <a16:creationId xmlns:a16="http://schemas.microsoft.com/office/drawing/2014/main" id="{43BCB63E-962A-49F3-9DD8-D80996410877}"/>
              </a:ext>
            </a:extLst>
          </p:cNvPr>
          <p:cNvSpPr txBox="1">
            <a:spLocks/>
          </p:cNvSpPr>
          <p:nvPr/>
        </p:nvSpPr>
        <p:spPr>
          <a:xfrm>
            <a:off x="790535" y="2031343"/>
            <a:ext cx="3049113" cy="26805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a:lnSpc>
                <a:spcPct val="114999"/>
              </a:lnSpc>
            </a:pPr>
            <a:r>
              <a:rPr lang="en-US" sz="2400" dirty="0">
                <a:solidFill>
                  <a:schemeClr val="bg1"/>
                </a:solidFill>
                <a:latin typeface="Open Sans"/>
                <a:ea typeface="Open Sans"/>
                <a:cs typeface="Open Sans"/>
              </a:rPr>
              <a:t>Feedback collected by TEA and Region 14 CC:</a:t>
            </a:r>
            <a:endParaRPr lang="en-US" sz="2400">
              <a:solidFill>
                <a:schemeClr val="bg1"/>
              </a:solidFill>
              <a:cs typeface="Calibri" panose="020F0502020204030204"/>
            </a:endParaRPr>
          </a:p>
        </p:txBody>
      </p:sp>
    </p:spTree>
    <p:extLst>
      <p:ext uri="{BB962C8B-B14F-4D97-AF65-F5344CB8AC3E}">
        <p14:creationId xmlns:p14="http://schemas.microsoft.com/office/powerpoint/2010/main" val="4066668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995533" y="1578531"/>
            <a:ext cx="1495571" cy="5659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773362" y="1587452"/>
            <a:ext cx="1495571" cy="5659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9">
            <a:extLst>
              <a:ext uri="{FF2B5EF4-FFF2-40B4-BE49-F238E27FC236}">
                <a16:creationId xmlns:a16="http://schemas.microsoft.com/office/drawing/2014/main" id="{17046E1D-5D9D-4AF2-A065-B7F7724DEB8C}"/>
              </a:ext>
            </a:extLst>
          </p:cNvPr>
          <p:cNvSpPr/>
          <p:nvPr/>
        </p:nvSpPr>
        <p:spPr>
          <a:xfrm rot="5400000">
            <a:off x="6192695" y="3399201"/>
            <a:ext cx="1101248" cy="1505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57F62D0-5811-1E4F-A3B3-2BA76B8611AF}"/>
              </a:ext>
            </a:extLst>
          </p:cNvPr>
          <p:cNvSpPr txBox="1">
            <a:spLocks/>
          </p:cNvSpPr>
          <p:nvPr/>
        </p:nvSpPr>
        <p:spPr>
          <a:xfrm>
            <a:off x="712381" y="153230"/>
            <a:ext cx="10097860" cy="751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r>
              <a:rPr lang="en-US" sz="1800" dirty="0">
                <a:latin typeface="Open Sans"/>
                <a:ea typeface="Open Sans"/>
                <a:cs typeface="Open Sans"/>
              </a:rPr>
              <a:t>Continuous Improvement Goals: 2021/2022</a:t>
            </a:r>
            <a:endParaRPr lang="en-US" sz="1800" dirty="0">
              <a:solidFill>
                <a:srgbClr val="0D6CB9"/>
              </a:solidFill>
              <a:latin typeface="Open Sans" pitchFamily="2" charset="0"/>
              <a:ea typeface="Open Sans" pitchFamily="2" charset="0"/>
              <a:cs typeface="Open Sans" pitchFamily="2" charset="0"/>
            </a:endParaRPr>
          </a:p>
        </p:txBody>
      </p:sp>
      <p:sp>
        <p:nvSpPr>
          <p:cNvPr id="7" name="Content Placeholder 2">
            <a:extLst>
              <a:ext uri="{FF2B5EF4-FFF2-40B4-BE49-F238E27FC236}">
                <a16:creationId xmlns:a16="http://schemas.microsoft.com/office/drawing/2014/main" id="{C7427CDE-75B3-3F45-BEA6-B60547264004}"/>
              </a:ext>
            </a:extLst>
          </p:cNvPr>
          <p:cNvSpPr>
            <a:spLocks noGrp="1"/>
          </p:cNvSpPr>
          <p:nvPr>
            <p:ph idx="1"/>
          </p:nvPr>
        </p:nvSpPr>
        <p:spPr>
          <a:xfrm>
            <a:off x="1960905" y="4463254"/>
            <a:ext cx="7675478" cy="878291"/>
          </a:xfrm>
        </p:spPr>
        <p:txBody>
          <a:bodyPr lIns="91440" tIns="45720" rIns="91440" bIns="45720" anchor="t"/>
          <a:lstStyle/>
          <a:p>
            <a:pPr marL="0" indent="0" algn="ctr">
              <a:lnSpc>
                <a:spcPct val="114000"/>
              </a:lnSpc>
              <a:buNone/>
            </a:pPr>
            <a:r>
              <a:rPr lang="en-US" sz="2000" b="1" dirty="0">
                <a:latin typeface="Open Sans"/>
                <a:ea typeface="Open Sans"/>
                <a:cs typeface="Open Sans"/>
              </a:rPr>
              <a:t>Direct data entry </a:t>
            </a:r>
            <a:r>
              <a:rPr lang="en-US" sz="2000" dirty="0">
                <a:latin typeface="Open Sans"/>
                <a:ea typeface="Open Sans"/>
                <a:cs typeface="Open Sans"/>
              </a:rPr>
              <a:t>and a </a:t>
            </a:r>
            <a:r>
              <a:rPr lang="en-US" sz="2000" b="1" dirty="0">
                <a:latin typeface="Open Sans"/>
                <a:ea typeface="Open Sans"/>
                <a:cs typeface="Open Sans"/>
              </a:rPr>
              <a:t>dynamic, searchable end product</a:t>
            </a:r>
            <a:r>
              <a:rPr lang="en-US" sz="2000" dirty="0">
                <a:latin typeface="Open Sans"/>
                <a:ea typeface="Open Sans"/>
                <a:cs typeface="Open Sans"/>
              </a:rPr>
              <a:t> addresses both of these areas of improvement.</a:t>
            </a:r>
            <a:endParaRPr lang="en-US" sz="2000" dirty="0">
              <a:latin typeface="Open Sans" pitchFamily="2" charset="0"/>
              <a:ea typeface="Open Sans" pitchFamily="2" charset="0"/>
              <a:cs typeface="Open Sans" pitchFamily="2" charset="0"/>
            </a:endParaRPr>
          </a:p>
        </p:txBody>
      </p:sp>
      <p:cxnSp>
        <p:nvCxnSpPr>
          <p:cNvPr id="8" name="Straight Connector 7"/>
          <p:cNvCxnSpPr/>
          <p:nvPr/>
        </p:nvCxnSpPr>
        <p:spPr>
          <a:xfrm>
            <a:off x="712380" y="374073"/>
            <a:ext cx="0" cy="277091"/>
          </a:xfrm>
          <a:prstGeom prst="line">
            <a:avLst/>
          </a:prstGeom>
          <a:ln w="38100">
            <a:solidFill>
              <a:srgbClr val="F16038"/>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657F62D0-5811-1E4F-A3B3-2BA76B8611AF}"/>
              </a:ext>
            </a:extLst>
          </p:cNvPr>
          <p:cNvSpPr txBox="1">
            <a:spLocks/>
          </p:cNvSpPr>
          <p:nvPr/>
        </p:nvSpPr>
        <p:spPr>
          <a:xfrm>
            <a:off x="3100978" y="1555033"/>
            <a:ext cx="2840343" cy="8476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algn="ctr">
              <a:lnSpc>
                <a:spcPct val="100000"/>
              </a:lnSpc>
            </a:pPr>
            <a:r>
              <a:rPr lang="en-US" sz="2000" dirty="0">
                <a:solidFill>
                  <a:srgbClr val="F16038"/>
                </a:solidFill>
                <a:latin typeface="Open Sans"/>
                <a:ea typeface="Open Sans"/>
                <a:cs typeface="Open Sans"/>
              </a:rPr>
              <a:t>Quality</a:t>
            </a:r>
            <a:r>
              <a:rPr lang="en-US" sz="2000" dirty="0">
                <a:solidFill>
                  <a:srgbClr val="0070C0"/>
                </a:solidFill>
                <a:latin typeface="Open Sans"/>
                <a:ea typeface="Open Sans"/>
                <a:cs typeface="Open Sans"/>
              </a:rPr>
              <a:t> </a:t>
            </a:r>
          </a:p>
          <a:p>
            <a:pPr algn="ctr">
              <a:lnSpc>
                <a:spcPct val="100000"/>
              </a:lnSpc>
            </a:pPr>
            <a:r>
              <a:rPr lang="en-US" sz="2000" dirty="0">
                <a:solidFill>
                  <a:srgbClr val="0070C0"/>
                </a:solidFill>
                <a:latin typeface="Open Sans"/>
                <a:ea typeface="Open Sans"/>
                <a:cs typeface="Open Sans"/>
              </a:rPr>
              <a:t>of data</a:t>
            </a:r>
          </a:p>
        </p:txBody>
      </p:sp>
      <p:sp>
        <p:nvSpPr>
          <p:cNvPr id="11" name="Title 1">
            <a:extLst>
              <a:ext uri="{FF2B5EF4-FFF2-40B4-BE49-F238E27FC236}">
                <a16:creationId xmlns:a16="http://schemas.microsoft.com/office/drawing/2014/main" id="{657F62D0-5811-1E4F-A3B3-2BA76B8611AF}"/>
              </a:ext>
            </a:extLst>
          </p:cNvPr>
          <p:cNvSpPr txBox="1">
            <a:spLocks/>
          </p:cNvSpPr>
          <p:nvPr/>
        </p:nvSpPr>
        <p:spPr>
          <a:xfrm>
            <a:off x="4408119" y="1395353"/>
            <a:ext cx="4689204" cy="11669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algn="ctr">
              <a:lnSpc>
                <a:spcPct val="100000"/>
              </a:lnSpc>
            </a:pPr>
            <a:r>
              <a:rPr lang="en-US" sz="2000" dirty="0">
                <a:solidFill>
                  <a:srgbClr val="F16038"/>
                </a:solidFill>
                <a:latin typeface="Open Sans" pitchFamily="2" charset="0"/>
                <a:ea typeface="Open Sans" pitchFamily="2" charset="0"/>
                <a:cs typeface="Open Sans" pitchFamily="2" charset="0"/>
              </a:rPr>
              <a:t>Usability</a:t>
            </a:r>
            <a:r>
              <a:rPr lang="en-US" sz="2000" dirty="0">
                <a:latin typeface="Open Sans" pitchFamily="2" charset="0"/>
                <a:ea typeface="Open Sans" pitchFamily="2" charset="0"/>
                <a:cs typeface="Open Sans" pitchFamily="2" charset="0"/>
              </a:rPr>
              <a:t> </a:t>
            </a:r>
          </a:p>
          <a:p>
            <a:pPr algn="ctr">
              <a:lnSpc>
                <a:spcPct val="100000"/>
              </a:lnSpc>
            </a:pPr>
            <a:r>
              <a:rPr lang="en-US" sz="2000" dirty="0">
                <a:latin typeface="Open Sans" pitchFamily="2" charset="0"/>
                <a:ea typeface="Open Sans" pitchFamily="2" charset="0"/>
                <a:cs typeface="Open Sans" pitchFamily="2" charset="0"/>
              </a:rPr>
              <a:t>of end product</a:t>
            </a:r>
            <a:endParaRPr lang="en-US" sz="2000" dirty="0">
              <a:solidFill>
                <a:srgbClr val="F16038"/>
              </a:solidFill>
              <a:latin typeface="Open Sans" pitchFamily="2" charset="0"/>
              <a:ea typeface="Open Sans" pitchFamily="2" charset="0"/>
              <a:cs typeface="Open Sans" pitchFamily="2" charset="0"/>
            </a:endParaRPr>
          </a:p>
        </p:txBody>
      </p:sp>
      <p:sp>
        <p:nvSpPr>
          <p:cNvPr id="10" name="Arrow: Right 9">
            <a:extLst>
              <a:ext uri="{FF2B5EF4-FFF2-40B4-BE49-F238E27FC236}">
                <a16:creationId xmlns:a16="http://schemas.microsoft.com/office/drawing/2014/main" id="{17046E1D-5D9D-4AF2-A065-B7F7724DEB8C}"/>
              </a:ext>
            </a:extLst>
          </p:cNvPr>
          <p:cNvSpPr/>
          <p:nvPr/>
        </p:nvSpPr>
        <p:spPr>
          <a:xfrm rot="5400000">
            <a:off x="3970527" y="3379121"/>
            <a:ext cx="1101248" cy="1505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8920475" y="362574"/>
            <a:ext cx="658280" cy="370013"/>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2665" y="387494"/>
            <a:ext cx="2319335" cy="538205"/>
          </a:xfrm>
          <a:prstGeom prst="rect">
            <a:avLst/>
          </a:prstGeom>
        </p:spPr>
      </p:pic>
      <p:cxnSp>
        <p:nvCxnSpPr>
          <p:cNvPr id="16" name="Straight Connector 15"/>
          <p:cNvCxnSpPr/>
          <p:nvPr/>
        </p:nvCxnSpPr>
        <p:spPr>
          <a:xfrm flipH="1" flipV="1">
            <a:off x="9704784" y="419280"/>
            <a:ext cx="1" cy="239302"/>
          </a:xfrm>
          <a:prstGeom prst="line">
            <a:avLst/>
          </a:prstGeom>
          <a:ln w="28575">
            <a:solidFill>
              <a:srgbClr val="F1603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525347" y="948021"/>
            <a:ext cx="3666653" cy="0"/>
          </a:xfrm>
          <a:prstGeom prst="line">
            <a:avLst/>
          </a:prstGeom>
          <a:ln w="57150">
            <a:solidFill>
              <a:srgbClr val="F16038"/>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stretch>
            <a:fillRect/>
          </a:stretch>
        </p:blipFill>
        <p:spPr>
          <a:xfrm>
            <a:off x="4016103" y="2470122"/>
            <a:ext cx="1010091" cy="921331"/>
          </a:xfrm>
          <a:prstGeom prst="rect">
            <a:avLst/>
          </a:prstGeom>
        </p:spPr>
      </p:pic>
      <p:pic>
        <p:nvPicPr>
          <p:cNvPr id="4" name="Picture 3"/>
          <p:cNvPicPr>
            <a:picLocks noChangeAspect="1"/>
          </p:cNvPicPr>
          <p:nvPr/>
        </p:nvPicPr>
        <p:blipFill>
          <a:blip r:embed="rId6"/>
          <a:stretch>
            <a:fillRect/>
          </a:stretch>
        </p:blipFill>
        <p:spPr>
          <a:xfrm>
            <a:off x="6238277" y="2505996"/>
            <a:ext cx="1028888" cy="918363"/>
          </a:xfrm>
          <a:prstGeom prst="rect">
            <a:avLst/>
          </a:prstGeom>
        </p:spPr>
      </p:pic>
    </p:spTree>
    <p:extLst>
      <p:ext uri="{BB962C8B-B14F-4D97-AF65-F5344CB8AC3E}">
        <p14:creationId xmlns:p14="http://schemas.microsoft.com/office/powerpoint/2010/main" val="2173878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5C87AAB-1954-41AA-9A3C-E226D53486A9}"/>
              </a:ext>
            </a:extLst>
          </p:cNvPr>
          <p:cNvGrpSpPr/>
          <p:nvPr/>
        </p:nvGrpSpPr>
        <p:grpSpPr>
          <a:xfrm>
            <a:off x="7682739" y="2350274"/>
            <a:ext cx="3947233" cy="4047728"/>
            <a:chOff x="7682739" y="2350274"/>
            <a:chExt cx="3947233" cy="4047728"/>
          </a:xfrm>
        </p:grpSpPr>
        <p:sp>
          <p:nvSpPr>
            <p:cNvPr id="20" name="Rectangle 19"/>
            <p:cNvSpPr/>
            <p:nvPr/>
          </p:nvSpPr>
          <p:spPr>
            <a:xfrm>
              <a:off x="7771828" y="2350274"/>
              <a:ext cx="2650580" cy="756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657F62D0-5811-1E4F-A3B3-2BA76B8611AF}"/>
                </a:ext>
              </a:extLst>
            </p:cNvPr>
            <p:cNvSpPr txBox="1">
              <a:spLocks/>
            </p:cNvSpPr>
            <p:nvPr/>
          </p:nvSpPr>
          <p:spPr>
            <a:xfrm>
              <a:off x="7798136" y="2424626"/>
              <a:ext cx="2650580" cy="585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algn="ctr"/>
              <a:r>
                <a:rPr lang="en-US" sz="2000" dirty="0">
                  <a:solidFill>
                    <a:schemeClr val="bg1"/>
                  </a:solidFill>
                  <a:latin typeface="Open Sans" pitchFamily="2" charset="0"/>
                  <a:ea typeface="Open Sans" pitchFamily="2" charset="0"/>
                  <a:cs typeface="Open Sans" pitchFamily="2" charset="0"/>
                </a:rPr>
                <a:t>Data Reports</a:t>
              </a:r>
            </a:p>
          </p:txBody>
        </p:sp>
        <p:sp>
          <p:nvSpPr>
            <p:cNvPr id="25" name="Content Placeholder 2">
              <a:extLst>
                <a:ext uri="{FF2B5EF4-FFF2-40B4-BE49-F238E27FC236}">
                  <a16:creationId xmlns:a16="http://schemas.microsoft.com/office/drawing/2014/main" id="{C7427CDE-75B3-3F45-BEA6-B60547264004}"/>
                </a:ext>
              </a:extLst>
            </p:cNvPr>
            <p:cNvSpPr txBox="1">
              <a:spLocks/>
            </p:cNvSpPr>
            <p:nvPr/>
          </p:nvSpPr>
          <p:spPr>
            <a:xfrm>
              <a:off x="7682739" y="3220630"/>
              <a:ext cx="3947233" cy="317737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pPr>
              <a:r>
                <a:rPr lang="en-US" sz="1400" dirty="0">
                  <a:latin typeface="Open Sans"/>
                  <a:ea typeface="Open Sans"/>
                  <a:cs typeface="Open Sans"/>
                </a:rPr>
                <a:t>Data on the website is always </a:t>
              </a:r>
              <a:r>
                <a:rPr lang="en-US" sz="1400" b="1" dirty="0">
                  <a:latin typeface="Open Sans"/>
                  <a:ea typeface="Open Sans"/>
                  <a:cs typeface="Open Sans"/>
                </a:rPr>
                <a:t>up-to-date</a:t>
              </a:r>
              <a:r>
                <a:rPr lang="en-US" sz="1400" dirty="0">
                  <a:latin typeface="Open Sans"/>
                  <a:ea typeface="Open Sans"/>
                  <a:cs typeface="Open Sans"/>
                </a:rPr>
                <a:t> with ESC submissions</a:t>
              </a:r>
            </a:p>
            <a:p>
              <a:pPr>
                <a:lnSpc>
                  <a:spcPct val="125000"/>
                </a:lnSpc>
              </a:pPr>
              <a:r>
                <a:rPr lang="en-US" sz="1400" dirty="0">
                  <a:latin typeface="Open Sans" pitchFamily="2" charset="0"/>
                  <a:ea typeface="Open Sans" pitchFamily="2" charset="0"/>
                  <a:cs typeface="Open Sans" pitchFamily="2" charset="0"/>
                </a:rPr>
                <a:t>TEA able to </a:t>
              </a:r>
              <a:r>
                <a:rPr lang="en-US" sz="1400" b="1" dirty="0">
                  <a:latin typeface="Open Sans" pitchFamily="2" charset="0"/>
                  <a:ea typeface="Open Sans" pitchFamily="2" charset="0"/>
                  <a:cs typeface="Open Sans" pitchFamily="2" charset="0"/>
                </a:rPr>
                <a:t>run reports </a:t>
              </a:r>
              <a:r>
                <a:rPr lang="en-US" sz="1400" dirty="0">
                  <a:latin typeface="Open Sans" pitchFamily="2" charset="0"/>
                  <a:ea typeface="Open Sans" pitchFamily="2" charset="0"/>
                  <a:cs typeface="Open Sans" pitchFamily="2" charset="0"/>
                </a:rPr>
                <a:t>about resource availability to include in </a:t>
              </a:r>
              <a:r>
                <a:rPr lang="en-US" sz="1400" b="1" dirty="0">
                  <a:latin typeface="Open Sans" pitchFamily="2" charset="0"/>
                  <a:ea typeface="Open Sans" pitchFamily="2" charset="0"/>
                  <a:cs typeface="Open Sans" pitchFamily="2" charset="0"/>
                </a:rPr>
                <a:t>Statewide Mental Health Plan</a:t>
              </a:r>
            </a:p>
            <a:p>
              <a:pPr>
                <a:lnSpc>
                  <a:spcPct val="125000"/>
                </a:lnSpc>
              </a:pPr>
              <a:r>
                <a:rPr lang="en-US" sz="1400" dirty="0">
                  <a:latin typeface="Open Sans" pitchFamily="2" charset="0"/>
                  <a:ea typeface="Open Sans" pitchFamily="2" charset="0"/>
                  <a:cs typeface="Open Sans" pitchFamily="2" charset="0"/>
                </a:rPr>
                <a:t>Summary </a:t>
              </a:r>
              <a:r>
                <a:rPr lang="en-US" sz="1400" b="1" dirty="0">
                  <a:latin typeface="Open Sans" pitchFamily="2" charset="0"/>
                  <a:ea typeface="Open Sans" pitchFamily="2" charset="0"/>
                  <a:cs typeface="Open Sans" pitchFamily="2" charset="0"/>
                </a:rPr>
                <a:t>data visualizations </a:t>
              </a:r>
              <a:r>
                <a:rPr lang="en-US" sz="1400" dirty="0">
                  <a:latin typeface="Open Sans" pitchFamily="2" charset="0"/>
                  <a:ea typeface="Open Sans" pitchFamily="2" charset="0"/>
                  <a:cs typeface="Open Sans" pitchFamily="2" charset="0"/>
                </a:rPr>
                <a:t>on the website and available for download</a:t>
              </a:r>
            </a:p>
          </p:txBody>
        </p:sp>
      </p:grpSp>
      <p:grpSp>
        <p:nvGrpSpPr>
          <p:cNvPr id="5" name="Group 4">
            <a:extLst>
              <a:ext uri="{FF2B5EF4-FFF2-40B4-BE49-F238E27FC236}">
                <a16:creationId xmlns:a16="http://schemas.microsoft.com/office/drawing/2014/main" id="{38F9848F-D287-4F76-9777-21EB5CCF9D5E}"/>
              </a:ext>
            </a:extLst>
          </p:cNvPr>
          <p:cNvGrpSpPr/>
          <p:nvPr/>
        </p:nvGrpSpPr>
        <p:grpSpPr>
          <a:xfrm>
            <a:off x="4291639" y="2349228"/>
            <a:ext cx="3638192" cy="3734035"/>
            <a:chOff x="4291639" y="2349228"/>
            <a:chExt cx="3638192" cy="3734035"/>
          </a:xfrm>
        </p:grpSpPr>
        <p:sp>
          <p:nvSpPr>
            <p:cNvPr id="17" name="Rectangle 16"/>
            <p:cNvSpPr/>
            <p:nvPr/>
          </p:nvSpPr>
          <p:spPr>
            <a:xfrm>
              <a:off x="4379273" y="2349228"/>
              <a:ext cx="2650580" cy="756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657F62D0-5811-1E4F-A3B3-2BA76B8611AF}"/>
                </a:ext>
              </a:extLst>
            </p:cNvPr>
            <p:cNvSpPr txBox="1">
              <a:spLocks/>
            </p:cNvSpPr>
            <p:nvPr/>
          </p:nvSpPr>
          <p:spPr>
            <a:xfrm>
              <a:off x="4499791" y="2433556"/>
              <a:ext cx="2427061" cy="585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algn="ctr"/>
              <a:r>
                <a:rPr lang="en-US" sz="2000" dirty="0">
                  <a:solidFill>
                    <a:schemeClr val="bg1"/>
                  </a:solidFill>
                  <a:latin typeface="Open Sans" pitchFamily="2" charset="0"/>
                  <a:ea typeface="Open Sans" pitchFamily="2" charset="0"/>
                  <a:cs typeface="Open Sans" pitchFamily="2" charset="0"/>
                </a:rPr>
                <a:t>Public Website</a:t>
              </a:r>
            </a:p>
          </p:txBody>
        </p:sp>
        <p:sp>
          <p:nvSpPr>
            <p:cNvPr id="24" name="Content Placeholder 2">
              <a:extLst>
                <a:ext uri="{FF2B5EF4-FFF2-40B4-BE49-F238E27FC236}">
                  <a16:creationId xmlns:a16="http://schemas.microsoft.com/office/drawing/2014/main" id="{C7427CDE-75B3-3F45-BEA6-B60547264004}"/>
                </a:ext>
              </a:extLst>
            </p:cNvPr>
            <p:cNvSpPr txBox="1">
              <a:spLocks/>
            </p:cNvSpPr>
            <p:nvPr/>
          </p:nvSpPr>
          <p:spPr>
            <a:xfrm>
              <a:off x="4291639" y="3267741"/>
              <a:ext cx="3350117" cy="281552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pPr>
              <a:r>
                <a:rPr lang="en-US" sz="1400" dirty="0">
                  <a:latin typeface="Open Sans"/>
                  <a:ea typeface="Open Sans"/>
                  <a:cs typeface="Open Sans"/>
                </a:rPr>
                <a:t>Public, </a:t>
              </a:r>
              <a:r>
                <a:rPr lang="en-US" sz="1400" b="1" dirty="0">
                  <a:latin typeface="Open Sans"/>
                  <a:ea typeface="Open Sans"/>
                  <a:cs typeface="Open Sans"/>
                </a:rPr>
                <a:t>searchable database</a:t>
              </a:r>
              <a:r>
                <a:rPr lang="en-US" sz="1400" dirty="0">
                  <a:latin typeface="Open Sans"/>
                  <a:ea typeface="Open Sans"/>
                  <a:cs typeface="Open Sans"/>
                </a:rPr>
                <a:t> available statewide as part of </a:t>
              </a:r>
              <a:r>
                <a:rPr lang="en-US" sz="1400" b="1" dirty="0">
                  <a:solidFill>
                    <a:srgbClr val="F16038"/>
                  </a:solidFill>
                  <a:latin typeface="Open Sans"/>
                  <a:ea typeface="Open Sans"/>
                  <a:cs typeface="Open Sans"/>
                </a:rPr>
                <a:t>mental health ecosystem network</a:t>
              </a:r>
            </a:p>
            <a:p>
              <a:pPr>
                <a:lnSpc>
                  <a:spcPct val="125000"/>
                </a:lnSpc>
              </a:pPr>
              <a:r>
                <a:rPr lang="en-US" sz="1400" dirty="0">
                  <a:latin typeface="Open Sans" pitchFamily="2" charset="0"/>
                  <a:ea typeface="Open Sans" pitchFamily="2" charset="0"/>
                  <a:cs typeface="Open Sans" pitchFamily="2" charset="0"/>
                </a:rPr>
                <a:t>TEA + ESCs able to </a:t>
              </a:r>
              <a:r>
                <a:rPr lang="en-US" sz="1400" b="1" dirty="0">
                  <a:latin typeface="Open Sans" pitchFamily="2" charset="0"/>
                  <a:ea typeface="Open Sans" pitchFamily="2" charset="0"/>
                  <a:cs typeface="Open Sans" pitchFamily="2" charset="0"/>
                </a:rPr>
                <a:t>share database</a:t>
              </a:r>
              <a:r>
                <a:rPr lang="en-US" sz="1400" dirty="0">
                  <a:latin typeface="Open Sans" pitchFamily="2" charset="0"/>
                  <a:ea typeface="Open Sans" pitchFamily="2" charset="0"/>
                  <a:cs typeface="Open Sans" pitchFamily="2" charset="0"/>
                </a:rPr>
                <a:t> with schools, districts, policymakers, etc.</a:t>
              </a:r>
            </a:p>
          </p:txBody>
        </p:sp>
        <p:sp>
          <p:nvSpPr>
            <p:cNvPr id="16" name="Right Arrow 12">
              <a:extLst>
                <a:ext uri="{FF2B5EF4-FFF2-40B4-BE49-F238E27FC236}">
                  <a16:creationId xmlns:a16="http://schemas.microsoft.com/office/drawing/2014/main" id="{78A3F717-F2A1-48CC-BC8F-5454250091AD}"/>
                </a:ext>
              </a:extLst>
            </p:cNvPr>
            <p:cNvSpPr/>
            <p:nvPr/>
          </p:nvSpPr>
          <p:spPr>
            <a:xfrm>
              <a:off x="6841986" y="2502024"/>
              <a:ext cx="1087845" cy="484632"/>
            </a:xfrm>
            <a:prstGeom prst="rightArrow">
              <a:avLst/>
            </a:prstGeom>
            <a:solidFill>
              <a:srgbClr val="CDE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stretch>
            <a:fillRect/>
          </a:stretch>
        </p:blipFill>
        <p:spPr>
          <a:xfrm>
            <a:off x="8920475" y="362574"/>
            <a:ext cx="658280" cy="370013"/>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2665" y="387494"/>
            <a:ext cx="2319335" cy="538205"/>
          </a:xfrm>
          <a:prstGeom prst="rect">
            <a:avLst/>
          </a:prstGeom>
        </p:spPr>
      </p:pic>
      <p:cxnSp>
        <p:nvCxnSpPr>
          <p:cNvPr id="26" name="Straight Connector 25"/>
          <p:cNvCxnSpPr/>
          <p:nvPr/>
        </p:nvCxnSpPr>
        <p:spPr>
          <a:xfrm flipH="1" flipV="1">
            <a:off x="9704784" y="419280"/>
            <a:ext cx="1" cy="239302"/>
          </a:xfrm>
          <a:prstGeom prst="line">
            <a:avLst/>
          </a:prstGeom>
          <a:ln w="28575">
            <a:solidFill>
              <a:srgbClr val="F1603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525347" y="948021"/>
            <a:ext cx="3666653" cy="0"/>
          </a:xfrm>
          <a:prstGeom prst="line">
            <a:avLst/>
          </a:prstGeom>
          <a:ln w="57150">
            <a:solidFill>
              <a:srgbClr val="F16038"/>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65A691F-EB57-467B-8139-2ED9A30D4B67}"/>
              </a:ext>
            </a:extLst>
          </p:cNvPr>
          <p:cNvCxnSpPr/>
          <p:nvPr/>
        </p:nvCxnSpPr>
        <p:spPr>
          <a:xfrm>
            <a:off x="886888" y="521803"/>
            <a:ext cx="0" cy="993000"/>
          </a:xfrm>
          <a:prstGeom prst="line">
            <a:avLst/>
          </a:prstGeom>
          <a:ln w="38100">
            <a:solidFill>
              <a:srgbClr val="F16038"/>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501F5BCE-88BD-4B42-BEBC-8B1C9BA1DBB4}"/>
              </a:ext>
            </a:extLst>
          </p:cNvPr>
          <p:cNvSpPr/>
          <p:nvPr/>
        </p:nvSpPr>
        <p:spPr>
          <a:xfrm>
            <a:off x="688973" y="1219200"/>
            <a:ext cx="390072" cy="3810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9486B9A-0493-43A4-A2F1-3D9EE9C29E2A}"/>
              </a:ext>
            </a:extLst>
          </p:cNvPr>
          <p:cNvSpPr txBox="1"/>
          <p:nvPr/>
        </p:nvSpPr>
        <p:spPr>
          <a:xfrm>
            <a:off x="1079324" y="452240"/>
            <a:ext cx="4433411" cy="7219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5000"/>
              </a:lnSpc>
            </a:pPr>
            <a:r>
              <a:rPr lang="en-US" sz="1700" b="1" dirty="0">
                <a:solidFill>
                  <a:srgbClr val="0D6CB9"/>
                </a:solidFill>
                <a:latin typeface="Open Sans"/>
                <a:cs typeface="Segoe UI"/>
              </a:rPr>
              <a:t>Database </a:t>
            </a:r>
            <a:endParaRPr lang="en-US" sz="1500" dirty="0">
              <a:solidFill>
                <a:srgbClr val="000000"/>
              </a:solidFill>
              <a:latin typeface="Calibri" panose="020F0502020204030204"/>
              <a:cs typeface="Calibri"/>
            </a:endParaRPr>
          </a:p>
          <a:p>
            <a:pPr>
              <a:lnSpc>
                <a:spcPct val="125000"/>
              </a:lnSpc>
            </a:pPr>
            <a:r>
              <a:rPr lang="en-US" sz="1700" b="1" dirty="0">
                <a:solidFill>
                  <a:srgbClr val="0D6CB9"/>
                </a:solidFill>
                <a:latin typeface="Open Sans"/>
                <a:cs typeface="Segoe UI"/>
              </a:rPr>
              <a:t>Implementation Progression</a:t>
            </a:r>
            <a:endParaRPr lang="en-US" sz="1500" dirty="0">
              <a:cs typeface="Calibri"/>
            </a:endParaRPr>
          </a:p>
        </p:txBody>
      </p:sp>
      <p:grpSp>
        <p:nvGrpSpPr>
          <p:cNvPr id="4" name="Group 3">
            <a:extLst>
              <a:ext uri="{FF2B5EF4-FFF2-40B4-BE49-F238E27FC236}">
                <a16:creationId xmlns:a16="http://schemas.microsoft.com/office/drawing/2014/main" id="{08553F26-12D2-4765-814C-0CF97CC9B1CF}"/>
              </a:ext>
            </a:extLst>
          </p:cNvPr>
          <p:cNvGrpSpPr/>
          <p:nvPr/>
        </p:nvGrpSpPr>
        <p:grpSpPr>
          <a:xfrm>
            <a:off x="879807" y="2352409"/>
            <a:ext cx="3659904" cy="3748309"/>
            <a:chOff x="879807" y="2352409"/>
            <a:chExt cx="3659904" cy="3748309"/>
          </a:xfrm>
        </p:grpSpPr>
        <p:sp>
          <p:nvSpPr>
            <p:cNvPr id="11" name="Rectangle 10"/>
            <p:cNvSpPr/>
            <p:nvPr/>
          </p:nvSpPr>
          <p:spPr>
            <a:xfrm>
              <a:off x="1018895" y="2352409"/>
              <a:ext cx="2650580" cy="7564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3451866" y="2484033"/>
              <a:ext cx="1087845" cy="484632"/>
            </a:xfrm>
            <a:prstGeom prst="rightArrow">
              <a:avLst/>
            </a:prstGeom>
            <a:solidFill>
              <a:srgbClr val="CDE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C7427CDE-75B3-3F45-BEA6-B60547264004}"/>
                </a:ext>
              </a:extLst>
            </p:cNvPr>
            <p:cNvSpPr txBox="1">
              <a:spLocks/>
            </p:cNvSpPr>
            <p:nvPr/>
          </p:nvSpPr>
          <p:spPr>
            <a:xfrm>
              <a:off x="879807" y="3275904"/>
              <a:ext cx="3335475" cy="282481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pPr>
              <a:r>
                <a:rPr lang="en-US" sz="1400" dirty="0">
                  <a:latin typeface="Open Sans" panose="020B0606030504020204" pitchFamily="34" charset="0"/>
                  <a:ea typeface="Open Sans" panose="020B0606030504020204" pitchFamily="34" charset="0"/>
                  <a:cs typeface="Open Sans" panose="020B0606030504020204" pitchFamily="34" charset="0"/>
                </a:rPr>
                <a:t>Designed using </a:t>
              </a:r>
              <a:r>
                <a:rPr lang="en-US" sz="1400" b="1" dirty="0">
                  <a:latin typeface="Open Sans" panose="020B0606030504020204" pitchFamily="34" charset="0"/>
                  <a:ea typeface="Open Sans" panose="020B0606030504020204" pitchFamily="34" charset="0"/>
                  <a:cs typeface="Open Sans" panose="020B0606030504020204" pitchFamily="34" charset="0"/>
                </a:rPr>
                <a:t>statute requirements</a:t>
              </a:r>
            </a:p>
            <a:p>
              <a:pPr>
                <a:lnSpc>
                  <a:spcPct val="125000"/>
                </a:lnSpc>
              </a:pPr>
              <a:r>
                <a:rPr lang="en-US" sz="1400" dirty="0">
                  <a:latin typeface="Open Sans"/>
                  <a:ea typeface="Open Sans"/>
                  <a:cs typeface="Open Sans"/>
                </a:rPr>
                <a:t>ESC staff were be able to </a:t>
              </a:r>
              <a:r>
                <a:rPr lang="en-US" sz="1400" b="1" dirty="0">
                  <a:latin typeface="Open Sans"/>
                  <a:ea typeface="Open Sans"/>
                  <a:cs typeface="Open Sans"/>
                </a:rPr>
                <a:t>enter resources directly</a:t>
              </a:r>
              <a:r>
                <a:rPr lang="en-US" sz="1400" dirty="0">
                  <a:latin typeface="Open Sans"/>
                  <a:ea typeface="Open Sans"/>
                  <a:cs typeface="Open Sans"/>
                </a:rPr>
                <a:t> into the database</a:t>
              </a:r>
            </a:p>
            <a:p>
              <a:pPr>
                <a:lnSpc>
                  <a:spcPct val="125000"/>
                </a:lnSpc>
              </a:pPr>
              <a:r>
                <a:rPr lang="en-US" sz="1400" dirty="0">
                  <a:latin typeface="Open Sans"/>
                  <a:ea typeface="Open Sans"/>
                  <a:cs typeface="Open Sans"/>
                </a:rPr>
                <a:t>Built-in </a:t>
              </a:r>
              <a:r>
                <a:rPr lang="en-US" sz="1400" b="1" dirty="0">
                  <a:latin typeface="Open Sans"/>
                  <a:ea typeface="Open Sans"/>
                  <a:cs typeface="Open Sans"/>
                </a:rPr>
                <a:t>data validation</a:t>
              </a:r>
              <a:r>
                <a:rPr lang="en-US" sz="1400" dirty="0">
                  <a:latin typeface="Open Sans"/>
                  <a:ea typeface="Open Sans"/>
                  <a:cs typeface="Open Sans"/>
                </a:rPr>
                <a:t> increased accuracy of information entered</a:t>
              </a:r>
            </a:p>
          </p:txBody>
        </p:sp>
        <p:sp>
          <p:nvSpPr>
            <p:cNvPr id="15" name="Title 1">
              <a:extLst>
                <a:ext uri="{FF2B5EF4-FFF2-40B4-BE49-F238E27FC236}">
                  <a16:creationId xmlns:a16="http://schemas.microsoft.com/office/drawing/2014/main" id="{657F62D0-5811-1E4F-A3B3-2BA76B8611AF}"/>
                </a:ext>
              </a:extLst>
            </p:cNvPr>
            <p:cNvSpPr txBox="1">
              <a:spLocks/>
            </p:cNvSpPr>
            <p:nvPr/>
          </p:nvSpPr>
          <p:spPr>
            <a:xfrm>
              <a:off x="1128874" y="2439296"/>
              <a:ext cx="2427061" cy="585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algn="ctr"/>
              <a:r>
                <a:rPr lang="en-US" sz="2000" dirty="0">
                  <a:solidFill>
                    <a:schemeClr val="bg1"/>
                  </a:solidFill>
                  <a:latin typeface="Open Sans" pitchFamily="2" charset="0"/>
                  <a:ea typeface="Open Sans" pitchFamily="2" charset="0"/>
                  <a:cs typeface="Open Sans" pitchFamily="2" charset="0"/>
                </a:rPr>
                <a:t>Data Entry Form</a:t>
              </a:r>
            </a:p>
          </p:txBody>
        </p:sp>
      </p:grpSp>
    </p:spTree>
    <p:extLst>
      <p:ext uri="{BB962C8B-B14F-4D97-AF65-F5344CB8AC3E}">
        <p14:creationId xmlns:p14="http://schemas.microsoft.com/office/powerpoint/2010/main" val="398389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C7427CDE-75B3-3F45-BEA6-B60547264004}"/>
              </a:ext>
            </a:extLst>
          </p:cNvPr>
          <p:cNvSpPr>
            <a:spLocks noGrp="1"/>
          </p:cNvSpPr>
          <p:nvPr>
            <p:ph idx="1"/>
          </p:nvPr>
        </p:nvSpPr>
        <p:spPr>
          <a:xfrm>
            <a:off x="712380" y="3875236"/>
            <a:ext cx="3154012" cy="1166221"/>
          </a:xfrm>
        </p:spPr>
        <p:txBody>
          <a:bodyPr lIns="91440" tIns="45720" rIns="91440" bIns="45720" anchor="t"/>
          <a:lstStyle/>
          <a:p>
            <a:pPr marL="0" indent="0">
              <a:lnSpc>
                <a:spcPct val="125000"/>
              </a:lnSpc>
              <a:buNone/>
            </a:pPr>
            <a:r>
              <a:rPr lang="en-US" sz="1600" dirty="0">
                <a:latin typeface="Open Sans"/>
                <a:ea typeface="Open Sans"/>
                <a:cs typeface="Open Sans"/>
              </a:rPr>
              <a:t>User-friendly, public, </a:t>
            </a:r>
            <a:r>
              <a:rPr lang="en-US" sz="1600" b="1" dirty="0">
                <a:latin typeface="Open Sans"/>
                <a:ea typeface="Open Sans"/>
                <a:cs typeface="Open Sans"/>
              </a:rPr>
              <a:t>searchable database</a:t>
            </a:r>
            <a:r>
              <a:rPr lang="en-US" sz="1600" dirty="0">
                <a:latin typeface="Open Sans"/>
                <a:ea typeface="Open Sans"/>
                <a:cs typeface="Open Sans"/>
              </a:rPr>
              <a:t> available statewide</a:t>
            </a:r>
          </a:p>
        </p:txBody>
      </p:sp>
      <p:sp>
        <p:nvSpPr>
          <p:cNvPr id="26" name="Content Placeholder 2">
            <a:extLst>
              <a:ext uri="{FF2B5EF4-FFF2-40B4-BE49-F238E27FC236}">
                <a16:creationId xmlns:a16="http://schemas.microsoft.com/office/drawing/2014/main" id="{C7427CDE-75B3-3F45-BEA6-B60547264004}"/>
              </a:ext>
            </a:extLst>
          </p:cNvPr>
          <p:cNvSpPr txBox="1">
            <a:spLocks/>
          </p:cNvSpPr>
          <p:nvPr/>
        </p:nvSpPr>
        <p:spPr>
          <a:xfrm>
            <a:off x="4455728" y="3831317"/>
            <a:ext cx="3225720" cy="122373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r>
              <a:rPr lang="en-US" sz="1600" dirty="0">
                <a:latin typeface="Open Sans"/>
                <a:ea typeface="Open Sans"/>
                <a:cs typeface="Open Sans"/>
              </a:rPr>
              <a:t>ESCs, districts, schools able to </a:t>
            </a:r>
            <a:r>
              <a:rPr lang="en-US" sz="1600" b="1" dirty="0">
                <a:latin typeface="Open Sans"/>
                <a:ea typeface="Open Sans"/>
                <a:cs typeface="Open Sans"/>
              </a:rPr>
              <a:t>share available resources </a:t>
            </a:r>
            <a:r>
              <a:rPr lang="en-US" sz="1600" dirty="0">
                <a:latin typeface="Open Sans"/>
                <a:ea typeface="Open Sans"/>
                <a:cs typeface="Open Sans"/>
              </a:rPr>
              <a:t>with students and families </a:t>
            </a:r>
          </a:p>
        </p:txBody>
      </p:sp>
      <p:sp>
        <p:nvSpPr>
          <p:cNvPr id="27" name="Content Placeholder 2">
            <a:extLst>
              <a:ext uri="{FF2B5EF4-FFF2-40B4-BE49-F238E27FC236}">
                <a16:creationId xmlns:a16="http://schemas.microsoft.com/office/drawing/2014/main" id="{C7427CDE-75B3-3F45-BEA6-B60547264004}"/>
              </a:ext>
            </a:extLst>
          </p:cNvPr>
          <p:cNvSpPr txBox="1">
            <a:spLocks/>
          </p:cNvSpPr>
          <p:nvPr/>
        </p:nvSpPr>
        <p:spPr>
          <a:xfrm>
            <a:off x="8319946" y="3827234"/>
            <a:ext cx="3462286" cy="122373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r>
              <a:rPr lang="en-US" sz="1600" dirty="0">
                <a:latin typeface="Open Sans"/>
                <a:ea typeface="Open Sans"/>
                <a:cs typeface="Open Sans"/>
              </a:rPr>
              <a:t>TEA able to </a:t>
            </a:r>
            <a:r>
              <a:rPr lang="en-US" sz="1600" b="1" dirty="0">
                <a:latin typeface="Open Sans"/>
                <a:ea typeface="Open Sans"/>
                <a:cs typeface="Open Sans"/>
              </a:rPr>
              <a:t>run reports </a:t>
            </a:r>
            <a:r>
              <a:rPr lang="en-US" sz="1600" dirty="0">
                <a:latin typeface="Open Sans"/>
                <a:ea typeface="Open Sans"/>
                <a:cs typeface="Open Sans"/>
              </a:rPr>
              <a:t>about resource availability to include in </a:t>
            </a:r>
            <a:r>
              <a:rPr lang="en-US" sz="1600" b="1" dirty="0">
                <a:latin typeface="Open Sans"/>
                <a:ea typeface="Open Sans"/>
                <a:cs typeface="Open Sans"/>
              </a:rPr>
              <a:t>Statewide Mental Health Plan </a:t>
            </a:r>
            <a:r>
              <a:rPr lang="en-US" sz="1600" dirty="0">
                <a:latin typeface="Open Sans"/>
                <a:ea typeface="Open Sans"/>
                <a:cs typeface="Open Sans"/>
              </a:rPr>
              <a:t>and share with stakeholders</a:t>
            </a:r>
            <a:endParaRPr lang="en-US" sz="1600" dirty="0">
              <a:latin typeface="Open Sans" pitchFamily="2" charset="0"/>
              <a:ea typeface="Open Sans" pitchFamily="2" charset="0"/>
              <a:cs typeface="Open Sans" pitchFamily="2" charset="0"/>
            </a:endParaRPr>
          </a:p>
        </p:txBody>
      </p:sp>
      <p:pic>
        <p:nvPicPr>
          <p:cNvPr id="2" name="Picture 6" descr="Icon&#10;&#10;Description automatically generated">
            <a:extLst>
              <a:ext uri="{FF2B5EF4-FFF2-40B4-BE49-F238E27FC236}">
                <a16:creationId xmlns:a16="http://schemas.microsoft.com/office/drawing/2014/main" id="{DAE10CCB-FF09-4956-A084-6367EF6709FA}"/>
              </a:ext>
            </a:extLst>
          </p:cNvPr>
          <p:cNvPicPr>
            <a:picLocks noChangeAspect="1"/>
          </p:cNvPicPr>
          <p:nvPr/>
        </p:nvPicPr>
        <p:blipFill>
          <a:blip r:embed="rId3"/>
          <a:stretch>
            <a:fillRect/>
          </a:stretch>
        </p:blipFill>
        <p:spPr>
          <a:xfrm>
            <a:off x="1285592" y="2045709"/>
            <a:ext cx="1475828" cy="1388345"/>
          </a:xfrm>
          <a:prstGeom prst="rect">
            <a:avLst/>
          </a:prstGeom>
        </p:spPr>
      </p:pic>
      <p:pic>
        <p:nvPicPr>
          <p:cNvPr id="7" name="Picture 7" descr="Icon&#10;&#10;Description automatically generated">
            <a:extLst>
              <a:ext uri="{FF2B5EF4-FFF2-40B4-BE49-F238E27FC236}">
                <a16:creationId xmlns:a16="http://schemas.microsoft.com/office/drawing/2014/main" id="{35D90699-7B24-4A5D-BC18-FB7F199005AA}"/>
              </a:ext>
            </a:extLst>
          </p:cNvPr>
          <p:cNvPicPr>
            <a:picLocks noChangeAspect="1"/>
          </p:cNvPicPr>
          <p:nvPr/>
        </p:nvPicPr>
        <p:blipFill>
          <a:blip r:embed="rId4"/>
          <a:stretch>
            <a:fillRect/>
          </a:stretch>
        </p:blipFill>
        <p:spPr>
          <a:xfrm>
            <a:off x="9167961" y="2045709"/>
            <a:ext cx="1409408" cy="1433836"/>
          </a:xfrm>
          <a:prstGeom prst="rect">
            <a:avLst/>
          </a:prstGeom>
        </p:spPr>
      </p:pic>
      <p:pic>
        <p:nvPicPr>
          <p:cNvPr id="8" name="Picture 8" descr="Icon&#10;&#10;Description automatically generated">
            <a:extLst>
              <a:ext uri="{FF2B5EF4-FFF2-40B4-BE49-F238E27FC236}">
                <a16:creationId xmlns:a16="http://schemas.microsoft.com/office/drawing/2014/main" id="{16486B1E-992D-442F-9412-0A9C85B0F454}"/>
              </a:ext>
            </a:extLst>
          </p:cNvPr>
          <p:cNvPicPr>
            <a:picLocks noChangeAspect="1"/>
          </p:cNvPicPr>
          <p:nvPr/>
        </p:nvPicPr>
        <p:blipFill>
          <a:blip r:embed="rId5"/>
          <a:stretch>
            <a:fillRect/>
          </a:stretch>
        </p:blipFill>
        <p:spPr>
          <a:xfrm>
            <a:off x="5164320" y="1973429"/>
            <a:ext cx="1455848" cy="1460625"/>
          </a:xfrm>
          <a:prstGeom prst="rect">
            <a:avLst/>
          </a:prstGeom>
        </p:spPr>
      </p:pic>
      <p:pic>
        <p:nvPicPr>
          <p:cNvPr id="10" name="Picture 9"/>
          <p:cNvPicPr>
            <a:picLocks noChangeAspect="1"/>
          </p:cNvPicPr>
          <p:nvPr/>
        </p:nvPicPr>
        <p:blipFill>
          <a:blip r:embed="rId6"/>
          <a:stretch>
            <a:fillRect/>
          </a:stretch>
        </p:blipFill>
        <p:spPr>
          <a:xfrm>
            <a:off x="8920475" y="362574"/>
            <a:ext cx="658280" cy="370013"/>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72665" y="387494"/>
            <a:ext cx="2319335" cy="538205"/>
          </a:xfrm>
          <a:prstGeom prst="rect">
            <a:avLst/>
          </a:prstGeom>
        </p:spPr>
      </p:pic>
      <p:cxnSp>
        <p:nvCxnSpPr>
          <p:cNvPr id="12" name="Straight Connector 11"/>
          <p:cNvCxnSpPr/>
          <p:nvPr/>
        </p:nvCxnSpPr>
        <p:spPr>
          <a:xfrm flipH="1" flipV="1">
            <a:off x="9704784" y="419280"/>
            <a:ext cx="1" cy="239302"/>
          </a:xfrm>
          <a:prstGeom prst="line">
            <a:avLst/>
          </a:prstGeom>
          <a:ln w="28575">
            <a:solidFill>
              <a:srgbClr val="F160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525347" y="948021"/>
            <a:ext cx="3666653" cy="0"/>
          </a:xfrm>
          <a:prstGeom prst="line">
            <a:avLst/>
          </a:prstGeom>
          <a:ln w="57150">
            <a:solidFill>
              <a:srgbClr val="F1603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809439" y="3700838"/>
            <a:ext cx="374935" cy="3464"/>
          </a:xfrm>
          <a:prstGeom prst="line">
            <a:avLst/>
          </a:prstGeom>
          <a:ln w="38100">
            <a:solidFill>
              <a:srgbClr val="F1603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526088" y="3699106"/>
            <a:ext cx="374935" cy="3464"/>
          </a:xfrm>
          <a:prstGeom prst="line">
            <a:avLst/>
          </a:prstGeom>
          <a:ln w="38100">
            <a:solidFill>
              <a:srgbClr val="F1603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390221" y="3700838"/>
            <a:ext cx="374935" cy="3464"/>
          </a:xfrm>
          <a:prstGeom prst="line">
            <a:avLst/>
          </a:prstGeom>
          <a:ln w="38100">
            <a:solidFill>
              <a:srgbClr val="F16038"/>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4FC85B0-83A3-4A52-AD0A-B57B5B9924F4}"/>
              </a:ext>
            </a:extLst>
          </p:cNvPr>
          <p:cNvSpPr txBox="1"/>
          <p:nvPr/>
        </p:nvSpPr>
        <p:spPr>
          <a:xfrm>
            <a:off x="1084856" y="297996"/>
            <a:ext cx="2479249" cy="9739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5000"/>
              </a:lnSpc>
            </a:pPr>
            <a:r>
              <a:rPr lang="en-US" sz="1700" b="1" dirty="0">
                <a:solidFill>
                  <a:srgbClr val="0D6CB9"/>
                </a:solidFill>
                <a:latin typeface="Open Sans"/>
                <a:cs typeface="Segoe UI"/>
              </a:rPr>
              <a:t>Features: </a:t>
            </a:r>
            <a:endParaRPr lang="en-US" dirty="0">
              <a:cs typeface="Calibri" panose="020F0502020204030204"/>
            </a:endParaRPr>
          </a:p>
          <a:p>
            <a:pPr>
              <a:lnSpc>
                <a:spcPct val="125000"/>
              </a:lnSpc>
            </a:pPr>
            <a:r>
              <a:rPr lang="en-US" sz="1500" dirty="0">
                <a:solidFill>
                  <a:srgbClr val="0D6CB9"/>
                </a:solidFill>
                <a:latin typeface="Open Sans"/>
                <a:cs typeface="Segoe UI"/>
              </a:rPr>
              <a:t>Public Database Website</a:t>
            </a:r>
            <a:r>
              <a:rPr lang="en-US" sz="1500" dirty="0">
                <a:latin typeface="Open Sans"/>
                <a:cs typeface="Segoe UI"/>
              </a:rPr>
              <a:t>​</a:t>
            </a:r>
            <a:endParaRPr lang="en-US" sz="1500" dirty="0">
              <a:cs typeface="Calibri"/>
            </a:endParaRPr>
          </a:p>
          <a:p>
            <a:pPr>
              <a:lnSpc>
                <a:spcPct val="125000"/>
              </a:lnSpc>
            </a:pPr>
            <a:r>
              <a:rPr lang="en-US" sz="1500" dirty="0">
                <a:solidFill>
                  <a:srgbClr val="F16038"/>
                </a:solidFill>
                <a:latin typeface="Open Sans"/>
                <a:cs typeface="Segoe UI"/>
              </a:rPr>
              <a:t>April 2022</a:t>
            </a:r>
            <a:endParaRPr lang="en-US" sz="1500" dirty="0">
              <a:solidFill>
                <a:srgbClr val="F16038"/>
              </a:solidFill>
              <a:latin typeface="Open Sans"/>
              <a:ea typeface="Open Sans"/>
              <a:cs typeface="Segoe UI"/>
            </a:endParaRPr>
          </a:p>
        </p:txBody>
      </p:sp>
      <p:cxnSp>
        <p:nvCxnSpPr>
          <p:cNvPr id="18" name="Straight Connector 17">
            <a:extLst>
              <a:ext uri="{FF2B5EF4-FFF2-40B4-BE49-F238E27FC236}">
                <a16:creationId xmlns:a16="http://schemas.microsoft.com/office/drawing/2014/main" id="{DFE4844A-16F7-4608-AA05-ED89B43B722C}"/>
              </a:ext>
            </a:extLst>
          </p:cNvPr>
          <p:cNvCxnSpPr/>
          <p:nvPr/>
        </p:nvCxnSpPr>
        <p:spPr>
          <a:xfrm>
            <a:off x="886888" y="521803"/>
            <a:ext cx="0" cy="993000"/>
          </a:xfrm>
          <a:prstGeom prst="line">
            <a:avLst/>
          </a:prstGeom>
          <a:ln w="38100">
            <a:solidFill>
              <a:srgbClr val="F16038"/>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27A4E0B7-8E31-4B49-9AFA-C88F6EC476A6}"/>
              </a:ext>
            </a:extLst>
          </p:cNvPr>
          <p:cNvSpPr/>
          <p:nvPr/>
        </p:nvSpPr>
        <p:spPr>
          <a:xfrm>
            <a:off x="688973" y="1219200"/>
            <a:ext cx="390072" cy="3810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7020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402B6D9-42E2-4AE2-A506-16BE3C1B03D6}"/>
              </a:ext>
            </a:extLst>
          </p:cNvPr>
          <p:cNvSpPr txBox="1">
            <a:spLocks/>
          </p:cNvSpPr>
          <p:nvPr/>
        </p:nvSpPr>
        <p:spPr>
          <a:xfrm>
            <a:off x="498439" y="38112"/>
            <a:ext cx="8186920" cy="15119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a:lnSpc>
                <a:spcPct val="100000"/>
              </a:lnSpc>
            </a:pPr>
            <a:r>
              <a:rPr lang="en-US" sz="3000" dirty="0">
                <a:latin typeface="Open Sans"/>
                <a:ea typeface="Open Sans"/>
                <a:cs typeface="Open Sans"/>
              </a:rPr>
              <a:t>www.SchoolMentalHealthTXdatabase.org</a:t>
            </a:r>
          </a:p>
        </p:txBody>
      </p:sp>
      <p:cxnSp>
        <p:nvCxnSpPr>
          <p:cNvPr id="9" name="Straight Connector 8">
            <a:extLst>
              <a:ext uri="{FF2B5EF4-FFF2-40B4-BE49-F238E27FC236}">
                <a16:creationId xmlns:a16="http://schemas.microsoft.com/office/drawing/2014/main" id="{FD2F1C8F-7DA5-489D-92ED-AA7AAA9046EB}"/>
              </a:ext>
            </a:extLst>
          </p:cNvPr>
          <p:cNvCxnSpPr/>
          <p:nvPr/>
        </p:nvCxnSpPr>
        <p:spPr>
          <a:xfrm>
            <a:off x="392685" y="269910"/>
            <a:ext cx="0" cy="993000"/>
          </a:xfrm>
          <a:prstGeom prst="line">
            <a:avLst/>
          </a:prstGeom>
          <a:ln w="38100">
            <a:solidFill>
              <a:srgbClr val="F16038"/>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8920475" y="362574"/>
            <a:ext cx="658280" cy="37001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2665" y="387494"/>
            <a:ext cx="2319335" cy="538205"/>
          </a:xfrm>
          <a:prstGeom prst="rect">
            <a:avLst/>
          </a:prstGeom>
        </p:spPr>
      </p:pic>
      <p:cxnSp>
        <p:nvCxnSpPr>
          <p:cNvPr id="6" name="Straight Connector 5"/>
          <p:cNvCxnSpPr/>
          <p:nvPr/>
        </p:nvCxnSpPr>
        <p:spPr>
          <a:xfrm flipH="1" flipV="1">
            <a:off x="9704784" y="419280"/>
            <a:ext cx="1" cy="239302"/>
          </a:xfrm>
          <a:prstGeom prst="line">
            <a:avLst/>
          </a:prstGeom>
          <a:ln w="28575">
            <a:solidFill>
              <a:srgbClr val="F1603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525347" y="948021"/>
            <a:ext cx="3666653" cy="0"/>
          </a:xfrm>
          <a:prstGeom prst="line">
            <a:avLst/>
          </a:prstGeom>
          <a:ln w="57150">
            <a:solidFill>
              <a:srgbClr val="F16038"/>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a:stretch>
            <a:fillRect/>
          </a:stretch>
        </p:blipFill>
        <p:spPr>
          <a:xfrm>
            <a:off x="2747636" y="1278312"/>
            <a:ext cx="5503262" cy="4642316"/>
          </a:xfrm>
          <a:prstGeom prst="rect">
            <a:avLst/>
          </a:prstGeom>
        </p:spPr>
      </p:pic>
      <p:pic>
        <p:nvPicPr>
          <p:cNvPr id="2" name="Picture 9" descr="Qr code&#10;&#10;Description automatically generated">
            <a:extLst>
              <a:ext uri="{FF2B5EF4-FFF2-40B4-BE49-F238E27FC236}">
                <a16:creationId xmlns:a16="http://schemas.microsoft.com/office/drawing/2014/main" id="{BAF1C9C5-568B-F4E2-ACD5-E7BBE9CC4682}"/>
              </a:ext>
            </a:extLst>
          </p:cNvPr>
          <p:cNvPicPr>
            <a:picLocks noChangeAspect="1"/>
          </p:cNvPicPr>
          <p:nvPr/>
        </p:nvPicPr>
        <p:blipFill>
          <a:blip r:embed="rId6"/>
          <a:stretch>
            <a:fillRect/>
          </a:stretch>
        </p:blipFill>
        <p:spPr>
          <a:xfrm>
            <a:off x="329293" y="1145721"/>
            <a:ext cx="2362200" cy="2362200"/>
          </a:xfrm>
          <a:prstGeom prst="rect">
            <a:avLst/>
          </a:prstGeom>
        </p:spPr>
      </p:pic>
      <p:pic>
        <p:nvPicPr>
          <p:cNvPr id="11" name="Picture 10">
            <a:extLst>
              <a:ext uri="{FF2B5EF4-FFF2-40B4-BE49-F238E27FC236}">
                <a16:creationId xmlns:a16="http://schemas.microsoft.com/office/drawing/2014/main" id="{B6E4F103-FE8F-FC42-A081-C823C888F50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236045" y="1981663"/>
            <a:ext cx="4533584" cy="2606493"/>
          </a:xfrm>
          <a:prstGeom prst="rect">
            <a:avLst/>
          </a:prstGeom>
        </p:spPr>
      </p:pic>
      <p:pic>
        <p:nvPicPr>
          <p:cNvPr id="13" name="Picture 12" descr="A picture containing map&#10;&#10;Description automatically generated">
            <a:extLst>
              <a:ext uri="{FF2B5EF4-FFF2-40B4-BE49-F238E27FC236}">
                <a16:creationId xmlns:a16="http://schemas.microsoft.com/office/drawing/2014/main" id="{D1A84BC1-72EF-E74A-B75A-4C08E7693A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5264" y="3603360"/>
            <a:ext cx="2972305" cy="2366787"/>
          </a:xfrm>
          <a:prstGeom prst="rect">
            <a:avLst/>
          </a:prstGeom>
        </p:spPr>
      </p:pic>
      <p:pic>
        <p:nvPicPr>
          <p:cNvPr id="10" name="Picture 11" descr="Chart&#10;&#10;Description automatically generated">
            <a:extLst>
              <a:ext uri="{FF2B5EF4-FFF2-40B4-BE49-F238E27FC236}">
                <a16:creationId xmlns:a16="http://schemas.microsoft.com/office/drawing/2014/main" id="{42E87A57-D11C-6D72-6D21-961BB67B6F9F}"/>
              </a:ext>
            </a:extLst>
          </p:cNvPr>
          <p:cNvPicPr>
            <a:picLocks noChangeAspect="1"/>
          </p:cNvPicPr>
          <p:nvPr/>
        </p:nvPicPr>
        <p:blipFill>
          <a:blip r:embed="rId9"/>
          <a:stretch>
            <a:fillRect/>
          </a:stretch>
        </p:blipFill>
        <p:spPr>
          <a:xfrm>
            <a:off x="8093242" y="1232235"/>
            <a:ext cx="3896225" cy="1716504"/>
          </a:xfrm>
          <a:prstGeom prst="rect">
            <a:avLst/>
          </a:prstGeom>
        </p:spPr>
      </p:pic>
      <p:pic>
        <p:nvPicPr>
          <p:cNvPr id="12" name="Picture 13" descr="Graphical user interface, application&#10;&#10;Description automatically generated">
            <a:extLst>
              <a:ext uri="{FF2B5EF4-FFF2-40B4-BE49-F238E27FC236}">
                <a16:creationId xmlns:a16="http://schemas.microsoft.com/office/drawing/2014/main" id="{BEB2C5C8-1D9D-9619-2DB3-415DD2BC6968}"/>
              </a:ext>
            </a:extLst>
          </p:cNvPr>
          <p:cNvPicPr>
            <a:picLocks noChangeAspect="1"/>
          </p:cNvPicPr>
          <p:nvPr/>
        </p:nvPicPr>
        <p:blipFill>
          <a:blip r:embed="rId10"/>
          <a:stretch>
            <a:fillRect/>
          </a:stretch>
        </p:blipFill>
        <p:spPr>
          <a:xfrm>
            <a:off x="8014447" y="3306777"/>
            <a:ext cx="4096870" cy="2252537"/>
          </a:xfrm>
          <a:prstGeom prst="rect">
            <a:avLst/>
          </a:prstGeom>
        </p:spPr>
      </p:pic>
    </p:spTree>
    <p:extLst>
      <p:ext uri="{BB962C8B-B14F-4D97-AF65-F5344CB8AC3E}">
        <p14:creationId xmlns:p14="http://schemas.microsoft.com/office/powerpoint/2010/main" val="28135255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kyVXYfrv6xRPYvIO6gOlr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Kv_qurRkRg9tkTZ5UmMoow"/>
</p:tagLst>
</file>

<file path=ppt/theme/theme1.xml><?xml version="1.0" encoding="utf-8"?>
<a:theme xmlns:a="http://schemas.openxmlformats.org/drawingml/2006/main" name="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1_ 10.10.18" id="{94AB2489-7620-4D53-B51A-B7695CC415DF}" vid="{7477C27E-C08C-4A50-BCD5-D4B09D6A4835}"/>
    </a:ext>
  </a:extLst>
</a:theme>
</file>

<file path=ppt/theme/theme2.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EA Template" id="{36F38D01-521B-491D-AA2B-7C22D7CC0E75}" vid="{A4D5BBFD-0A01-4463-81FD-030C7DA6D388}"/>
    </a:ext>
  </a:extLst>
</a:theme>
</file>

<file path=ppt/theme/theme3.xml><?xml version="1.0" encoding="utf-8"?>
<a:theme xmlns:a="http://schemas.openxmlformats.org/drawingml/2006/main" name="TEA Theme light">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Theme light" id="{FA7F2856-CA1C-4E9E-8B51-15237420CEB0}" vid="{C31ADCA4-6FCC-4780-9B6B-837A4B628BA7}"/>
    </a:ext>
  </a:extLst>
</a:theme>
</file>

<file path=ppt/theme/theme4.xml><?xml version="1.0" encoding="utf-8"?>
<a:theme xmlns:a="http://schemas.openxmlformats.org/drawingml/2006/main" name="3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_Texas_Home_Learning_Model.pptx" id="{B5084696-64F1-4D3A-9FB7-DDAC664C6D46}" vid="{81801DF4-332C-40B3-B38C-613931E27D1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22111E5032994D9929430E28761B6D" ma:contentTypeVersion="14" ma:contentTypeDescription="Create a new document." ma:contentTypeScope="" ma:versionID="73da44616a4f9fdaa41d7f43b2c3dfbc">
  <xsd:schema xmlns:xsd="http://www.w3.org/2001/XMLSchema" xmlns:xs="http://www.w3.org/2001/XMLSchema" xmlns:p="http://schemas.microsoft.com/office/2006/metadata/properties" xmlns:ns2="d395af0d-6f54-4ecc-993d-401e44c580c8" xmlns:ns3="ce289257-e3bb-48ca-82ac-afe0df52fa3f" targetNamespace="http://schemas.microsoft.com/office/2006/metadata/properties" ma:root="true" ma:fieldsID="7d74d9f77a6a06867d15e873ba42ff78" ns2:_="" ns3:_="">
    <xsd:import namespace="d395af0d-6f54-4ecc-993d-401e44c580c8"/>
    <xsd:import namespace="ce289257-e3bb-48ca-82ac-afe0df52fa3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5af0d-6f54-4ecc-993d-401e44c580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289257-e3bb-48ca-82ac-afe0df52fa3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620ae3e-7051-4320-924b-6e135f54dcdd}" ma:internalName="TaxCatchAll" ma:showField="CatchAllData" ma:web="ce289257-e3bb-48ca-82ac-afe0df52fa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e289257-e3bb-48ca-82ac-afe0df52fa3f">
      <UserInfo>
        <DisplayName>Kopycinski, Julie</DisplayName>
        <AccountId>12</AccountId>
        <AccountType/>
      </UserInfo>
      <UserInfo>
        <DisplayName>Aghazadian, Megan</DisplayName>
        <AccountId>26</AccountId>
        <AccountType/>
      </UserInfo>
      <UserInfo>
        <DisplayName>Conlon, Jessica</DisplayName>
        <AccountId>82</AccountId>
        <AccountType/>
      </UserInfo>
      <UserInfo>
        <DisplayName>Byer, Von</DisplayName>
        <AccountId>252</AccountId>
        <AccountType/>
      </UserInfo>
      <UserInfo>
        <DisplayName>Parrish, Melody</DisplayName>
        <AccountId>181</AccountId>
        <AccountType/>
      </UserInfo>
      <UserInfo>
        <DisplayName>Morath, Mike</DisplayName>
        <AccountId>59</AccountId>
        <AccountType/>
      </UserInfo>
      <UserInfo>
        <DisplayName>Thompson, Hunter</DisplayName>
        <AccountId>57</AccountId>
        <AccountType/>
      </UserInfo>
      <UserInfo>
        <DisplayName>Laux, Lily</DisplayName>
        <AccountId>87</AccountId>
        <AccountType/>
      </UserInfo>
      <UserInfo>
        <DisplayName>Cottrill, Jeffrey</DisplayName>
        <AccountId>69</AccountId>
        <AccountType/>
      </UserInfo>
      <UserInfo>
        <DisplayName>Meyer, Mike</DisplayName>
        <AccountId>153</AccountId>
        <AccountType/>
      </UserInfo>
      <UserInfo>
        <DisplayName>Montano, Matthew</DisplayName>
        <AccountId>37</AccountId>
        <AccountType/>
      </UserInfo>
      <UserInfo>
        <DisplayName>Oeser, Kelvey</DisplayName>
        <AccountId>68</AccountId>
        <AccountType/>
      </UserInfo>
      <UserInfo>
        <DisplayName>Ward, Frank</DisplayName>
        <AccountId>253</AccountId>
        <AccountType/>
      </UserInfo>
    </SharedWithUsers>
    <lcf76f155ced4ddcb4097134ff3c332f xmlns="d395af0d-6f54-4ecc-993d-401e44c580c8">
      <Terms xmlns="http://schemas.microsoft.com/office/infopath/2007/PartnerControls"/>
    </lcf76f155ced4ddcb4097134ff3c332f>
    <TaxCatchAll xmlns="ce289257-e3bb-48ca-82ac-afe0df52fa3f" xsi:nil="true"/>
  </documentManagement>
</p:properties>
</file>

<file path=customXml/itemProps1.xml><?xml version="1.0" encoding="utf-8"?>
<ds:datastoreItem xmlns:ds="http://schemas.openxmlformats.org/officeDocument/2006/customXml" ds:itemID="{B927200D-F313-4CDB-B3E5-5C2C0788F2F9}">
  <ds:schemaRefs>
    <ds:schemaRef ds:uri="http://schemas.microsoft.com/sharepoint/v3/contenttype/forms"/>
  </ds:schemaRefs>
</ds:datastoreItem>
</file>

<file path=customXml/itemProps2.xml><?xml version="1.0" encoding="utf-8"?>
<ds:datastoreItem xmlns:ds="http://schemas.openxmlformats.org/officeDocument/2006/customXml" ds:itemID="{C13FD06F-EA24-4267-9121-ED316DABD543}"/>
</file>

<file path=customXml/itemProps3.xml><?xml version="1.0" encoding="utf-8"?>
<ds:datastoreItem xmlns:ds="http://schemas.openxmlformats.org/officeDocument/2006/customXml" ds:itemID="{BCBFD4B6-4725-44FA-A928-5DC10CD74326}">
  <ds:schemaRefs>
    <ds:schemaRef ds:uri="http://purl.org/dc/elements/1.1/"/>
    <ds:schemaRef ds:uri="http://schemas.microsoft.com/office/2006/metadata/properties"/>
    <ds:schemaRef ds:uri="a690b098-ccb5-43d1-b95e-78085f639a1f"/>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d1e9288-d02d-4935-bbb9-115e9991d37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8369</TotalTime>
  <Words>1433</Words>
  <Application>Microsoft Office PowerPoint</Application>
  <PresentationFormat>Widescreen</PresentationFormat>
  <Paragraphs>124</Paragraphs>
  <Slides>14</Slides>
  <Notes>13</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14</vt:i4>
      </vt:variant>
    </vt:vector>
  </HeadingPairs>
  <TitlesOfParts>
    <vt:vector size="28" baseType="lpstr">
      <vt:lpstr>Arial</vt:lpstr>
      <vt:lpstr>Calibri</vt:lpstr>
      <vt:lpstr>Calibri Light</vt:lpstr>
      <vt:lpstr>Courier New</vt:lpstr>
      <vt:lpstr>Open Sans</vt:lpstr>
      <vt:lpstr>Open Sans </vt:lpstr>
      <vt:lpstr>Open Sans (Headings)</vt:lpstr>
      <vt:lpstr>Open Sans Light</vt:lpstr>
      <vt:lpstr>Wingdings</vt:lpstr>
      <vt:lpstr>TEA Main Slide</vt:lpstr>
      <vt:lpstr>2_Office Theme</vt:lpstr>
      <vt:lpstr>TEA Theme light</vt:lpstr>
      <vt:lpstr>3_Office Theme</vt:lpstr>
      <vt:lpstr>think-cell Slide</vt:lpstr>
      <vt:lpstr>School Mental Health</vt:lpstr>
      <vt:lpstr>PowerPoint Presentation</vt:lpstr>
      <vt:lpstr>PowerPoint Presentation</vt:lpstr>
      <vt:lpstr>Senate Bill 11 Inventory Requirements</vt:lpstr>
      <vt:lpstr>Challenges + Feedback on 2019/2020 Rubric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User Experience Panel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External Stakeholder Committee</dc:title>
  <dc:creator>Botello, Victoria</dc:creator>
  <cp:lastModifiedBy>Millet, Ashton</cp:lastModifiedBy>
  <cp:revision>1627</cp:revision>
  <dcterms:created xsi:type="dcterms:W3CDTF">2020-06-10T15:32:12Z</dcterms:created>
  <dcterms:modified xsi:type="dcterms:W3CDTF">2023-03-08T15:01:12Z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0x010100FC22111E5032994D9929430E28761B6D</vt:lpwstr>
  </property>
</Properties>
</file>