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layout4.xml" ContentType="application/vnd.openxmlformats-officedocument.drawingml.diagramLayout+xml"/>
  <Override PartName="/ppt/diagrams/drawing2.xml" ContentType="application/vnd.ms-office.drawingml.diagramDrawing+xml"/>
  <Override PartName="/ppt/diagrams/quickStyle4.xml" ContentType="application/vnd.openxmlformats-officedocument.drawingml.diagramStyl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356" r:id="rId2"/>
    <p:sldId id="338" r:id="rId3"/>
    <p:sldId id="337" r:id="rId4"/>
    <p:sldId id="350" r:id="rId5"/>
    <p:sldId id="307" r:id="rId6"/>
    <p:sldId id="322" r:id="rId7"/>
    <p:sldId id="341" r:id="rId8"/>
    <p:sldId id="347" r:id="rId9"/>
    <p:sldId id="303" r:id="rId10"/>
    <p:sldId id="336" r:id="rId11"/>
    <p:sldId id="354" r:id="rId12"/>
    <p:sldId id="339" r:id="rId13"/>
    <p:sldId id="301" r:id="rId14"/>
    <p:sldId id="355" r:id="rId15"/>
    <p:sldId id="305" r:id="rId16"/>
    <p:sldId id="267" r:id="rId17"/>
  </p:sldIdLst>
  <p:sldSz cx="12192000" cy="68580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derwood,Sara (HHSC)" initials="U(" lastIdx="6" clrIdx="0">
    <p:extLst>
      <p:ext uri="{19B8F6BF-5375-455C-9EA6-DF929625EA0E}">
        <p15:presenceInfo xmlns:p15="http://schemas.microsoft.com/office/powerpoint/2012/main" userId="S-1-5-21-1821564941-1661017496-2929605198-256946" providerId="AD"/>
      </p:ext>
    </p:extLst>
  </p:cmAuthor>
  <p:cmAuthor id="2" name="Mojica,Regine R (HHSC)" initials="MR(" lastIdx="2" clrIdx="1">
    <p:extLst>
      <p:ext uri="{19B8F6BF-5375-455C-9EA6-DF929625EA0E}">
        <p15:presenceInfo xmlns:p15="http://schemas.microsoft.com/office/powerpoint/2012/main" userId="S::Regine.Mojica@hhs.texas.gov::e73ecc43-f41c-4152-b448-125819b65d35" providerId="AD"/>
      </p:ext>
    </p:extLst>
  </p:cmAuthor>
  <p:cmAuthor id="3" name="Ayres,William (HHSC)" initials="A(" lastIdx="4" clrIdx="2">
    <p:extLst>
      <p:ext uri="{19B8F6BF-5375-455C-9EA6-DF929625EA0E}">
        <p15:presenceInfo xmlns:p15="http://schemas.microsoft.com/office/powerpoint/2012/main" userId="S::William.Ayres@hhs.texas.gov::599640ab-31fd-4290-8b89-a5e6a09d1852" providerId="AD"/>
      </p:ext>
    </p:extLst>
  </p:cmAuthor>
  <p:cmAuthor id="4" name="Abreu,Julie (HHSC)" initials="A(" lastIdx="3" clrIdx="3">
    <p:extLst>
      <p:ext uri="{19B8F6BF-5375-455C-9EA6-DF929625EA0E}">
        <p15:presenceInfo xmlns:p15="http://schemas.microsoft.com/office/powerpoint/2012/main" userId="S::Julie.Abreu@hhs.texas.gov::c3ca7b62-3265-45b4-a773-e8d5bc84de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1F53"/>
    <a:srgbClr val="014C8C"/>
    <a:srgbClr val="B5CBE7"/>
    <a:srgbClr val="3366CC"/>
    <a:srgbClr val="F68247"/>
    <a:srgbClr val="5B98DF"/>
    <a:srgbClr val="B8B8B8"/>
    <a:srgbClr val="3B3838"/>
    <a:srgbClr val="154D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E0370-A08F-490F-B78A-413A67C7DED1}" v="3" dt="2023-01-19T20:37:05.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p:cViewPr varScale="1">
        <p:scale>
          <a:sx n="112" d="100"/>
          <a:sy n="112" d="100"/>
        </p:scale>
        <p:origin x="246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11A7E-8520-4EB9-8180-63F68D4CA07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8DEEA86-485A-49BE-AABF-0706E186054F}">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CRCGs</a:t>
          </a:r>
        </a:p>
      </dgm:t>
    </dgm:pt>
    <dgm:pt modelId="{CA6BE4EB-1534-4B89-811A-208B11C37A29}" type="parTrans" cxnId="{48EEEAC6-BB09-43E7-8A45-9BCBAE7BCC2F}">
      <dgm:prSet/>
      <dgm:spPr/>
      <dgm:t>
        <a:bodyPr/>
        <a:lstStyle/>
        <a:p>
          <a:endParaRPr lang="en-US">
            <a:latin typeface="Verdana" panose="020B0604030504040204" pitchFamily="34" charset="0"/>
            <a:ea typeface="Verdana" panose="020B0604030504040204" pitchFamily="34" charset="0"/>
          </a:endParaRPr>
        </a:p>
      </dgm:t>
    </dgm:pt>
    <dgm:pt modelId="{5C79F94F-B99F-46A0-87CD-72DC18915517}" type="sibTrans" cxnId="{48EEEAC6-BB09-43E7-8A45-9BCBAE7BCC2F}">
      <dgm:prSet/>
      <dgm:spPr/>
      <dgm:t>
        <a:bodyPr/>
        <a:lstStyle/>
        <a:p>
          <a:endParaRPr lang="en-US">
            <a:latin typeface="Verdana" panose="020B0604030504040204" pitchFamily="34" charset="0"/>
            <a:ea typeface="Verdana" panose="020B0604030504040204" pitchFamily="34" charset="0"/>
          </a:endParaRPr>
        </a:p>
      </dgm:t>
    </dgm:pt>
    <dgm:pt modelId="{77EFA4C2-82E4-46CA-9C67-7825661BA6C5}">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TEA</a:t>
          </a:r>
        </a:p>
      </dgm:t>
    </dgm:pt>
    <dgm:pt modelId="{B0F58152-83B1-4EE1-A9EB-10C5B57531EE}" type="parTrans" cxnId="{F9A7244E-DB6F-4F03-8FD5-AAD272A4925F}">
      <dgm:prSet/>
      <dgm:spPr/>
      <dgm:t>
        <a:bodyPr/>
        <a:lstStyle/>
        <a:p>
          <a:endParaRPr lang="en-US">
            <a:latin typeface="Verdana" panose="020B0604030504040204" pitchFamily="34" charset="0"/>
            <a:ea typeface="Verdana" panose="020B0604030504040204" pitchFamily="34" charset="0"/>
          </a:endParaRPr>
        </a:p>
      </dgm:t>
    </dgm:pt>
    <dgm:pt modelId="{E3DBAC5E-F324-407A-9AEF-819A72BE08E3}" type="sibTrans" cxnId="{F9A7244E-DB6F-4F03-8FD5-AAD272A4925F}">
      <dgm:prSet/>
      <dgm:spPr>
        <a:ln>
          <a:noFill/>
        </a:ln>
      </dgm:spPr>
      <dgm:t>
        <a:bodyPr/>
        <a:lstStyle/>
        <a:p>
          <a:endParaRPr lang="en-US">
            <a:latin typeface="Verdana" panose="020B0604030504040204" pitchFamily="34" charset="0"/>
            <a:ea typeface="Verdana" panose="020B0604030504040204" pitchFamily="34" charset="0"/>
          </a:endParaRPr>
        </a:p>
      </dgm:t>
    </dgm:pt>
    <dgm:pt modelId="{33B180A6-7374-4EDF-8153-ADA6D7DCBB0A}">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TJJD</a:t>
          </a:r>
        </a:p>
      </dgm:t>
    </dgm:pt>
    <dgm:pt modelId="{04FFE1F4-0614-4BEF-B1A6-18BE9CB441AC}" type="parTrans" cxnId="{CB2DBAD1-B304-433A-B9DE-50DE8B3B2947}">
      <dgm:prSet/>
      <dgm:spPr/>
      <dgm:t>
        <a:bodyPr/>
        <a:lstStyle/>
        <a:p>
          <a:endParaRPr lang="en-US">
            <a:latin typeface="Verdana" panose="020B0604030504040204" pitchFamily="34" charset="0"/>
            <a:ea typeface="Verdana" panose="020B0604030504040204" pitchFamily="34" charset="0"/>
          </a:endParaRPr>
        </a:p>
      </dgm:t>
    </dgm:pt>
    <dgm:pt modelId="{20A998F9-8F85-423F-A97D-64239AFB66C3}" type="sibTrans" cxnId="{CB2DBAD1-B304-433A-B9DE-50DE8B3B2947}">
      <dgm:prSet/>
      <dgm:spPr/>
      <dgm:t>
        <a:bodyPr/>
        <a:lstStyle/>
        <a:p>
          <a:endParaRPr lang="en-US">
            <a:latin typeface="Verdana" panose="020B0604030504040204" pitchFamily="34" charset="0"/>
            <a:ea typeface="Verdana" panose="020B0604030504040204" pitchFamily="34" charset="0"/>
          </a:endParaRPr>
        </a:p>
      </dgm:t>
    </dgm:pt>
    <dgm:pt modelId="{13110A04-3C41-4030-BC81-28A1A7102F67}">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 </a:t>
          </a:r>
        </a:p>
      </dgm:t>
    </dgm:pt>
    <dgm:pt modelId="{5D309BBD-8EE0-41A8-A509-0082CBAB00C3}" type="parTrans" cxnId="{51A6E7D0-A5AD-47E9-A99D-F68E61AF9DC5}">
      <dgm:prSet/>
      <dgm:spPr/>
      <dgm:t>
        <a:bodyPr/>
        <a:lstStyle/>
        <a:p>
          <a:endParaRPr lang="en-US">
            <a:latin typeface="Verdana" panose="020B0604030504040204" pitchFamily="34" charset="0"/>
            <a:ea typeface="Verdana" panose="020B0604030504040204" pitchFamily="34" charset="0"/>
          </a:endParaRPr>
        </a:p>
      </dgm:t>
    </dgm:pt>
    <dgm:pt modelId="{46F155E2-4490-4667-8988-6E0203015F88}" type="sibTrans" cxnId="{51A6E7D0-A5AD-47E9-A99D-F68E61AF9DC5}">
      <dgm:prSet/>
      <dgm:spPr/>
      <dgm:t>
        <a:bodyPr/>
        <a:lstStyle/>
        <a:p>
          <a:endParaRPr lang="en-US">
            <a:latin typeface="Verdana" panose="020B0604030504040204" pitchFamily="34" charset="0"/>
            <a:ea typeface="Verdana" panose="020B0604030504040204" pitchFamily="34" charset="0"/>
          </a:endParaRPr>
        </a:p>
      </dgm:t>
    </dgm:pt>
    <dgm:pt modelId="{1ABC0561-E5CE-44CE-8FB3-755FEAFB551A}">
      <dgm:prSet phldrT="[Text]"/>
      <dgm:spPr>
        <a:solidFill>
          <a:srgbClr val="014C8C"/>
        </a:solidFill>
        <a:ln>
          <a:noFill/>
        </a:ln>
      </dgm:spPr>
      <dgm:t>
        <a:bodyPr/>
        <a:lstStyle/>
        <a:p>
          <a:r>
            <a:rPr lang="en-US" baseline="0" dirty="0">
              <a:latin typeface="Verdana" panose="020B0604030504040204" pitchFamily="34" charset="0"/>
              <a:ea typeface="Verdana" panose="020B0604030504040204" pitchFamily="34" charset="0"/>
            </a:rPr>
            <a:t> </a:t>
          </a:r>
          <a:endParaRPr lang="en-US" dirty="0">
            <a:latin typeface="Verdana" panose="020B0604030504040204" pitchFamily="34" charset="0"/>
            <a:ea typeface="Verdana" panose="020B0604030504040204" pitchFamily="34" charset="0"/>
          </a:endParaRPr>
        </a:p>
      </dgm:t>
    </dgm:pt>
    <dgm:pt modelId="{24C9A434-1AEE-4C00-AD4F-F6420C824FB4}" type="parTrans" cxnId="{A6C0C390-0D38-4EB1-8432-DE44AAE78652}">
      <dgm:prSet/>
      <dgm:spPr/>
      <dgm:t>
        <a:bodyPr/>
        <a:lstStyle/>
        <a:p>
          <a:endParaRPr lang="en-US">
            <a:latin typeface="Verdana" panose="020B0604030504040204" pitchFamily="34" charset="0"/>
            <a:ea typeface="Verdana" panose="020B0604030504040204" pitchFamily="34" charset="0"/>
          </a:endParaRPr>
        </a:p>
      </dgm:t>
    </dgm:pt>
    <dgm:pt modelId="{AD0D0F34-DCB3-42FC-AF4D-E6A62649253D}" type="sibTrans" cxnId="{A6C0C390-0D38-4EB1-8432-DE44AAE78652}">
      <dgm:prSet/>
      <dgm:spPr/>
      <dgm:t>
        <a:bodyPr/>
        <a:lstStyle/>
        <a:p>
          <a:endParaRPr lang="en-US">
            <a:latin typeface="Verdana" panose="020B0604030504040204" pitchFamily="34" charset="0"/>
            <a:ea typeface="Verdana" panose="020B0604030504040204" pitchFamily="34" charset="0"/>
          </a:endParaRPr>
        </a:p>
      </dgm:t>
    </dgm:pt>
    <dgm:pt modelId="{662B73FB-3AF8-40EA-BE1A-085065FE6EBC}">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DSHS</a:t>
          </a:r>
        </a:p>
      </dgm:t>
    </dgm:pt>
    <dgm:pt modelId="{593FFC68-C5A6-41A5-80B8-240C0148434A}" type="parTrans" cxnId="{F5405D14-D070-48CE-ACD7-B49C65FE77C9}">
      <dgm:prSet/>
      <dgm:spPr/>
      <dgm:t>
        <a:bodyPr/>
        <a:lstStyle/>
        <a:p>
          <a:endParaRPr lang="en-US">
            <a:latin typeface="Verdana" panose="020B0604030504040204" pitchFamily="34" charset="0"/>
            <a:ea typeface="Verdana" panose="020B0604030504040204" pitchFamily="34" charset="0"/>
          </a:endParaRPr>
        </a:p>
      </dgm:t>
    </dgm:pt>
    <dgm:pt modelId="{8B920FF7-541C-4807-B9AB-30257BC24E59}" type="sibTrans" cxnId="{F5405D14-D070-48CE-ACD7-B49C65FE77C9}">
      <dgm:prSet/>
      <dgm:spPr/>
      <dgm:t>
        <a:bodyPr/>
        <a:lstStyle/>
        <a:p>
          <a:endParaRPr lang="en-US">
            <a:latin typeface="Verdana" panose="020B0604030504040204" pitchFamily="34" charset="0"/>
            <a:ea typeface="Verdana" panose="020B0604030504040204" pitchFamily="34" charset="0"/>
          </a:endParaRPr>
        </a:p>
      </dgm:t>
    </dgm:pt>
    <dgm:pt modelId="{48CD8405-FD9C-4B2D-BF39-14B73C3E8211}">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DFPS</a:t>
          </a:r>
        </a:p>
      </dgm:t>
    </dgm:pt>
    <dgm:pt modelId="{091EC6F1-4FA0-49EB-8412-6D6A559191D9}" type="parTrans" cxnId="{32AA4FBB-8DAC-40FC-953C-242C36EDD999}">
      <dgm:prSet/>
      <dgm:spPr/>
      <dgm:t>
        <a:bodyPr/>
        <a:lstStyle/>
        <a:p>
          <a:endParaRPr lang="en-US">
            <a:latin typeface="Verdana" panose="020B0604030504040204" pitchFamily="34" charset="0"/>
            <a:ea typeface="Verdana" panose="020B0604030504040204" pitchFamily="34" charset="0"/>
          </a:endParaRPr>
        </a:p>
      </dgm:t>
    </dgm:pt>
    <dgm:pt modelId="{F164378E-6927-4AE3-9691-6242C1C8E60F}" type="sibTrans" cxnId="{32AA4FBB-8DAC-40FC-953C-242C36EDD999}">
      <dgm:prSet/>
      <dgm:spPr/>
      <dgm:t>
        <a:bodyPr/>
        <a:lstStyle/>
        <a:p>
          <a:endParaRPr lang="en-US">
            <a:latin typeface="Verdana" panose="020B0604030504040204" pitchFamily="34" charset="0"/>
            <a:ea typeface="Verdana" panose="020B0604030504040204" pitchFamily="34" charset="0"/>
          </a:endParaRPr>
        </a:p>
      </dgm:t>
    </dgm:pt>
    <dgm:pt modelId="{92C3A925-1006-41D6-A23A-3BD1959786CC}">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HHSC</a:t>
          </a:r>
        </a:p>
      </dgm:t>
    </dgm:pt>
    <dgm:pt modelId="{7EB7787C-F105-41F5-8ADC-F7C576395243}" type="parTrans" cxnId="{F073C6F0-18DA-41E3-99C0-8AB2C3DD53BB}">
      <dgm:prSet/>
      <dgm:spPr/>
      <dgm:t>
        <a:bodyPr/>
        <a:lstStyle/>
        <a:p>
          <a:endParaRPr lang="en-US">
            <a:latin typeface="Verdana" panose="020B0604030504040204" pitchFamily="34" charset="0"/>
            <a:ea typeface="Verdana" panose="020B0604030504040204" pitchFamily="34" charset="0"/>
          </a:endParaRPr>
        </a:p>
      </dgm:t>
    </dgm:pt>
    <dgm:pt modelId="{D8DF9B4E-F483-4ADA-8555-0E3AEDEFE8B1}" type="sibTrans" cxnId="{F073C6F0-18DA-41E3-99C0-8AB2C3DD53BB}">
      <dgm:prSet/>
      <dgm:spPr/>
      <dgm:t>
        <a:bodyPr/>
        <a:lstStyle/>
        <a:p>
          <a:endParaRPr lang="en-US">
            <a:latin typeface="Verdana" panose="020B0604030504040204" pitchFamily="34" charset="0"/>
            <a:ea typeface="Verdana" panose="020B0604030504040204" pitchFamily="34" charset="0"/>
          </a:endParaRPr>
        </a:p>
      </dgm:t>
    </dgm:pt>
    <dgm:pt modelId="{5D73E9F3-87CF-4D94-9D82-91A7F9A0C0F3}">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TWC</a:t>
          </a:r>
        </a:p>
      </dgm:t>
    </dgm:pt>
    <dgm:pt modelId="{42C61BE0-AE47-4AA7-BCA2-975862E0121B}" type="parTrans" cxnId="{8F8EE5F5-E0D6-4E65-899B-555435EEEC54}">
      <dgm:prSet/>
      <dgm:spPr/>
      <dgm:t>
        <a:bodyPr/>
        <a:lstStyle/>
        <a:p>
          <a:endParaRPr lang="en-US">
            <a:latin typeface="Verdana" panose="020B0604030504040204" pitchFamily="34" charset="0"/>
            <a:ea typeface="Verdana" panose="020B0604030504040204" pitchFamily="34" charset="0"/>
          </a:endParaRPr>
        </a:p>
      </dgm:t>
    </dgm:pt>
    <dgm:pt modelId="{4F639D96-87F2-4C3C-8727-39BE763B18C3}" type="sibTrans" cxnId="{8F8EE5F5-E0D6-4E65-899B-555435EEEC54}">
      <dgm:prSet/>
      <dgm:spPr/>
      <dgm:t>
        <a:bodyPr/>
        <a:lstStyle/>
        <a:p>
          <a:endParaRPr lang="en-US">
            <a:latin typeface="Verdana" panose="020B0604030504040204" pitchFamily="34" charset="0"/>
            <a:ea typeface="Verdana" panose="020B0604030504040204" pitchFamily="34" charset="0"/>
          </a:endParaRPr>
        </a:p>
      </dgm:t>
    </dgm:pt>
    <dgm:pt modelId="{AF9DE19C-F215-4507-B612-7B1464094B60}">
      <dgm:prSet/>
      <dgm:spPr/>
      <dgm:t>
        <a:bodyPr/>
        <a:lstStyle/>
        <a:p>
          <a:endParaRPr lang="en-US"/>
        </a:p>
      </dgm:t>
    </dgm:pt>
    <dgm:pt modelId="{F607CF3A-570A-400B-AB7D-551B4406ED3A}" type="parTrans" cxnId="{E4942585-D9C4-41A3-83B4-F5B0037E8822}">
      <dgm:prSet/>
      <dgm:spPr/>
      <dgm:t>
        <a:bodyPr/>
        <a:lstStyle/>
        <a:p>
          <a:endParaRPr lang="en-US"/>
        </a:p>
      </dgm:t>
    </dgm:pt>
    <dgm:pt modelId="{105A1105-5551-4EFD-8347-A5AC3A12463D}" type="sibTrans" cxnId="{E4942585-D9C4-41A3-83B4-F5B0037E8822}">
      <dgm:prSet/>
      <dgm:spPr/>
      <dgm:t>
        <a:bodyPr/>
        <a:lstStyle/>
        <a:p>
          <a:endParaRPr lang="en-US"/>
        </a:p>
      </dgm:t>
    </dgm:pt>
    <dgm:pt modelId="{275A1544-F102-4F4A-B2F3-8101C5A2FA5D}" type="pres">
      <dgm:prSet presAssocID="{E7211A7E-8520-4EB9-8180-63F68D4CA079}" presName="Name0" presStyleCnt="0">
        <dgm:presLayoutVars>
          <dgm:chMax val="1"/>
          <dgm:dir/>
          <dgm:animLvl val="ctr"/>
          <dgm:resizeHandles val="exact"/>
        </dgm:presLayoutVars>
      </dgm:prSet>
      <dgm:spPr/>
    </dgm:pt>
    <dgm:pt modelId="{5EC717BE-7D80-427F-A4BD-4799848F21C7}" type="pres">
      <dgm:prSet presAssocID="{78DEEA86-485A-49BE-AABF-0706E186054F}" presName="centerShape" presStyleLbl="node0" presStyleIdx="0" presStyleCnt="1" custLinFactNeighborY="704"/>
      <dgm:spPr/>
    </dgm:pt>
    <dgm:pt modelId="{72AE61F4-9D2C-4310-810D-6C6E1FA21DF2}" type="pres">
      <dgm:prSet presAssocID="{77EFA4C2-82E4-46CA-9C67-7825661BA6C5}" presName="node" presStyleLbl="node1" presStyleIdx="0" presStyleCnt="8">
        <dgm:presLayoutVars>
          <dgm:bulletEnabled val="1"/>
        </dgm:presLayoutVars>
      </dgm:prSet>
      <dgm:spPr/>
    </dgm:pt>
    <dgm:pt modelId="{71CA5E71-746B-4462-9E32-A2D048F3BB3C}" type="pres">
      <dgm:prSet presAssocID="{77EFA4C2-82E4-46CA-9C67-7825661BA6C5}" presName="dummy" presStyleCnt="0"/>
      <dgm:spPr/>
    </dgm:pt>
    <dgm:pt modelId="{677F6A2E-F051-42A8-885E-9CEB18D8DBE6}" type="pres">
      <dgm:prSet presAssocID="{E3DBAC5E-F324-407A-9AEF-819A72BE08E3}" presName="sibTrans" presStyleLbl="sibTrans2D1" presStyleIdx="0" presStyleCnt="8"/>
      <dgm:spPr/>
    </dgm:pt>
    <dgm:pt modelId="{8F10E548-75C1-4102-834C-B981F190BAC6}" type="pres">
      <dgm:prSet presAssocID="{33B180A6-7374-4EDF-8153-ADA6D7DCBB0A}" presName="node" presStyleLbl="node1" presStyleIdx="1" presStyleCnt="8" custRadScaleRad="99009" custRadScaleInc="3843">
        <dgm:presLayoutVars>
          <dgm:bulletEnabled val="1"/>
        </dgm:presLayoutVars>
      </dgm:prSet>
      <dgm:spPr/>
    </dgm:pt>
    <dgm:pt modelId="{23D54C9A-C4D6-48C7-9282-99308F5E99D5}" type="pres">
      <dgm:prSet presAssocID="{33B180A6-7374-4EDF-8153-ADA6D7DCBB0A}" presName="dummy" presStyleCnt="0"/>
      <dgm:spPr/>
    </dgm:pt>
    <dgm:pt modelId="{BF117C4A-1EED-4661-8724-20BEB611DC07}" type="pres">
      <dgm:prSet presAssocID="{20A998F9-8F85-423F-A97D-64239AFB66C3}" presName="sibTrans" presStyleLbl="sibTrans2D1" presStyleIdx="1" presStyleCnt="8"/>
      <dgm:spPr/>
    </dgm:pt>
    <dgm:pt modelId="{6CA22600-5C3F-4F12-A8E9-B18DAB3E25CB}" type="pres">
      <dgm:prSet presAssocID="{13110A04-3C41-4030-BC81-28A1A7102F67}" presName="node" presStyleLbl="node1" presStyleIdx="2" presStyleCnt="8">
        <dgm:presLayoutVars>
          <dgm:bulletEnabled val="1"/>
        </dgm:presLayoutVars>
      </dgm:prSet>
      <dgm:spPr/>
    </dgm:pt>
    <dgm:pt modelId="{A0BE49B8-9504-4026-B2DD-062D18F220C2}" type="pres">
      <dgm:prSet presAssocID="{13110A04-3C41-4030-BC81-28A1A7102F67}" presName="dummy" presStyleCnt="0"/>
      <dgm:spPr/>
    </dgm:pt>
    <dgm:pt modelId="{574C56D0-0F6A-4B6A-AAF3-07CF5451E94E}" type="pres">
      <dgm:prSet presAssocID="{46F155E2-4490-4667-8988-6E0203015F88}" presName="sibTrans" presStyleLbl="sibTrans2D1" presStyleIdx="2" presStyleCnt="8"/>
      <dgm:spPr/>
    </dgm:pt>
    <dgm:pt modelId="{CF4704CB-01B6-4AB0-9F7A-58B086769CC4}" type="pres">
      <dgm:prSet presAssocID="{1ABC0561-E5CE-44CE-8FB3-755FEAFB551A}" presName="node" presStyleLbl="node1" presStyleIdx="3" presStyleCnt="8">
        <dgm:presLayoutVars>
          <dgm:bulletEnabled val="1"/>
        </dgm:presLayoutVars>
      </dgm:prSet>
      <dgm:spPr/>
    </dgm:pt>
    <dgm:pt modelId="{692D17BA-9051-462F-857C-CE904F4E907D}" type="pres">
      <dgm:prSet presAssocID="{1ABC0561-E5CE-44CE-8FB3-755FEAFB551A}" presName="dummy" presStyleCnt="0"/>
      <dgm:spPr/>
    </dgm:pt>
    <dgm:pt modelId="{CC6B451F-398C-41E3-B46D-E6C12EDA6D88}" type="pres">
      <dgm:prSet presAssocID="{AD0D0F34-DCB3-42FC-AF4D-E6A62649253D}" presName="sibTrans" presStyleLbl="sibTrans2D1" presStyleIdx="3" presStyleCnt="8"/>
      <dgm:spPr/>
    </dgm:pt>
    <dgm:pt modelId="{F808D195-FEF9-4F00-8324-D2EC683EDE06}" type="pres">
      <dgm:prSet presAssocID="{662B73FB-3AF8-40EA-BE1A-085065FE6EBC}" presName="node" presStyleLbl="node1" presStyleIdx="4" presStyleCnt="8">
        <dgm:presLayoutVars>
          <dgm:bulletEnabled val="1"/>
        </dgm:presLayoutVars>
      </dgm:prSet>
      <dgm:spPr/>
    </dgm:pt>
    <dgm:pt modelId="{026855F9-E1B1-42F8-BDA3-36013189FAC8}" type="pres">
      <dgm:prSet presAssocID="{662B73FB-3AF8-40EA-BE1A-085065FE6EBC}" presName="dummy" presStyleCnt="0"/>
      <dgm:spPr/>
    </dgm:pt>
    <dgm:pt modelId="{81348503-927B-448C-B254-EC4440C58B84}" type="pres">
      <dgm:prSet presAssocID="{8B920FF7-541C-4807-B9AB-30257BC24E59}" presName="sibTrans" presStyleLbl="sibTrans2D1" presStyleIdx="4" presStyleCnt="8"/>
      <dgm:spPr/>
    </dgm:pt>
    <dgm:pt modelId="{752FA6E1-06FB-412E-9499-899329C1C74A}" type="pres">
      <dgm:prSet presAssocID="{48CD8405-FD9C-4B2D-BF39-14B73C3E8211}" presName="node" presStyleLbl="node1" presStyleIdx="5" presStyleCnt="8">
        <dgm:presLayoutVars>
          <dgm:bulletEnabled val="1"/>
        </dgm:presLayoutVars>
      </dgm:prSet>
      <dgm:spPr/>
    </dgm:pt>
    <dgm:pt modelId="{CEC8C077-A04D-4A0F-9E89-63914D98B19E}" type="pres">
      <dgm:prSet presAssocID="{48CD8405-FD9C-4B2D-BF39-14B73C3E8211}" presName="dummy" presStyleCnt="0"/>
      <dgm:spPr/>
    </dgm:pt>
    <dgm:pt modelId="{2BE0CFB6-CECA-4EF7-A532-E203C24BE1AF}" type="pres">
      <dgm:prSet presAssocID="{F164378E-6927-4AE3-9691-6242C1C8E60F}" presName="sibTrans" presStyleLbl="sibTrans2D1" presStyleIdx="5" presStyleCnt="8"/>
      <dgm:spPr/>
    </dgm:pt>
    <dgm:pt modelId="{46DBF4B3-84BB-4C76-BE4A-91506F6DFB5C}" type="pres">
      <dgm:prSet presAssocID="{92C3A925-1006-41D6-A23A-3BD1959786CC}" presName="node" presStyleLbl="node1" presStyleIdx="6" presStyleCnt="8">
        <dgm:presLayoutVars>
          <dgm:bulletEnabled val="1"/>
        </dgm:presLayoutVars>
      </dgm:prSet>
      <dgm:spPr/>
    </dgm:pt>
    <dgm:pt modelId="{67D53988-3FCF-4A4F-84DF-3E7E1BBD6457}" type="pres">
      <dgm:prSet presAssocID="{92C3A925-1006-41D6-A23A-3BD1959786CC}" presName="dummy" presStyleCnt="0"/>
      <dgm:spPr/>
    </dgm:pt>
    <dgm:pt modelId="{5F42FDAA-066E-45BD-B248-B0741BD9342E}" type="pres">
      <dgm:prSet presAssocID="{D8DF9B4E-F483-4ADA-8555-0E3AEDEFE8B1}" presName="sibTrans" presStyleLbl="sibTrans2D1" presStyleIdx="6" presStyleCnt="8"/>
      <dgm:spPr/>
    </dgm:pt>
    <dgm:pt modelId="{9D7AB8E9-CE15-4AAD-9CE0-67D71999BC89}" type="pres">
      <dgm:prSet presAssocID="{5D73E9F3-87CF-4D94-9D82-91A7F9A0C0F3}" presName="node" presStyleLbl="node1" presStyleIdx="7" presStyleCnt="8">
        <dgm:presLayoutVars>
          <dgm:bulletEnabled val="1"/>
        </dgm:presLayoutVars>
      </dgm:prSet>
      <dgm:spPr/>
    </dgm:pt>
    <dgm:pt modelId="{0ADA5ECC-DAFC-4E0E-ABBF-D2C3F3CF4823}" type="pres">
      <dgm:prSet presAssocID="{5D73E9F3-87CF-4D94-9D82-91A7F9A0C0F3}" presName="dummy" presStyleCnt="0"/>
      <dgm:spPr/>
    </dgm:pt>
    <dgm:pt modelId="{6D4F4E02-6001-4B01-B287-9946C115EB70}" type="pres">
      <dgm:prSet presAssocID="{4F639D96-87F2-4C3C-8727-39BE763B18C3}" presName="sibTrans" presStyleLbl="sibTrans2D1" presStyleIdx="7" presStyleCnt="8"/>
      <dgm:spPr/>
    </dgm:pt>
  </dgm:ptLst>
  <dgm:cxnLst>
    <dgm:cxn modelId="{625CF406-52B4-4AB6-9E83-DD8A17D6C2D2}" type="presOf" srcId="{E3DBAC5E-F324-407A-9AEF-819A72BE08E3}" destId="{677F6A2E-F051-42A8-885E-9CEB18D8DBE6}" srcOrd="0" destOrd="0" presId="urn:microsoft.com/office/officeart/2005/8/layout/radial6"/>
    <dgm:cxn modelId="{F5405D14-D070-48CE-ACD7-B49C65FE77C9}" srcId="{78DEEA86-485A-49BE-AABF-0706E186054F}" destId="{662B73FB-3AF8-40EA-BE1A-085065FE6EBC}" srcOrd="4" destOrd="0" parTransId="{593FFC68-C5A6-41A5-80B8-240C0148434A}" sibTransId="{8B920FF7-541C-4807-B9AB-30257BC24E59}"/>
    <dgm:cxn modelId="{84359D23-C577-4BB4-BC49-FB0D03A1AC5C}" type="presOf" srcId="{4F639D96-87F2-4C3C-8727-39BE763B18C3}" destId="{6D4F4E02-6001-4B01-B287-9946C115EB70}" srcOrd="0" destOrd="0" presId="urn:microsoft.com/office/officeart/2005/8/layout/radial6"/>
    <dgm:cxn modelId="{F12FFE2C-97B1-4C83-9D51-2ABCADDBAE52}" type="presOf" srcId="{20A998F9-8F85-423F-A97D-64239AFB66C3}" destId="{BF117C4A-1EED-4661-8724-20BEB611DC07}" srcOrd="0" destOrd="0" presId="urn:microsoft.com/office/officeart/2005/8/layout/radial6"/>
    <dgm:cxn modelId="{F53BCA2D-355A-4F50-A0B0-5E261B77E0FD}" type="presOf" srcId="{78DEEA86-485A-49BE-AABF-0706E186054F}" destId="{5EC717BE-7D80-427F-A4BD-4799848F21C7}" srcOrd="0" destOrd="0" presId="urn:microsoft.com/office/officeart/2005/8/layout/radial6"/>
    <dgm:cxn modelId="{A3060539-7D99-4633-8467-37DA1C9CA2E6}" type="presOf" srcId="{AD0D0F34-DCB3-42FC-AF4D-E6A62649253D}" destId="{CC6B451F-398C-41E3-B46D-E6C12EDA6D88}" srcOrd="0" destOrd="0" presId="urn:microsoft.com/office/officeart/2005/8/layout/radial6"/>
    <dgm:cxn modelId="{46C1EC3B-5B81-4834-84F1-9351277522F5}" type="presOf" srcId="{46F155E2-4490-4667-8988-6E0203015F88}" destId="{574C56D0-0F6A-4B6A-AAF3-07CF5451E94E}" srcOrd="0" destOrd="0" presId="urn:microsoft.com/office/officeart/2005/8/layout/radial6"/>
    <dgm:cxn modelId="{7629EA43-28D3-499E-990E-93E5F432548F}" type="presOf" srcId="{33B180A6-7374-4EDF-8153-ADA6D7DCBB0A}" destId="{8F10E548-75C1-4102-834C-B981F190BAC6}" srcOrd="0" destOrd="0" presId="urn:microsoft.com/office/officeart/2005/8/layout/radial6"/>
    <dgm:cxn modelId="{5F0E4E64-8261-489F-A05A-A0BD2745C341}" type="presOf" srcId="{E7211A7E-8520-4EB9-8180-63F68D4CA079}" destId="{275A1544-F102-4F4A-B2F3-8101C5A2FA5D}" srcOrd="0" destOrd="0" presId="urn:microsoft.com/office/officeart/2005/8/layout/radial6"/>
    <dgm:cxn modelId="{E4A6D96A-5525-46FD-9070-D984C3A5766B}" type="presOf" srcId="{1ABC0561-E5CE-44CE-8FB3-755FEAFB551A}" destId="{CF4704CB-01B6-4AB0-9F7A-58B086769CC4}" srcOrd="0" destOrd="0" presId="urn:microsoft.com/office/officeart/2005/8/layout/radial6"/>
    <dgm:cxn modelId="{F9A7244E-DB6F-4F03-8FD5-AAD272A4925F}" srcId="{78DEEA86-485A-49BE-AABF-0706E186054F}" destId="{77EFA4C2-82E4-46CA-9C67-7825661BA6C5}" srcOrd="0" destOrd="0" parTransId="{B0F58152-83B1-4EE1-A9EB-10C5B57531EE}" sibTransId="{E3DBAC5E-F324-407A-9AEF-819A72BE08E3}"/>
    <dgm:cxn modelId="{9ABC6752-86DE-49F8-8A92-771715B94420}" type="presOf" srcId="{5D73E9F3-87CF-4D94-9D82-91A7F9A0C0F3}" destId="{9D7AB8E9-CE15-4AAD-9CE0-67D71999BC89}" srcOrd="0" destOrd="0" presId="urn:microsoft.com/office/officeart/2005/8/layout/radial6"/>
    <dgm:cxn modelId="{A1766E59-5933-468B-94CB-8FFDC1EA8308}" type="presOf" srcId="{D8DF9B4E-F483-4ADA-8555-0E3AEDEFE8B1}" destId="{5F42FDAA-066E-45BD-B248-B0741BD9342E}" srcOrd="0" destOrd="0" presId="urn:microsoft.com/office/officeart/2005/8/layout/radial6"/>
    <dgm:cxn modelId="{5A19F07F-FECC-470B-A23E-1CF109A6ED1A}" type="presOf" srcId="{48CD8405-FD9C-4B2D-BF39-14B73C3E8211}" destId="{752FA6E1-06FB-412E-9499-899329C1C74A}" srcOrd="0" destOrd="0" presId="urn:microsoft.com/office/officeart/2005/8/layout/radial6"/>
    <dgm:cxn modelId="{E4942585-D9C4-41A3-83B4-F5B0037E8822}" srcId="{E7211A7E-8520-4EB9-8180-63F68D4CA079}" destId="{AF9DE19C-F215-4507-B612-7B1464094B60}" srcOrd="1" destOrd="0" parTransId="{F607CF3A-570A-400B-AB7D-551B4406ED3A}" sibTransId="{105A1105-5551-4EFD-8347-A5AC3A12463D}"/>
    <dgm:cxn modelId="{A6C0C390-0D38-4EB1-8432-DE44AAE78652}" srcId="{78DEEA86-485A-49BE-AABF-0706E186054F}" destId="{1ABC0561-E5CE-44CE-8FB3-755FEAFB551A}" srcOrd="3" destOrd="0" parTransId="{24C9A434-1AEE-4C00-AD4F-F6420C824FB4}" sibTransId="{AD0D0F34-DCB3-42FC-AF4D-E6A62649253D}"/>
    <dgm:cxn modelId="{82A1E692-3A0A-468E-B277-DFAE38E3B89D}" type="presOf" srcId="{662B73FB-3AF8-40EA-BE1A-085065FE6EBC}" destId="{F808D195-FEF9-4F00-8324-D2EC683EDE06}" srcOrd="0" destOrd="0" presId="urn:microsoft.com/office/officeart/2005/8/layout/radial6"/>
    <dgm:cxn modelId="{141335BA-AEE0-4816-93A9-9A5CA20CD740}" type="presOf" srcId="{8B920FF7-541C-4807-B9AB-30257BC24E59}" destId="{81348503-927B-448C-B254-EC4440C58B84}" srcOrd="0" destOrd="0" presId="urn:microsoft.com/office/officeart/2005/8/layout/radial6"/>
    <dgm:cxn modelId="{32AA4FBB-8DAC-40FC-953C-242C36EDD999}" srcId="{78DEEA86-485A-49BE-AABF-0706E186054F}" destId="{48CD8405-FD9C-4B2D-BF39-14B73C3E8211}" srcOrd="5" destOrd="0" parTransId="{091EC6F1-4FA0-49EB-8412-6D6A559191D9}" sibTransId="{F164378E-6927-4AE3-9691-6242C1C8E60F}"/>
    <dgm:cxn modelId="{48EEEAC6-BB09-43E7-8A45-9BCBAE7BCC2F}" srcId="{E7211A7E-8520-4EB9-8180-63F68D4CA079}" destId="{78DEEA86-485A-49BE-AABF-0706E186054F}" srcOrd="0" destOrd="0" parTransId="{CA6BE4EB-1534-4B89-811A-208B11C37A29}" sibTransId="{5C79F94F-B99F-46A0-87CD-72DC18915517}"/>
    <dgm:cxn modelId="{685029D0-8203-4013-B27B-C06EEF6F72F1}" type="presOf" srcId="{77EFA4C2-82E4-46CA-9C67-7825661BA6C5}" destId="{72AE61F4-9D2C-4310-810D-6C6E1FA21DF2}" srcOrd="0" destOrd="0" presId="urn:microsoft.com/office/officeart/2005/8/layout/radial6"/>
    <dgm:cxn modelId="{51A6E7D0-A5AD-47E9-A99D-F68E61AF9DC5}" srcId="{78DEEA86-485A-49BE-AABF-0706E186054F}" destId="{13110A04-3C41-4030-BC81-28A1A7102F67}" srcOrd="2" destOrd="0" parTransId="{5D309BBD-8EE0-41A8-A509-0082CBAB00C3}" sibTransId="{46F155E2-4490-4667-8988-6E0203015F88}"/>
    <dgm:cxn modelId="{CB2DBAD1-B304-433A-B9DE-50DE8B3B2947}" srcId="{78DEEA86-485A-49BE-AABF-0706E186054F}" destId="{33B180A6-7374-4EDF-8153-ADA6D7DCBB0A}" srcOrd="1" destOrd="0" parTransId="{04FFE1F4-0614-4BEF-B1A6-18BE9CB441AC}" sibTransId="{20A998F9-8F85-423F-A97D-64239AFB66C3}"/>
    <dgm:cxn modelId="{5CE0A1DA-614E-485E-90E2-571E2E166CFA}" type="presOf" srcId="{13110A04-3C41-4030-BC81-28A1A7102F67}" destId="{6CA22600-5C3F-4F12-A8E9-B18DAB3E25CB}" srcOrd="0" destOrd="0" presId="urn:microsoft.com/office/officeart/2005/8/layout/radial6"/>
    <dgm:cxn modelId="{066803E5-8E53-4FAC-BD1B-5ADDCBA474D3}" type="presOf" srcId="{F164378E-6927-4AE3-9691-6242C1C8E60F}" destId="{2BE0CFB6-CECA-4EF7-A532-E203C24BE1AF}" srcOrd="0" destOrd="0" presId="urn:microsoft.com/office/officeart/2005/8/layout/radial6"/>
    <dgm:cxn modelId="{D8B4A5EE-C493-4D4A-9DA7-BCDF7E1D5181}" type="presOf" srcId="{92C3A925-1006-41D6-A23A-3BD1959786CC}" destId="{46DBF4B3-84BB-4C76-BE4A-91506F6DFB5C}" srcOrd="0" destOrd="0" presId="urn:microsoft.com/office/officeart/2005/8/layout/radial6"/>
    <dgm:cxn modelId="{F073C6F0-18DA-41E3-99C0-8AB2C3DD53BB}" srcId="{78DEEA86-485A-49BE-AABF-0706E186054F}" destId="{92C3A925-1006-41D6-A23A-3BD1959786CC}" srcOrd="6" destOrd="0" parTransId="{7EB7787C-F105-41F5-8ADC-F7C576395243}" sibTransId="{D8DF9B4E-F483-4ADA-8555-0E3AEDEFE8B1}"/>
    <dgm:cxn modelId="{8F8EE5F5-E0D6-4E65-899B-555435EEEC54}" srcId="{78DEEA86-485A-49BE-AABF-0706E186054F}" destId="{5D73E9F3-87CF-4D94-9D82-91A7F9A0C0F3}" srcOrd="7" destOrd="0" parTransId="{42C61BE0-AE47-4AA7-BCA2-975862E0121B}" sibTransId="{4F639D96-87F2-4C3C-8727-39BE763B18C3}"/>
    <dgm:cxn modelId="{CF6A4F90-2D52-4F1C-A8BD-7F1A0C36A4B1}" type="presParOf" srcId="{275A1544-F102-4F4A-B2F3-8101C5A2FA5D}" destId="{5EC717BE-7D80-427F-A4BD-4799848F21C7}" srcOrd="0" destOrd="0" presId="urn:microsoft.com/office/officeart/2005/8/layout/radial6"/>
    <dgm:cxn modelId="{48EB0B0A-3961-450E-9DFF-471847C10799}" type="presParOf" srcId="{275A1544-F102-4F4A-B2F3-8101C5A2FA5D}" destId="{72AE61F4-9D2C-4310-810D-6C6E1FA21DF2}" srcOrd="1" destOrd="0" presId="urn:microsoft.com/office/officeart/2005/8/layout/radial6"/>
    <dgm:cxn modelId="{9EEF87CD-71A3-4BE7-8420-B760D5E24AC2}" type="presParOf" srcId="{275A1544-F102-4F4A-B2F3-8101C5A2FA5D}" destId="{71CA5E71-746B-4462-9E32-A2D048F3BB3C}" srcOrd="2" destOrd="0" presId="urn:microsoft.com/office/officeart/2005/8/layout/radial6"/>
    <dgm:cxn modelId="{44750F45-2E55-46A4-967D-2A8802DF9982}" type="presParOf" srcId="{275A1544-F102-4F4A-B2F3-8101C5A2FA5D}" destId="{677F6A2E-F051-42A8-885E-9CEB18D8DBE6}" srcOrd="3" destOrd="0" presId="urn:microsoft.com/office/officeart/2005/8/layout/radial6"/>
    <dgm:cxn modelId="{57B51625-3FA7-4A67-AA04-0DF4F602ABBA}" type="presParOf" srcId="{275A1544-F102-4F4A-B2F3-8101C5A2FA5D}" destId="{8F10E548-75C1-4102-834C-B981F190BAC6}" srcOrd="4" destOrd="0" presId="urn:microsoft.com/office/officeart/2005/8/layout/radial6"/>
    <dgm:cxn modelId="{842BF99D-2B05-4710-8A7D-984D8F68D17E}" type="presParOf" srcId="{275A1544-F102-4F4A-B2F3-8101C5A2FA5D}" destId="{23D54C9A-C4D6-48C7-9282-99308F5E99D5}" srcOrd="5" destOrd="0" presId="urn:microsoft.com/office/officeart/2005/8/layout/radial6"/>
    <dgm:cxn modelId="{B29F9106-707E-48FD-87A3-ED88EA3E38EB}" type="presParOf" srcId="{275A1544-F102-4F4A-B2F3-8101C5A2FA5D}" destId="{BF117C4A-1EED-4661-8724-20BEB611DC07}" srcOrd="6" destOrd="0" presId="urn:microsoft.com/office/officeart/2005/8/layout/radial6"/>
    <dgm:cxn modelId="{ADD8A112-6F07-4214-A8E6-388FF1F68C4C}" type="presParOf" srcId="{275A1544-F102-4F4A-B2F3-8101C5A2FA5D}" destId="{6CA22600-5C3F-4F12-A8E9-B18DAB3E25CB}" srcOrd="7" destOrd="0" presId="urn:microsoft.com/office/officeart/2005/8/layout/radial6"/>
    <dgm:cxn modelId="{AF4ADDE9-1F2F-47ED-99CE-303A754AE418}" type="presParOf" srcId="{275A1544-F102-4F4A-B2F3-8101C5A2FA5D}" destId="{A0BE49B8-9504-4026-B2DD-062D18F220C2}" srcOrd="8" destOrd="0" presId="urn:microsoft.com/office/officeart/2005/8/layout/radial6"/>
    <dgm:cxn modelId="{4FB9F03B-79AA-4953-A787-253A521ADFF7}" type="presParOf" srcId="{275A1544-F102-4F4A-B2F3-8101C5A2FA5D}" destId="{574C56D0-0F6A-4B6A-AAF3-07CF5451E94E}" srcOrd="9" destOrd="0" presId="urn:microsoft.com/office/officeart/2005/8/layout/radial6"/>
    <dgm:cxn modelId="{DBAE1C68-115C-40A5-9ABA-DE22BF6F61D4}" type="presParOf" srcId="{275A1544-F102-4F4A-B2F3-8101C5A2FA5D}" destId="{CF4704CB-01B6-4AB0-9F7A-58B086769CC4}" srcOrd="10" destOrd="0" presId="urn:microsoft.com/office/officeart/2005/8/layout/radial6"/>
    <dgm:cxn modelId="{90447C19-58CE-4F00-8308-6ED6D9F1C490}" type="presParOf" srcId="{275A1544-F102-4F4A-B2F3-8101C5A2FA5D}" destId="{692D17BA-9051-462F-857C-CE904F4E907D}" srcOrd="11" destOrd="0" presId="urn:microsoft.com/office/officeart/2005/8/layout/radial6"/>
    <dgm:cxn modelId="{B79C4580-F322-4CE0-B0FD-4936286BABF2}" type="presParOf" srcId="{275A1544-F102-4F4A-B2F3-8101C5A2FA5D}" destId="{CC6B451F-398C-41E3-B46D-E6C12EDA6D88}" srcOrd="12" destOrd="0" presId="urn:microsoft.com/office/officeart/2005/8/layout/radial6"/>
    <dgm:cxn modelId="{87922270-28B2-42AC-A848-9DE63EB34779}" type="presParOf" srcId="{275A1544-F102-4F4A-B2F3-8101C5A2FA5D}" destId="{F808D195-FEF9-4F00-8324-D2EC683EDE06}" srcOrd="13" destOrd="0" presId="urn:microsoft.com/office/officeart/2005/8/layout/radial6"/>
    <dgm:cxn modelId="{9F66F8E4-E1A5-4451-8558-1E8416B87667}" type="presParOf" srcId="{275A1544-F102-4F4A-B2F3-8101C5A2FA5D}" destId="{026855F9-E1B1-42F8-BDA3-36013189FAC8}" srcOrd="14" destOrd="0" presId="urn:microsoft.com/office/officeart/2005/8/layout/radial6"/>
    <dgm:cxn modelId="{4BDB068D-B23F-4C66-9DD1-FCD7468A2951}" type="presParOf" srcId="{275A1544-F102-4F4A-B2F3-8101C5A2FA5D}" destId="{81348503-927B-448C-B254-EC4440C58B84}" srcOrd="15" destOrd="0" presId="urn:microsoft.com/office/officeart/2005/8/layout/radial6"/>
    <dgm:cxn modelId="{31BAB625-2FB7-4CD0-8EE3-8004CE7BF484}" type="presParOf" srcId="{275A1544-F102-4F4A-B2F3-8101C5A2FA5D}" destId="{752FA6E1-06FB-412E-9499-899329C1C74A}" srcOrd="16" destOrd="0" presId="urn:microsoft.com/office/officeart/2005/8/layout/radial6"/>
    <dgm:cxn modelId="{48BCE944-D885-43A9-A399-671EF189685B}" type="presParOf" srcId="{275A1544-F102-4F4A-B2F3-8101C5A2FA5D}" destId="{CEC8C077-A04D-4A0F-9E89-63914D98B19E}" srcOrd="17" destOrd="0" presId="urn:microsoft.com/office/officeart/2005/8/layout/radial6"/>
    <dgm:cxn modelId="{EF1F5A05-3630-476D-BA18-5E831DBEC741}" type="presParOf" srcId="{275A1544-F102-4F4A-B2F3-8101C5A2FA5D}" destId="{2BE0CFB6-CECA-4EF7-A532-E203C24BE1AF}" srcOrd="18" destOrd="0" presId="urn:microsoft.com/office/officeart/2005/8/layout/radial6"/>
    <dgm:cxn modelId="{1C7FE0AA-7288-497F-BC6E-C838B4F3B5F0}" type="presParOf" srcId="{275A1544-F102-4F4A-B2F3-8101C5A2FA5D}" destId="{46DBF4B3-84BB-4C76-BE4A-91506F6DFB5C}" srcOrd="19" destOrd="0" presId="urn:microsoft.com/office/officeart/2005/8/layout/radial6"/>
    <dgm:cxn modelId="{87BDFBAA-1DE1-4997-B566-07FA2083AFC8}" type="presParOf" srcId="{275A1544-F102-4F4A-B2F3-8101C5A2FA5D}" destId="{67D53988-3FCF-4A4F-84DF-3E7E1BBD6457}" srcOrd="20" destOrd="0" presId="urn:microsoft.com/office/officeart/2005/8/layout/radial6"/>
    <dgm:cxn modelId="{DD644CBC-EB7C-4C66-B221-6A77A9EA561D}" type="presParOf" srcId="{275A1544-F102-4F4A-B2F3-8101C5A2FA5D}" destId="{5F42FDAA-066E-45BD-B248-B0741BD9342E}" srcOrd="21" destOrd="0" presId="urn:microsoft.com/office/officeart/2005/8/layout/radial6"/>
    <dgm:cxn modelId="{9AE1D7ED-A986-468A-8A04-6FD52D590AF1}" type="presParOf" srcId="{275A1544-F102-4F4A-B2F3-8101C5A2FA5D}" destId="{9D7AB8E9-CE15-4AAD-9CE0-67D71999BC89}" srcOrd="22" destOrd="0" presId="urn:microsoft.com/office/officeart/2005/8/layout/radial6"/>
    <dgm:cxn modelId="{C90E0A51-2CDF-467B-B174-FF3BE940C69C}" type="presParOf" srcId="{275A1544-F102-4F4A-B2F3-8101C5A2FA5D}" destId="{0ADA5ECC-DAFC-4E0E-ABBF-D2C3F3CF4823}" srcOrd="23" destOrd="0" presId="urn:microsoft.com/office/officeart/2005/8/layout/radial6"/>
    <dgm:cxn modelId="{EF629856-2136-4214-9FF9-1F65A31807BA}" type="presParOf" srcId="{275A1544-F102-4F4A-B2F3-8101C5A2FA5D}" destId="{6D4F4E02-6001-4B01-B287-9946C115EB70}"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76684-1572-4D3D-B421-757940400CFF}" type="doc">
      <dgm:prSet loTypeId="urn:microsoft.com/office/officeart/2005/8/layout/equation1" loCatId="process" qsTypeId="urn:microsoft.com/office/officeart/2005/8/quickstyle/simple1" qsCatId="simple" csTypeId="urn:microsoft.com/office/officeart/2005/8/colors/accent1_2" csCatId="accent1" phldr="1"/>
      <dgm:spPr/>
    </dgm:pt>
    <dgm:pt modelId="{C10E63B8-55AD-403E-AABA-16280A942ADC}">
      <dgm:prSet phldrT="[Text]"/>
      <dgm:spPr>
        <a:solidFill>
          <a:srgbClr val="014C8C"/>
        </a:solidFill>
      </dgm:spPr>
      <dgm:t>
        <a:bodyPr/>
        <a:lstStyle/>
        <a:p>
          <a:r>
            <a:rPr lang="en-US" dirty="0">
              <a:latin typeface="Verdana" panose="020B0604030504040204" pitchFamily="34" charset="0"/>
              <a:ea typeface="Verdana" panose="020B0604030504040204" pitchFamily="34" charset="0"/>
            </a:rPr>
            <a:t>You need services that your agency can’t provide</a:t>
          </a:r>
        </a:p>
      </dgm:t>
    </dgm:pt>
    <dgm:pt modelId="{EB79C842-6E0C-4DBD-B120-C84D9B29E945}" type="parTrans" cxnId="{C60116CA-2144-4F96-AAE6-9BD392132582}">
      <dgm:prSet/>
      <dgm:spPr/>
      <dgm:t>
        <a:bodyPr/>
        <a:lstStyle/>
        <a:p>
          <a:endParaRPr lang="en-US">
            <a:latin typeface="Verdana" panose="020B0604030504040204" pitchFamily="34" charset="0"/>
            <a:ea typeface="Verdana" panose="020B0604030504040204" pitchFamily="34" charset="0"/>
          </a:endParaRPr>
        </a:p>
      </dgm:t>
    </dgm:pt>
    <dgm:pt modelId="{7F06A695-3D18-4A33-9460-9831A4BAC156}" type="sibTrans" cxnId="{C60116CA-2144-4F96-AAE6-9BD392132582}">
      <dgm:prSet/>
      <dgm:spPr>
        <a:solidFill>
          <a:srgbClr val="B5CBE7"/>
        </a:solidFill>
      </dgm:spPr>
      <dgm:t>
        <a:bodyPr/>
        <a:lstStyle/>
        <a:p>
          <a:endParaRPr lang="en-US">
            <a:latin typeface="Verdana" panose="020B0604030504040204" pitchFamily="34" charset="0"/>
            <a:ea typeface="Verdana" panose="020B0604030504040204" pitchFamily="34" charset="0"/>
          </a:endParaRPr>
        </a:p>
      </dgm:t>
    </dgm:pt>
    <dgm:pt modelId="{367505B7-3622-45F6-A996-1F8697CCCBD2}">
      <dgm:prSet phldrT="[Text]"/>
      <dgm:spPr>
        <a:solidFill>
          <a:srgbClr val="014C8C"/>
        </a:solidFill>
      </dgm:spPr>
      <dgm:t>
        <a:bodyPr/>
        <a:lstStyle/>
        <a:p>
          <a:r>
            <a:rPr lang="en-US" dirty="0">
              <a:latin typeface="Verdana" panose="020B0604030504040204" pitchFamily="34" charset="0"/>
              <a:ea typeface="Verdana" panose="020B0604030504040204" pitchFamily="34" charset="0"/>
            </a:rPr>
            <a:t>You need multiple people to come together to help coordinate services</a:t>
          </a:r>
        </a:p>
      </dgm:t>
    </dgm:pt>
    <dgm:pt modelId="{87BDA80A-8854-47F3-999C-00B2B41189FC}" type="parTrans" cxnId="{F881C679-1FCC-44CE-8BD7-E4BE2E3B4DC6}">
      <dgm:prSet/>
      <dgm:spPr/>
      <dgm:t>
        <a:bodyPr/>
        <a:lstStyle/>
        <a:p>
          <a:endParaRPr lang="en-US">
            <a:latin typeface="Verdana" panose="020B0604030504040204" pitchFamily="34" charset="0"/>
            <a:ea typeface="Verdana" panose="020B0604030504040204" pitchFamily="34" charset="0"/>
          </a:endParaRPr>
        </a:p>
      </dgm:t>
    </dgm:pt>
    <dgm:pt modelId="{69A759F0-8EFF-4410-8712-A3687C19FAFA}" type="sibTrans" cxnId="{F881C679-1FCC-44CE-8BD7-E4BE2E3B4DC6}">
      <dgm:prSet/>
      <dgm:spPr>
        <a:solidFill>
          <a:srgbClr val="B5CBE7"/>
        </a:solidFill>
      </dgm:spPr>
      <dgm:t>
        <a:bodyPr/>
        <a:lstStyle/>
        <a:p>
          <a:endParaRPr lang="en-US">
            <a:latin typeface="Verdana" panose="020B0604030504040204" pitchFamily="34" charset="0"/>
            <a:ea typeface="Verdana" panose="020B0604030504040204" pitchFamily="34" charset="0"/>
          </a:endParaRPr>
        </a:p>
      </dgm:t>
    </dgm:pt>
    <dgm:pt modelId="{6C6F4945-A2DA-4110-AB77-FA3878ECBAE9}">
      <dgm:prSet phldrT="[Text]"/>
      <dgm:spPr>
        <a:solidFill>
          <a:srgbClr val="014C8C"/>
        </a:solidFill>
      </dgm:spPr>
      <dgm:t>
        <a:bodyPr/>
        <a:lstStyle/>
        <a:p>
          <a:r>
            <a:rPr lang="en-US" dirty="0">
              <a:latin typeface="Verdana" panose="020B0604030504040204" pitchFamily="34" charset="0"/>
              <a:ea typeface="Verdana" panose="020B0604030504040204" pitchFamily="34" charset="0"/>
            </a:rPr>
            <a:t>CRCG may be the right fit to meet your needs</a:t>
          </a:r>
        </a:p>
      </dgm:t>
    </dgm:pt>
    <dgm:pt modelId="{BF3C9A69-C08A-4124-8813-210A23B8E6C7}" type="parTrans" cxnId="{D3A4078D-3551-4213-AA8D-B39C50A3B403}">
      <dgm:prSet/>
      <dgm:spPr/>
      <dgm:t>
        <a:bodyPr/>
        <a:lstStyle/>
        <a:p>
          <a:endParaRPr lang="en-US">
            <a:latin typeface="Verdana" panose="020B0604030504040204" pitchFamily="34" charset="0"/>
            <a:ea typeface="Verdana" panose="020B0604030504040204" pitchFamily="34" charset="0"/>
          </a:endParaRPr>
        </a:p>
      </dgm:t>
    </dgm:pt>
    <dgm:pt modelId="{4915D668-E4C5-4A0A-B512-083557041648}" type="sibTrans" cxnId="{D3A4078D-3551-4213-AA8D-B39C50A3B403}">
      <dgm:prSet/>
      <dgm:spPr/>
      <dgm:t>
        <a:bodyPr/>
        <a:lstStyle/>
        <a:p>
          <a:endParaRPr lang="en-US">
            <a:latin typeface="Verdana" panose="020B0604030504040204" pitchFamily="34" charset="0"/>
            <a:ea typeface="Verdana" panose="020B0604030504040204" pitchFamily="34" charset="0"/>
          </a:endParaRPr>
        </a:p>
      </dgm:t>
    </dgm:pt>
    <dgm:pt modelId="{6896A726-3224-47F9-9B36-588BDA65BE99}" type="pres">
      <dgm:prSet presAssocID="{B8876684-1572-4D3D-B421-757940400CFF}" presName="linearFlow" presStyleCnt="0">
        <dgm:presLayoutVars>
          <dgm:dir/>
          <dgm:resizeHandles val="exact"/>
        </dgm:presLayoutVars>
      </dgm:prSet>
      <dgm:spPr/>
    </dgm:pt>
    <dgm:pt modelId="{35F2179A-20D5-4792-85E3-F6031E9FFDB1}" type="pres">
      <dgm:prSet presAssocID="{C10E63B8-55AD-403E-AABA-16280A942ADC}" presName="node" presStyleLbl="node1" presStyleIdx="0" presStyleCnt="3">
        <dgm:presLayoutVars>
          <dgm:bulletEnabled val="1"/>
        </dgm:presLayoutVars>
      </dgm:prSet>
      <dgm:spPr/>
    </dgm:pt>
    <dgm:pt modelId="{D34421AB-E2F3-4AE6-88C4-25E6842B35E6}" type="pres">
      <dgm:prSet presAssocID="{7F06A695-3D18-4A33-9460-9831A4BAC156}" presName="spacerL" presStyleCnt="0"/>
      <dgm:spPr/>
    </dgm:pt>
    <dgm:pt modelId="{1F623546-53DD-4BAE-90B9-6E882C2BC429}" type="pres">
      <dgm:prSet presAssocID="{7F06A695-3D18-4A33-9460-9831A4BAC156}" presName="sibTrans" presStyleLbl="sibTrans2D1" presStyleIdx="0" presStyleCnt="2" custScaleX="46343" custScaleY="49795"/>
      <dgm:spPr/>
    </dgm:pt>
    <dgm:pt modelId="{092E2B0F-7380-4A48-B579-EA9F477390A4}" type="pres">
      <dgm:prSet presAssocID="{7F06A695-3D18-4A33-9460-9831A4BAC156}" presName="spacerR" presStyleCnt="0"/>
      <dgm:spPr/>
    </dgm:pt>
    <dgm:pt modelId="{1F3308BC-C84E-413C-88A0-8EBA940E84BE}" type="pres">
      <dgm:prSet presAssocID="{367505B7-3622-45F6-A996-1F8697CCCBD2}" presName="node" presStyleLbl="node1" presStyleIdx="1" presStyleCnt="3">
        <dgm:presLayoutVars>
          <dgm:bulletEnabled val="1"/>
        </dgm:presLayoutVars>
      </dgm:prSet>
      <dgm:spPr/>
    </dgm:pt>
    <dgm:pt modelId="{DF05BB47-5A4E-4F56-BBD5-A4EBC9094B7E}" type="pres">
      <dgm:prSet presAssocID="{69A759F0-8EFF-4410-8712-A3687C19FAFA}" presName="spacerL" presStyleCnt="0"/>
      <dgm:spPr/>
    </dgm:pt>
    <dgm:pt modelId="{2ED5DBFC-F398-4290-9C66-A23B2F660954}" type="pres">
      <dgm:prSet presAssocID="{69A759F0-8EFF-4410-8712-A3687C19FAFA}" presName="sibTrans" presStyleLbl="sibTrans2D1" presStyleIdx="1" presStyleCnt="2" custScaleX="42648" custScaleY="46343"/>
      <dgm:spPr/>
    </dgm:pt>
    <dgm:pt modelId="{1911AA83-078A-4C6D-9C18-4B0A45F38F66}" type="pres">
      <dgm:prSet presAssocID="{69A759F0-8EFF-4410-8712-A3687C19FAFA}" presName="spacerR" presStyleCnt="0"/>
      <dgm:spPr/>
    </dgm:pt>
    <dgm:pt modelId="{D035711A-4F32-46A0-BB47-6880177D2569}" type="pres">
      <dgm:prSet presAssocID="{6C6F4945-A2DA-4110-AB77-FA3878ECBAE9}" presName="node" presStyleLbl="node1" presStyleIdx="2" presStyleCnt="3">
        <dgm:presLayoutVars>
          <dgm:bulletEnabled val="1"/>
        </dgm:presLayoutVars>
      </dgm:prSet>
      <dgm:spPr/>
    </dgm:pt>
  </dgm:ptLst>
  <dgm:cxnLst>
    <dgm:cxn modelId="{9792F509-593E-4306-9F65-8974C5F68C7F}" type="presOf" srcId="{C10E63B8-55AD-403E-AABA-16280A942ADC}" destId="{35F2179A-20D5-4792-85E3-F6031E9FFDB1}" srcOrd="0" destOrd="0" presId="urn:microsoft.com/office/officeart/2005/8/layout/equation1"/>
    <dgm:cxn modelId="{E728C219-69A1-4102-A94E-CAB7FC048232}" type="presOf" srcId="{367505B7-3622-45F6-A996-1F8697CCCBD2}" destId="{1F3308BC-C84E-413C-88A0-8EBA940E84BE}" srcOrd="0" destOrd="0" presId="urn:microsoft.com/office/officeart/2005/8/layout/equation1"/>
    <dgm:cxn modelId="{0980B73A-9267-48F7-9271-5A814E4196A7}" type="presOf" srcId="{6C6F4945-A2DA-4110-AB77-FA3878ECBAE9}" destId="{D035711A-4F32-46A0-BB47-6880177D2569}" srcOrd="0" destOrd="0" presId="urn:microsoft.com/office/officeart/2005/8/layout/equation1"/>
    <dgm:cxn modelId="{7BA2BA53-DEA9-4EC6-8BB8-2E97DFF4A88F}" type="presOf" srcId="{7F06A695-3D18-4A33-9460-9831A4BAC156}" destId="{1F623546-53DD-4BAE-90B9-6E882C2BC429}" srcOrd="0" destOrd="0" presId="urn:microsoft.com/office/officeart/2005/8/layout/equation1"/>
    <dgm:cxn modelId="{F881C679-1FCC-44CE-8BD7-E4BE2E3B4DC6}" srcId="{B8876684-1572-4D3D-B421-757940400CFF}" destId="{367505B7-3622-45F6-A996-1F8697CCCBD2}" srcOrd="1" destOrd="0" parTransId="{87BDA80A-8854-47F3-999C-00B2B41189FC}" sibTransId="{69A759F0-8EFF-4410-8712-A3687C19FAFA}"/>
    <dgm:cxn modelId="{D3A4078D-3551-4213-AA8D-B39C50A3B403}" srcId="{B8876684-1572-4D3D-B421-757940400CFF}" destId="{6C6F4945-A2DA-4110-AB77-FA3878ECBAE9}" srcOrd="2" destOrd="0" parTransId="{BF3C9A69-C08A-4124-8813-210A23B8E6C7}" sibTransId="{4915D668-E4C5-4A0A-B512-083557041648}"/>
    <dgm:cxn modelId="{5A90668F-CAE8-4329-AA5A-DF92B9B30BE7}" type="presOf" srcId="{B8876684-1572-4D3D-B421-757940400CFF}" destId="{6896A726-3224-47F9-9B36-588BDA65BE99}" srcOrd="0" destOrd="0" presId="urn:microsoft.com/office/officeart/2005/8/layout/equation1"/>
    <dgm:cxn modelId="{2BA55395-3087-4E76-9010-89DE029ACCB0}" type="presOf" srcId="{69A759F0-8EFF-4410-8712-A3687C19FAFA}" destId="{2ED5DBFC-F398-4290-9C66-A23B2F660954}" srcOrd="0" destOrd="0" presId="urn:microsoft.com/office/officeart/2005/8/layout/equation1"/>
    <dgm:cxn modelId="{C60116CA-2144-4F96-AAE6-9BD392132582}" srcId="{B8876684-1572-4D3D-B421-757940400CFF}" destId="{C10E63B8-55AD-403E-AABA-16280A942ADC}" srcOrd="0" destOrd="0" parTransId="{EB79C842-6E0C-4DBD-B120-C84D9B29E945}" sibTransId="{7F06A695-3D18-4A33-9460-9831A4BAC156}"/>
    <dgm:cxn modelId="{748C558E-4370-403E-AE2F-03ABF1D4F42A}" type="presParOf" srcId="{6896A726-3224-47F9-9B36-588BDA65BE99}" destId="{35F2179A-20D5-4792-85E3-F6031E9FFDB1}" srcOrd="0" destOrd="0" presId="urn:microsoft.com/office/officeart/2005/8/layout/equation1"/>
    <dgm:cxn modelId="{ABB2BC15-F967-4193-9BE3-D0CD25B66736}" type="presParOf" srcId="{6896A726-3224-47F9-9B36-588BDA65BE99}" destId="{D34421AB-E2F3-4AE6-88C4-25E6842B35E6}" srcOrd="1" destOrd="0" presId="urn:microsoft.com/office/officeart/2005/8/layout/equation1"/>
    <dgm:cxn modelId="{C7B2A188-B313-4598-907C-4E26778A07EE}" type="presParOf" srcId="{6896A726-3224-47F9-9B36-588BDA65BE99}" destId="{1F623546-53DD-4BAE-90B9-6E882C2BC429}" srcOrd="2" destOrd="0" presId="urn:microsoft.com/office/officeart/2005/8/layout/equation1"/>
    <dgm:cxn modelId="{0C89061C-2327-4D6E-9DD7-8056CA887ED9}" type="presParOf" srcId="{6896A726-3224-47F9-9B36-588BDA65BE99}" destId="{092E2B0F-7380-4A48-B579-EA9F477390A4}" srcOrd="3" destOrd="0" presId="urn:microsoft.com/office/officeart/2005/8/layout/equation1"/>
    <dgm:cxn modelId="{341ACD7F-E7E1-40D9-8B03-769867E08B40}" type="presParOf" srcId="{6896A726-3224-47F9-9B36-588BDA65BE99}" destId="{1F3308BC-C84E-413C-88A0-8EBA940E84BE}" srcOrd="4" destOrd="0" presId="urn:microsoft.com/office/officeart/2005/8/layout/equation1"/>
    <dgm:cxn modelId="{63BB192E-A556-4036-B1F0-EB8F38B4DDD1}" type="presParOf" srcId="{6896A726-3224-47F9-9B36-588BDA65BE99}" destId="{DF05BB47-5A4E-4F56-BBD5-A4EBC9094B7E}" srcOrd="5" destOrd="0" presId="urn:microsoft.com/office/officeart/2005/8/layout/equation1"/>
    <dgm:cxn modelId="{0E2E83DD-E6D3-405A-8200-32791641AC3F}" type="presParOf" srcId="{6896A726-3224-47F9-9B36-588BDA65BE99}" destId="{2ED5DBFC-F398-4290-9C66-A23B2F660954}" srcOrd="6" destOrd="0" presId="urn:microsoft.com/office/officeart/2005/8/layout/equation1"/>
    <dgm:cxn modelId="{3B0B8543-14FE-491E-A74A-791122D8D450}" type="presParOf" srcId="{6896A726-3224-47F9-9B36-588BDA65BE99}" destId="{1911AA83-078A-4C6D-9C18-4B0A45F38F66}" srcOrd="7" destOrd="0" presId="urn:microsoft.com/office/officeart/2005/8/layout/equation1"/>
    <dgm:cxn modelId="{945F3ADD-7172-400D-A585-B475D4B22FF8}" type="presParOf" srcId="{6896A726-3224-47F9-9B36-588BDA65BE99}" destId="{D035711A-4F32-46A0-BB47-6880177D256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36DACE-F9E4-48CA-BA01-6B5732DAAC9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51B132A-444A-44D3-B835-59914C9E6BFA}">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Welcome and Introductions</a:t>
          </a:r>
        </a:p>
      </dgm:t>
    </dgm:pt>
    <dgm:pt modelId="{4D2C2639-B295-4432-9D06-17CCCD2AAA1F}" type="parTrans" cxnId="{AB932946-0695-4314-A634-5B20B65DFE2F}">
      <dgm:prSet/>
      <dgm:spPr/>
      <dgm:t>
        <a:bodyPr/>
        <a:lstStyle/>
        <a:p>
          <a:endParaRPr lang="en-US">
            <a:latin typeface="Verdana" panose="020B0604030504040204" pitchFamily="34" charset="0"/>
            <a:ea typeface="Verdana" panose="020B0604030504040204" pitchFamily="34" charset="0"/>
          </a:endParaRPr>
        </a:p>
      </dgm:t>
    </dgm:pt>
    <dgm:pt modelId="{3233A762-0283-447E-BEA5-326F0DE3DA50}" type="sibTrans" cxnId="{AB932946-0695-4314-A634-5B20B65DFE2F}">
      <dgm:prSet/>
      <dgm:spPr/>
      <dgm:t>
        <a:bodyPr/>
        <a:lstStyle/>
        <a:p>
          <a:endParaRPr lang="en-US">
            <a:latin typeface="Verdana" panose="020B0604030504040204" pitchFamily="34" charset="0"/>
            <a:ea typeface="Verdana" panose="020B0604030504040204" pitchFamily="34" charset="0"/>
          </a:endParaRPr>
        </a:p>
      </dgm:t>
    </dgm:pt>
    <dgm:pt modelId="{CAD85D1F-60D5-4DA0-914F-41EC3BF7A5AC}">
      <dgm:prSet phldrT="[Text]" custT="1"/>
      <dgm:spPr>
        <a:ln>
          <a:solidFill>
            <a:srgbClr val="014C8C"/>
          </a:solidFill>
        </a:ln>
      </dgm:spPr>
      <dgm:t>
        <a:bodyPr/>
        <a:lstStyle/>
        <a:p>
          <a:r>
            <a:rPr lang="en-US" sz="1600" dirty="0">
              <a:latin typeface="Verdana" panose="020B0604030504040204" pitchFamily="34" charset="0"/>
              <a:ea typeface="Verdana" panose="020B0604030504040204" pitchFamily="34" charset="0"/>
            </a:rPr>
            <a:t>The individual, family, or caregiver attends a staffing meeting with participating CRCG members.  </a:t>
          </a:r>
        </a:p>
      </dgm:t>
    </dgm:pt>
    <dgm:pt modelId="{068BC257-F2EF-4A8D-AD7B-8315BA23C5B2}" type="parTrans" cxnId="{AF95B5F9-079A-43BD-A5B2-58B0042E9C9F}">
      <dgm:prSet/>
      <dgm:spPr/>
      <dgm:t>
        <a:bodyPr/>
        <a:lstStyle/>
        <a:p>
          <a:endParaRPr lang="en-US">
            <a:latin typeface="Verdana" panose="020B0604030504040204" pitchFamily="34" charset="0"/>
            <a:ea typeface="Verdana" panose="020B0604030504040204" pitchFamily="34" charset="0"/>
          </a:endParaRPr>
        </a:p>
      </dgm:t>
    </dgm:pt>
    <dgm:pt modelId="{0029BB5D-7505-4B7B-9A97-2968CBE9D17A}" type="sibTrans" cxnId="{AF95B5F9-079A-43BD-A5B2-58B0042E9C9F}">
      <dgm:prSet/>
      <dgm:spPr/>
      <dgm:t>
        <a:bodyPr/>
        <a:lstStyle/>
        <a:p>
          <a:endParaRPr lang="en-US">
            <a:latin typeface="Verdana" panose="020B0604030504040204" pitchFamily="34" charset="0"/>
            <a:ea typeface="Verdana" panose="020B0604030504040204" pitchFamily="34" charset="0"/>
          </a:endParaRPr>
        </a:p>
      </dgm:t>
    </dgm:pt>
    <dgm:pt modelId="{E9F23C98-BEB5-449D-B016-3D68799C60DF}">
      <dgm:prSet phldrT="[Text]" custT="1"/>
      <dgm:spPr>
        <a:ln>
          <a:solidFill>
            <a:srgbClr val="014C8C"/>
          </a:solidFill>
        </a:ln>
      </dgm:spPr>
      <dgm:t>
        <a:bodyPr/>
        <a:lstStyle/>
        <a:p>
          <a:r>
            <a:rPr lang="en-US" sz="1600" dirty="0">
              <a:latin typeface="Verdana" panose="020B0604030504040204" pitchFamily="34" charset="0"/>
              <a:ea typeface="Verdana" panose="020B0604030504040204" pitchFamily="34" charset="0"/>
            </a:rPr>
            <a:t>Members will introduce themselves identifying what agency or services they represent.</a:t>
          </a:r>
        </a:p>
      </dgm:t>
    </dgm:pt>
    <dgm:pt modelId="{06FFA1D9-EAB6-44A9-BD98-8FDFDA303C62}" type="parTrans" cxnId="{516E06D9-0B28-4FAF-8A42-174A766B2744}">
      <dgm:prSet/>
      <dgm:spPr/>
      <dgm:t>
        <a:bodyPr/>
        <a:lstStyle/>
        <a:p>
          <a:endParaRPr lang="en-US">
            <a:latin typeface="Verdana" panose="020B0604030504040204" pitchFamily="34" charset="0"/>
            <a:ea typeface="Verdana" panose="020B0604030504040204" pitchFamily="34" charset="0"/>
          </a:endParaRPr>
        </a:p>
      </dgm:t>
    </dgm:pt>
    <dgm:pt modelId="{B91FB121-53E9-422F-A3E9-4B4689139B4A}" type="sibTrans" cxnId="{516E06D9-0B28-4FAF-8A42-174A766B2744}">
      <dgm:prSet/>
      <dgm:spPr/>
      <dgm:t>
        <a:bodyPr/>
        <a:lstStyle/>
        <a:p>
          <a:endParaRPr lang="en-US">
            <a:latin typeface="Verdana" panose="020B0604030504040204" pitchFamily="34" charset="0"/>
            <a:ea typeface="Verdana" panose="020B0604030504040204" pitchFamily="34" charset="0"/>
          </a:endParaRPr>
        </a:p>
      </dgm:t>
    </dgm:pt>
    <dgm:pt modelId="{D5A3A28A-8257-4A28-AD5A-5B26FB15757A}">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Information Sharing</a:t>
          </a:r>
        </a:p>
      </dgm:t>
    </dgm:pt>
    <dgm:pt modelId="{23BBDA9E-E6B6-48F3-AA27-83A252744387}" type="parTrans" cxnId="{152C3918-4EB6-4E4E-A978-7894DC7EC4FB}">
      <dgm:prSet/>
      <dgm:spPr/>
      <dgm:t>
        <a:bodyPr/>
        <a:lstStyle/>
        <a:p>
          <a:endParaRPr lang="en-US">
            <a:latin typeface="Verdana" panose="020B0604030504040204" pitchFamily="34" charset="0"/>
            <a:ea typeface="Verdana" panose="020B0604030504040204" pitchFamily="34" charset="0"/>
          </a:endParaRPr>
        </a:p>
      </dgm:t>
    </dgm:pt>
    <dgm:pt modelId="{6364FD0B-B6FA-4BAB-AEB5-AE37F4B1B32D}" type="sibTrans" cxnId="{152C3918-4EB6-4E4E-A978-7894DC7EC4FB}">
      <dgm:prSet/>
      <dgm:spPr/>
      <dgm:t>
        <a:bodyPr/>
        <a:lstStyle/>
        <a:p>
          <a:endParaRPr lang="en-US">
            <a:latin typeface="Verdana" panose="020B0604030504040204" pitchFamily="34" charset="0"/>
            <a:ea typeface="Verdana" panose="020B0604030504040204" pitchFamily="34" charset="0"/>
          </a:endParaRPr>
        </a:p>
      </dgm:t>
    </dgm:pt>
    <dgm:pt modelId="{FA903518-9FB1-42D4-BF51-BF71D460F266}">
      <dgm:prSet phldrT="[Text]" custT="1"/>
      <dgm:spPr>
        <a:ln>
          <a:solidFill>
            <a:srgbClr val="014C8C"/>
          </a:solidFill>
        </a:ln>
      </dgm:spPr>
      <dgm:t>
        <a:bodyPr/>
        <a:lstStyle/>
        <a:p>
          <a:r>
            <a:rPr lang="en-US" sz="1600" dirty="0">
              <a:latin typeface="Verdana" panose="020B0604030504040204" pitchFamily="34" charset="0"/>
              <a:ea typeface="Verdana" panose="020B0604030504040204" pitchFamily="34" charset="0"/>
            </a:rPr>
            <a:t>The individual, family, or caregiver will be invited to share what brought them to the meeting and what they need from the CRCG.</a:t>
          </a:r>
        </a:p>
      </dgm:t>
    </dgm:pt>
    <dgm:pt modelId="{5CAE7E94-2695-4A35-AC77-FFCFB9F743A5}" type="parTrans" cxnId="{46DC0493-1A4E-47CC-B7B3-3FF794A5452C}">
      <dgm:prSet/>
      <dgm:spPr/>
      <dgm:t>
        <a:bodyPr/>
        <a:lstStyle/>
        <a:p>
          <a:endParaRPr lang="en-US">
            <a:latin typeface="Verdana" panose="020B0604030504040204" pitchFamily="34" charset="0"/>
            <a:ea typeface="Verdana" panose="020B0604030504040204" pitchFamily="34" charset="0"/>
          </a:endParaRPr>
        </a:p>
      </dgm:t>
    </dgm:pt>
    <dgm:pt modelId="{A285602A-5880-42A5-85AA-4C97674ADB42}" type="sibTrans" cxnId="{46DC0493-1A4E-47CC-B7B3-3FF794A5452C}">
      <dgm:prSet/>
      <dgm:spPr/>
      <dgm:t>
        <a:bodyPr/>
        <a:lstStyle/>
        <a:p>
          <a:endParaRPr lang="en-US">
            <a:latin typeface="Verdana" panose="020B0604030504040204" pitchFamily="34" charset="0"/>
            <a:ea typeface="Verdana" panose="020B0604030504040204" pitchFamily="34" charset="0"/>
          </a:endParaRPr>
        </a:p>
      </dgm:t>
    </dgm:pt>
    <dgm:pt modelId="{542278FC-8904-45C9-9704-C8D89A06D928}">
      <dgm:prSet phldrT="[Text]"/>
      <dgm:spPr>
        <a:solidFill>
          <a:srgbClr val="014C8C"/>
        </a:solidFill>
        <a:ln>
          <a:noFill/>
        </a:ln>
      </dgm:spPr>
      <dgm:t>
        <a:bodyPr/>
        <a:lstStyle/>
        <a:p>
          <a:r>
            <a:rPr lang="en-US" dirty="0">
              <a:latin typeface="Verdana" panose="020B0604030504040204" pitchFamily="34" charset="0"/>
              <a:ea typeface="Verdana" panose="020B0604030504040204" pitchFamily="34" charset="0"/>
            </a:rPr>
            <a:t>Build the ISP</a:t>
          </a:r>
        </a:p>
      </dgm:t>
    </dgm:pt>
    <dgm:pt modelId="{5C938F0E-35FD-4BEC-8644-A2ED059F9802}" type="parTrans" cxnId="{A7E73DF8-0162-485F-84EA-CB67BCAB91F8}">
      <dgm:prSet/>
      <dgm:spPr/>
      <dgm:t>
        <a:bodyPr/>
        <a:lstStyle/>
        <a:p>
          <a:endParaRPr lang="en-US">
            <a:latin typeface="Verdana" panose="020B0604030504040204" pitchFamily="34" charset="0"/>
            <a:ea typeface="Verdana" panose="020B0604030504040204" pitchFamily="34" charset="0"/>
          </a:endParaRPr>
        </a:p>
      </dgm:t>
    </dgm:pt>
    <dgm:pt modelId="{3F4A54CB-B882-4D87-B68A-9662398C322E}" type="sibTrans" cxnId="{A7E73DF8-0162-485F-84EA-CB67BCAB91F8}">
      <dgm:prSet/>
      <dgm:spPr/>
      <dgm:t>
        <a:bodyPr/>
        <a:lstStyle/>
        <a:p>
          <a:endParaRPr lang="en-US">
            <a:latin typeface="Verdana" panose="020B0604030504040204" pitchFamily="34" charset="0"/>
            <a:ea typeface="Verdana" panose="020B0604030504040204" pitchFamily="34" charset="0"/>
          </a:endParaRPr>
        </a:p>
      </dgm:t>
    </dgm:pt>
    <dgm:pt modelId="{E24E9F0F-16C7-4E7A-8092-1772786F6E59}">
      <dgm:prSet phldrT="[Text]" custT="1"/>
      <dgm:spPr>
        <a:ln>
          <a:solidFill>
            <a:srgbClr val="014C8C"/>
          </a:solidFill>
        </a:ln>
      </dgm:spPr>
      <dgm:t>
        <a:bodyPr/>
        <a:lstStyle/>
        <a:p>
          <a:r>
            <a:rPr lang="en-US" sz="1600" dirty="0">
              <a:latin typeface="Verdana" panose="020B0604030504040204" pitchFamily="34" charset="0"/>
              <a:ea typeface="Verdana" panose="020B0604030504040204" pitchFamily="34" charset="0"/>
            </a:rPr>
            <a:t>Together, the CRCG, individual, family, or caregiver will identify services and supports that match their identified strengths and address their needs.</a:t>
          </a:r>
        </a:p>
      </dgm:t>
    </dgm:pt>
    <dgm:pt modelId="{4262D347-16FD-4902-B20C-E182E2AF5993}" type="parTrans" cxnId="{6F7C8286-8944-4874-A74C-8DFA7DA7A2B0}">
      <dgm:prSet/>
      <dgm:spPr/>
      <dgm:t>
        <a:bodyPr/>
        <a:lstStyle/>
        <a:p>
          <a:endParaRPr lang="en-US">
            <a:latin typeface="Verdana" panose="020B0604030504040204" pitchFamily="34" charset="0"/>
            <a:ea typeface="Verdana" panose="020B0604030504040204" pitchFamily="34" charset="0"/>
          </a:endParaRPr>
        </a:p>
      </dgm:t>
    </dgm:pt>
    <dgm:pt modelId="{DFB9424E-C66F-4372-B300-2174D4195057}" type="sibTrans" cxnId="{6F7C8286-8944-4874-A74C-8DFA7DA7A2B0}">
      <dgm:prSet/>
      <dgm:spPr/>
      <dgm:t>
        <a:bodyPr/>
        <a:lstStyle/>
        <a:p>
          <a:endParaRPr lang="en-US">
            <a:latin typeface="Verdana" panose="020B0604030504040204" pitchFamily="34" charset="0"/>
            <a:ea typeface="Verdana" panose="020B0604030504040204" pitchFamily="34" charset="0"/>
          </a:endParaRPr>
        </a:p>
      </dgm:t>
    </dgm:pt>
    <dgm:pt modelId="{5E93B1D4-09FB-40F4-8C27-0920EEEFFC46}">
      <dgm:prSet phldrT="[Text]" custT="1"/>
      <dgm:spPr>
        <a:ln>
          <a:solidFill>
            <a:srgbClr val="014C8C"/>
          </a:solidFill>
        </a:ln>
      </dgm:spPr>
      <dgm:t>
        <a:bodyPr/>
        <a:lstStyle/>
        <a:p>
          <a:r>
            <a:rPr lang="en-US" sz="1600" dirty="0">
              <a:latin typeface="Verdana" panose="020B0604030504040204" pitchFamily="34" charset="0"/>
              <a:ea typeface="Verdana" panose="020B0604030504040204" pitchFamily="34" charset="0"/>
            </a:rPr>
            <a:t>The CRCG, individual, family, or caregiver will review the services together and reach an agreement on the plan.</a:t>
          </a:r>
        </a:p>
      </dgm:t>
    </dgm:pt>
    <dgm:pt modelId="{56583DA9-5B47-435A-959B-AFC2EC0484BB}" type="parTrans" cxnId="{9B791EBA-B6C5-4B27-A817-BDD063DEBEF9}">
      <dgm:prSet/>
      <dgm:spPr/>
      <dgm:t>
        <a:bodyPr/>
        <a:lstStyle/>
        <a:p>
          <a:endParaRPr lang="en-US">
            <a:latin typeface="Verdana" panose="020B0604030504040204" pitchFamily="34" charset="0"/>
            <a:ea typeface="Verdana" panose="020B0604030504040204" pitchFamily="34" charset="0"/>
          </a:endParaRPr>
        </a:p>
      </dgm:t>
    </dgm:pt>
    <dgm:pt modelId="{959112BF-2D4C-4055-931A-7C64A8741C2B}" type="sibTrans" cxnId="{9B791EBA-B6C5-4B27-A817-BDD063DEBEF9}">
      <dgm:prSet/>
      <dgm:spPr/>
      <dgm:t>
        <a:bodyPr/>
        <a:lstStyle/>
        <a:p>
          <a:endParaRPr lang="en-US">
            <a:latin typeface="Verdana" panose="020B0604030504040204" pitchFamily="34" charset="0"/>
            <a:ea typeface="Verdana" panose="020B0604030504040204" pitchFamily="34" charset="0"/>
          </a:endParaRPr>
        </a:p>
      </dgm:t>
    </dgm:pt>
    <dgm:pt modelId="{888F3DE1-C288-4683-9F70-C7867B788017}">
      <dgm:prSet phldrT="[Text]" custT="1"/>
      <dgm:spPr>
        <a:ln>
          <a:solidFill>
            <a:srgbClr val="014C8C"/>
          </a:solidFill>
        </a:ln>
      </dgm:spPr>
      <dgm:t>
        <a:bodyPr/>
        <a:lstStyle/>
        <a:p>
          <a:r>
            <a:rPr lang="en-US" sz="1600" dirty="0">
              <a:latin typeface="Verdana" panose="020B0604030504040204" pitchFamily="34" charset="0"/>
              <a:ea typeface="Verdana" panose="020B0604030504040204" pitchFamily="34" charset="0"/>
            </a:rPr>
            <a:t>Members will ask questions to identify strengths, clarify needs, and increase their understanding of the circumstances.</a:t>
          </a:r>
        </a:p>
      </dgm:t>
    </dgm:pt>
    <dgm:pt modelId="{96D83134-F2A9-480C-9AC4-981F3F411A4E}" type="sibTrans" cxnId="{A9153D03-ED12-453B-910B-38D33D9B3ABB}">
      <dgm:prSet/>
      <dgm:spPr/>
      <dgm:t>
        <a:bodyPr/>
        <a:lstStyle/>
        <a:p>
          <a:endParaRPr lang="en-US">
            <a:latin typeface="Verdana" panose="020B0604030504040204" pitchFamily="34" charset="0"/>
            <a:ea typeface="Verdana" panose="020B0604030504040204" pitchFamily="34" charset="0"/>
          </a:endParaRPr>
        </a:p>
      </dgm:t>
    </dgm:pt>
    <dgm:pt modelId="{1BC844CD-B166-4578-9820-8570223433E2}" type="parTrans" cxnId="{A9153D03-ED12-453B-910B-38D33D9B3ABB}">
      <dgm:prSet/>
      <dgm:spPr/>
      <dgm:t>
        <a:bodyPr/>
        <a:lstStyle/>
        <a:p>
          <a:endParaRPr lang="en-US">
            <a:latin typeface="Verdana" panose="020B0604030504040204" pitchFamily="34" charset="0"/>
            <a:ea typeface="Verdana" panose="020B0604030504040204" pitchFamily="34" charset="0"/>
          </a:endParaRPr>
        </a:p>
      </dgm:t>
    </dgm:pt>
    <dgm:pt modelId="{271E8FDF-E2F4-49B8-8089-8C4D548DF3CA}" type="pres">
      <dgm:prSet presAssocID="{E836DACE-F9E4-48CA-BA01-6B5732DAAC9E}" presName="linearFlow" presStyleCnt="0">
        <dgm:presLayoutVars>
          <dgm:dir/>
          <dgm:animLvl val="lvl"/>
          <dgm:resizeHandles val="exact"/>
        </dgm:presLayoutVars>
      </dgm:prSet>
      <dgm:spPr/>
    </dgm:pt>
    <dgm:pt modelId="{20BEE289-76F2-485D-9C92-2F7BDA7B8B7D}" type="pres">
      <dgm:prSet presAssocID="{951B132A-444A-44D3-B835-59914C9E6BFA}" presName="composite" presStyleCnt="0"/>
      <dgm:spPr/>
    </dgm:pt>
    <dgm:pt modelId="{E103D638-9CBB-48C8-9421-1CEF9FCE6304}" type="pres">
      <dgm:prSet presAssocID="{951B132A-444A-44D3-B835-59914C9E6BFA}" presName="parentText" presStyleLbl="alignNode1" presStyleIdx="0" presStyleCnt="3">
        <dgm:presLayoutVars>
          <dgm:chMax val="1"/>
          <dgm:bulletEnabled val="1"/>
        </dgm:presLayoutVars>
      </dgm:prSet>
      <dgm:spPr/>
    </dgm:pt>
    <dgm:pt modelId="{84866946-4495-42FD-B191-B8116AE9E0C4}" type="pres">
      <dgm:prSet presAssocID="{951B132A-444A-44D3-B835-59914C9E6BFA}" presName="descendantText" presStyleLbl="alignAcc1" presStyleIdx="0" presStyleCnt="3" custLinFactNeighborX="0">
        <dgm:presLayoutVars>
          <dgm:bulletEnabled val="1"/>
        </dgm:presLayoutVars>
      </dgm:prSet>
      <dgm:spPr/>
    </dgm:pt>
    <dgm:pt modelId="{6176789F-808B-4656-BD3F-37CB5076DA8B}" type="pres">
      <dgm:prSet presAssocID="{3233A762-0283-447E-BEA5-326F0DE3DA50}" presName="sp" presStyleCnt="0"/>
      <dgm:spPr/>
    </dgm:pt>
    <dgm:pt modelId="{50C1B7FD-F30F-4254-BACE-C5DB4E9DD96B}" type="pres">
      <dgm:prSet presAssocID="{D5A3A28A-8257-4A28-AD5A-5B26FB15757A}" presName="composite" presStyleCnt="0"/>
      <dgm:spPr/>
    </dgm:pt>
    <dgm:pt modelId="{40C3CBA9-4630-4EB0-A44F-3D7DCB6D312F}" type="pres">
      <dgm:prSet presAssocID="{D5A3A28A-8257-4A28-AD5A-5B26FB15757A}" presName="parentText" presStyleLbl="alignNode1" presStyleIdx="1" presStyleCnt="3" custLinFactNeighborY="0">
        <dgm:presLayoutVars>
          <dgm:chMax val="1"/>
          <dgm:bulletEnabled val="1"/>
        </dgm:presLayoutVars>
      </dgm:prSet>
      <dgm:spPr/>
    </dgm:pt>
    <dgm:pt modelId="{137F970C-5DAC-4A1E-A48C-C608798BB46B}" type="pres">
      <dgm:prSet presAssocID="{D5A3A28A-8257-4A28-AD5A-5B26FB15757A}" presName="descendantText" presStyleLbl="alignAcc1" presStyleIdx="1" presStyleCnt="3" custLinFactNeighborY="0">
        <dgm:presLayoutVars>
          <dgm:bulletEnabled val="1"/>
        </dgm:presLayoutVars>
      </dgm:prSet>
      <dgm:spPr/>
    </dgm:pt>
    <dgm:pt modelId="{52544B94-5852-4471-BFEE-14A606A34780}" type="pres">
      <dgm:prSet presAssocID="{6364FD0B-B6FA-4BAB-AEB5-AE37F4B1B32D}" presName="sp" presStyleCnt="0"/>
      <dgm:spPr/>
    </dgm:pt>
    <dgm:pt modelId="{86D96D22-4E4B-4407-AF18-E0E55FD5855B}" type="pres">
      <dgm:prSet presAssocID="{542278FC-8904-45C9-9704-C8D89A06D928}" presName="composite" presStyleCnt="0"/>
      <dgm:spPr/>
    </dgm:pt>
    <dgm:pt modelId="{12EA4005-9D64-4EE3-8295-EFEE9E0DF06B}" type="pres">
      <dgm:prSet presAssocID="{542278FC-8904-45C9-9704-C8D89A06D928}" presName="parentText" presStyleLbl="alignNode1" presStyleIdx="2" presStyleCnt="3">
        <dgm:presLayoutVars>
          <dgm:chMax val="1"/>
          <dgm:bulletEnabled val="1"/>
        </dgm:presLayoutVars>
      </dgm:prSet>
      <dgm:spPr/>
    </dgm:pt>
    <dgm:pt modelId="{892E4441-84AD-4E79-80DD-C4DD7259A92A}" type="pres">
      <dgm:prSet presAssocID="{542278FC-8904-45C9-9704-C8D89A06D928}" presName="descendantText" presStyleLbl="alignAcc1" presStyleIdx="2" presStyleCnt="3" custLinFactNeighborX="0" custLinFactNeighborY="0">
        <dgm:presLayoutVars>
          <dgm:bulletEnabled val="1"/>
        </dgm:presLayoutVars>
      </dgm:prSet>
      <dgm:spPr/>
    </dgm:pt>
  </dgm:ptLst>
  <dgm:cxnLst>
    <dgm:cxn modelId="{A29FE802-5BAE-4E9B-8CA7-75830A77E650}" type="presOf" srcId="{E836DACE-F9E4-48CA-BA01-6B5732DAAC9E}" destId="{271E8FDF-E2F4-49B8-8089-8C4D548DF3CA}" srcOrd="0" destOrd="0" presId="urn:microsoft.com/office/officeart/2005/8/layout/chevron2"/>
    <dgm:cxn modelId="{A9153D03-ED12-453B-910B-38D33D9B3ABB}" srcId="{D5A3A28A-8257-4A28-AD5A-5B26FB15757A}" destId="{888F3DE1-C288-4683-9F70-C7867B788017}" srcOrd="1" destOrd="0" parTransId="{1BC844CD-B166-4578-9820-8570223433E2}" sibTransId="{96D83134-F2A9-480C-9AC4-981F3F411A4E}"/>
    <dgm:cxn modelId="{152C3918-4EB6-4E4E-A978-7894DC7EC4FB}" srcId="{E836DACE-F9E4-48CA-BA01-6B5732DAAC9E}" destId="{D5A3A28A-8257-4A28-AD5A-5B26FB15757A}" srcOrd="1" destOrd="0" parTransId="{23BBDA9E-E6B6-48F3-AA27-83A252744387}" sibTransId="{6364FD0B-B6FA-4BAB-AEB5-AE37F4B1B32D}"/>
    <dgm:cxn modelId="{91B24819-8B3B-4A1F-B7F2-B6F489D0E87E}" type="presOf" srcId="{E9F23C98-BEB5-449D-B016-3D68799C60DF}" destId="{84866946-4495-42FD-B191-B8116AE9E0C4}" srcOrd="0" destOrd="1" presId="urn:microsoft.com/office/officeart/2005/8/layout/chevron2"/>
    <dgm:cxn modelId="{575E331A-FA57-4E55-81FF-8D772FA574E4}" type="presOf" srcId="{542278FC-8904-45C9-9704-C8D89A06D928}" destId="{12EA4005-9D64-4EE3-8295-EFEE9E0DF06B}" srcOrd="0" destOrd="0" presId="urn:microsoft.com/office/officeart/2005/8/layout/chevron2"/>
    <dgm:cxn modelId="{D978821D-7BA3-4099-8B44-530E5941F02C}" type="presOf" srcId="{CAD85D1F-60D5-4DA0-914F-41EC3BF7A5AC}" destId="{84866946-4495-42FD-B191-B8116AE9E0C4}" srcOrd="0" destOrd="0" presId="urn:microsoft.com/office/officeart/2005/8/layout/chevron2"/>
    <dgm:cxn modelId="{AB932946-0695-4314-A634-5B20B65DFE2F}" srcId="{E836DACE-F9E4-48CA-BA01-6B5732DAAC9E}" destId="{951B132A-444A-44D3-B835-59914C9E6BFA}" srcOrd="0" destOrd="0" parTransId="{4D2C2639-B295-4432-9D06-17CCCD2AAA1F}" sibTransId="{3233A762-0283-447E-BEA5-326F0DE3DA50}"/>
    <dgm:cxn modelId="{439EA474-62D2-4794-A46A-93D111F319C0}" type="presOf" srcId="{5E93B1D4-09FB-40F4-8C27-0920EEEFFC46}" destId="{892E4441-84AD-4E79-80DD-C4DD7259A92A}" srcOrd="0" destOrd="1" presId="urn:microsoft.com/office/officeart/2005/8/layout/chevron2"/>
    <dgm:cxn modelId="{6E45CB78-E028-4009-8B47-12169872CC04}" type="presOf" srcId="{D5A3A28A-8257-4A28-AD5A-5B26FB15757A}" destId="{40C3CBA9-4630-4EB0-A44F-3D7DCB6D312F}" srcOrd="0" destOrd="0" presId="urn:microsoft.com/office/officeart/2005/8/layout/chevron2"/>
    <dgm:cxn modelId="{6F7C8286-8944-4874-A74C-8DFA7DA7A2B0}" srcId="{542278FC-8904-45C9-9704-C8D89A06D928}" destId="{E24E9F0F-16C7-4E7A-8092-1772786F6E59}" srcOrd="0" destOrd="0" parTransId="{4262D347-16FD-4902-B20C-E182E2AF5993}" sibTransId="{DFB9424E-C66F-4372-B300-2174D4195057}"/>
    <dgm:cxn modelId="{36BFFF89-B255-4AA5-B585-058E57B179AC}" type="presOf" srcId="{FA903518-9FB1-42D4-BF51-BF71D460F266}" destId="{137F970C-5DAC-4A1E-A48C-C608798BB46B}" srcOrd="0" destOrd="0" presId="urn:microsoft.com/office/officeart/2005/8/layout/chevron2"/>
    <dgm:cxn modelId="{46DC0493-1A4E-47CC-B7B3-3FF794A5452C}" srcId="{D5A3A28A-8257-4A28-AD5A-5B26FB15757A}" destId="{FA903518-9FB1-42D4-BF51-BF71D460F266}" srcOrd="0" destOrd="0" parTransId="{5CAE7E94-2695-4A35-AC77-FFCFB9F743A5}" sibTransId="{A285602A-5880-42A5-85AA-4C97674ADB42}"/>
    <dgm:cxn modelId="{AB955998-EB13-434E-A3D4-9614A7CD79C8}" type="presOf" srcId="{951B132A-444A-44D3-B835-59914C9E6BFA}" destId="{E103D638-9CBB-48C8-9421-1CEF9FCE6304}" srcOrd="0" destOrd="0" presId="urn:microsoft.com/office/officeart/2005/8/layout/chevron2"/>
    <dgm:cxn modelId="{7FE13BB6-1261-46D3-ADC3-0E9244591E67}" type="presOf" srcId="{E24E9F0F-16C7-4E7A-8092-1772786F6E59}" destId="{892E4441-84AD-4E79-80DD-C4DD7259A92A}" srcOrd="0" destOrd="0" presId="urn:microsoft.com/office/officeart/2005/8/layout/chevron2"/>
    <dgm:cxn modelId="{9B791EBA-B6C5-4B27-A817-BDD063DEBEF9}" srcId="{542278FC-8904-45C9-9704-C8D89A06D928}" destId="{5E93B1D4-09FB-40F4-8C27-0920EEEFFC46}" srcOrd="1" destOrd="0" parTransId="{56583DA9-5B47-435A-959B-AFC2EC0484BB}" sibTransId="{959112BF-2D4C-4055-931A-7C64A8741C2B}"/>
    <dgm:cxn modelId="{A7767FC3-4BD3-4D0F-A346-5F6FBA77869A}" type="presOf" srcId="{888F3DE1-C288-4683-9F70-C7867B788017}" destId="{137F970C-5DAC-4A1E-A48C-C608798BB46B}" srcOrd="0" destOrd="1" presId="urn:microsoft.com/office/officeart/2005/8/layout/chevron2"/>
    <dgm:cxn modelId="{516E06D9-0B28-4FAF-8A42-174A766B2744}" srcId="{951B132A-444A-44D3-B835-59914C9E6BFA}" destId="{E9F23C98-BEB5-449D-B016-3D68799C60DF}" srcOrd="1" destOrd="0" parTransId="{06FFA1D9-EAB6-44A9-BD98-8FDFDA303C62}" sibTransId="{B91FB121-53E9-422F-A3E9-4B4689139B4A}"/>
    <dgm:cxn modelId="{A7E73DF8-0162-485F-84EA-CB67BCAB91F8}" srcId="{E836DACE-F9E4-48CA-BA01-6B5732DAAC9E}" destId="{542278FC-8904-45C9-9704-C8D89A06D928}" srcOrd="2" destOrd="0" parTransId="{5C938F0E-35FD-4BEC-8644-A2ED059F9802}" sibTransId="{3F4A54CB-B882-4D87-B68A-9662398C322E}"/>
    <dgm:cxn modelId="{AF95B5F9-079A-43BD-A5B2-58B0042E9C9F}" srcId="{951B132A-444A-44D3-B835-59914C9E6BFA}" destId="{CAD85D1F-60D5-4DA0-914F-41EC3BF7A5AC}" srcOrd="0" destOrd="0" parTransId="{068BC257-F2EF-4A8D-AD7B-8315BA23C5B2}" sibTransId="{0029BB5D-7505-4B7B-9A97-2968CBE9D17A}"/>
    <dgm:cxn modelId="{00997AEB-D28E-4C1E-8656-BB98136EC2C1}" type="presParOf" srcId="{271E8FDF-E2F4-49B8-8089-8C4D548DF3CA}" destId="{20BEE289-76F2-485D-9C92-2F7BDA7B8B7D}" srcOrd="0" destOrd="0" presId="urn:microsoft.com/office/officeart/2005/8/layout/chevron2"/>
    <dgm:cxn modelId="{AC5F5633-9AD0-415D-A6D1-63410C98703B}" type="presParOf" srcId="{20BEE289-76F2-485D-9C92-2F7BDA7B8B7D}" destId="{E103D638-9CBB-48C8-9421-1CEF9FCE6304}" srcOrd="0" destOrd="0" presId="urn:microsoft.com/office/officeart/2005/8/layout/chevron2"/>
    <dgm:cxn modelId="{4159E372-5EC9-4A32-8256-87AB214BB27F}" type="presParOf" srcId="{20BEE289-76F2-485D-9C92-2F7BDA7B8B7D}" destId="{84866946-4495-42FD-B191-B8116AE9E0C4}" srcOrd="1" destOrd="0" presId="urn:microsoft.com/office/officeart/2005/8/layout/chevron2"/>
    <dgm:cxn modelId="{AAA03A45-E7AE-4C4C-816F-D23E6473ADE2}" type="presParOf" srcId="{271E8FDF-E2F4-49B8-8089-8C4D548DF3CA}" destId="{6176789F-808B-4656-BD3F-37CB5076DA8B}" srcOrd="1" destOrd="0" presId="urn:microsoft.com/office/officeart/2005/8/layout/chevron2"/>
    <dgm:cxn modelId="{99A6B8C1-9812-451E-9E6A-B5B4D4AFC31F}" type="presParOf" srcId="{271E8FDF-E2F4-49B8-8089-8C4D548DF3CA}" destId="{50C1B7FD-F30F-4254-BACE-C5DB4E9DD96B}" srcOrd="2" destOrd="0" presId="urn:microsoft.com/office/officeart/2005/8/layout/chevron2"/>
    <dgm:cxn modelId="{99C43A5E-0A3B-4AF6-92BD-7129F9A581C7}" type="presParOf" srcId="{50C1B7FD-F30F-4254-BACE-C5DB4E9DD96B}" destId="{40C3CBA9-4630-4EB0-A44F-3D7DCB6D312F}" srcOrd="0" destOrd="0" presId="urn:microsoft.com/office/officeart/2005/8/layout/chevron2"/>
    <dgm:cxn modelId="{FFC387DC-7601-4962-BB0C-83DBF2F9A36A}" type="presParOf" srcId="{50C1B7FD-F30F-4254-BACE-C5DB4E9DD96B}" destId="{137F970C-5DAC-4A1E-A48C-C608798BB46B}" srcOrd="1" destOrd="0" presId="urn:microsoft.com/office/officeart/2005/8/layout/chevron2"/>
    <dgm:cxn modelId="{76E77690-36D4-40AE-AB45-D43D12AC5A3B}" type="presParOf" srcId="{271E8FDF-E2F4-49B8-8089-8C4D548DF3CA}" destId="{52544B94-5852-4471-BFEE-14A606A34780}" srcOrd="3" destOrd="0" presId="urn:microsoft.com/office/officeart/2005/8/layout/chevron2"/>
    <dgm:cxn modelId="{6D76116B-4E9B-452C-9A5C-C7B40DFE98D3}" type="presParOf" srcId="{271E8FDF-E2F4-49B8-8089-8C4D548DF3CA}" destId="{86D96D22-4E4B-4407-AF18-E0E55FD5855B}" srcOrd="4" destOrd="0" presId="urn:microsoft.com/office/officeart/2005/8/layout/chevron2"/>
    <dgm:cxn modelId="{71E5DA0E-6162-458C-8953-5C15C242D4EF}" type="presParOf" srcId="{86D96D22-4E4B-4407-AF18-E0E55FD5855B}" destId="{12EA4005-9D64-4EE3-8295-EFEE9E0DF06B}" srcOrd="0" destOrd="0" presId="urn:microsoft.com/office/officeart/2005/8/layout/chevron2"/>
    <dgm:cxn modelId="{A0E29C8D-D9C1-46CC-807D-9C79D9827E29}" type="presParOf" srcId="{86D96D22-4E4B-4407-AF18-E0E55FD5855B}" destId="{892E4441-84AD-4E79-80DD-C4DD7259A92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4FECAD-6AB9-4053-9778-95B44B088166}" type="doc">
      <dgm:prSet loTypeId="urn:microsoft.com/office/officeart/2005/8/layout/cycle8" loCatId="cycle" qsTypeId="urn:microsoft.com/office/officeart/2005/8/quickstyle/simple1" qsCatId="simple" csTypeId="urn:microsoft.com/office/officeart/2005/8/colors/accent1_2" csCatId="accent1" phldr="1"/>
      <dgm:spPr/>
    </dgm:pt>
    <dgm:pt modelId="{B2879D6F-62FA-432C-B698-CA89B92365FD}">
      <dgm:prSet phldrT="[Text]"/>
      <dgm:spPr>
        <a:solidFill>
          <a:srgbClr val="014C8C"/>
        </a:solidFill>
      </dgm:spPr>
      <dgm:t>
        <a:bodyPr/>
        <a:lstStyle/>
        <a:p>
          <a:r>
            <a:rPr lang="en-US" dirty="0">
              <a:latin typeface="Verdana" panose="020B0604030504040204" pitchFamily="34" charset="0"/>
              <a:ea typeface="Verdana" panose="020B0604030504040204" pitchFamily="34" charset="0"/>
            </a:rPr>
            <a:t>Meet individuals’ needs</a:t>
          </a:r>
        </a:p>
      </dgm:t>
    </dgm:pt>
    <dgm:pt modelId="{E8F7C8F6-CEB1-4715-9D7C-DDE8F376D50C}" type="parTrans" cxnId="{AC9309D2-A56F-4459-A39B-0856C1ACDBE3}">
      <dgm:prSet/>
      <dgm:spPr/>
      <dgm:t>
        <a:bodyPr/>
        <a:lstStyle/>
        <a:p>
          <a:endParaRPr lang="en-US">
            <a:latin typeface="Verdana" panose="020B0604030504040204" pitchFamily="34" charset="0"/>
            <a:ea typeface="Verdana" panose="020B0604030504040204" pitchFamily="34" charset="0"/>
          </a:endParaRPr>
        </a:p>
      </dgm:t>
    </dgm:pt>
    <dgm:pt modelId="{42AE9152-4C5E-4186-BF9A-EF554137FF8E}" type="sibTrans" cxnId="{AC9309D2-A56F-4459-A39B-0856C1ACDBE3}">
      <dgm:prSet/>
      <dgm:spPr/>
      <dgm:t>
        <a:bodyPr/>
        <a:lstStyle/>
        <a:p>
          <a:endParaRPr lang="en-US">
            <a:latin typeface="Verdana" panose="020B0604030504040204" pitchFamily="34" charset="0"/>
            <a:ea typeface="Verdana" panose="020B0604030504040204" pitchFamily="34" charset="0"/>
          </a:endParaRPr>
        </a:p>
      </dgm:t>
    </dgm:pt>
    <dgm:pt modelId="{47D8FC58-1451-4077-AE52-6AC2EF347979}">
      <dgm:prSet phldrT="[Text]"/>
      <dgm:spPr>
        <a:solidFill>
          <a:srgbClr val="014C8C"/>
        </a:solidFill>
      </dgm:spPr>
      <dgm:t>
        <a:bodyPr/>
        <a:lstStyle/>
        <a:p>
          <a:r>
            <a:rPr lang="en-US" dirty="0">
              <a:latin typeface="Verdana" panose="020B0604030504040204" pitchFamily="34" charset="0"/>
              <a:ea typeface="Verdana" panose="020B0604030504040204" pitchFamily="34" charset="0"/>
            </a:rPr>
            <a:t>Keep people in the community</a:t>
          </a:r>
        </a:p>
      </dgm:t>
    </dgm:pt>
    <dgm:pt modelId="{519D16DF-BFD6-4B69-8E7A-E67B0A9785C8}" type="parTrans" cxnId="{EC808223-DDDE-402B-B0FE-CA459D37A324}">
      <dgm:prSet/>
      <dgm:spPr/>
      <dgm:t>
        <a:bodyPr/>
        <a:lstStyle/>
        <a:p>
          <a:endParaRPr lang="en-US">
            <a:latin typeface="Verdana" panose="020B0604030504040204" pitchFamily="34" charset="0"/>
            <a:ea typeface="Verdana" panose="020B0604030504040204" pitchFamily="34" charset="0"/>
          </a:endParaRPr>
        </a:p>
      </dgm:t>
    </dgm:pt>
    <dgm:pt modelId="{40FEE4FF-A26C-4695-A36B-CAA532820E6F}" type="sibTrans" cxnId="{EC808223-DDDE-402B-B0FE-CA459D37A324}">
      <dgm:prSet/>
      <dgm:spPr/>
      <dgm:t>
        <a:bodyPr/>
        <a:lstStyle/>
        <a:p>
          <a:endParaRPr lang="en-US">
            <a:latin typeface="Verdana" panose="020B0604030504040204" pitchFamily="34" charset="0"/>
            <a:ea typeface="Verdana" panose="020B0604030504040204" pitchFamily="34" charset="0"/>
          </a:endParaRPr>
        </a:p>
      </dgm:t>
    </dgm:pt>
    <dgm:pt modelId="{4D09E29A-F842-4520-9083-40016DC8E32A}">
      <dgm:prSet phldrT="[Text]"/>
      <dgm:spPr>
        <a:solidFill>
          <a:srgbClr val="014C8C"/>
        </a:solidFill>
      </dgm:spPr>
      <dgm:t>
        <a:bodyPr/>
        <a:lstStyle/>
        <a:p>
          <a:r>
            <a:rPr lang="en-US" dirty="0">
              <a:latin typeface="Verdana" panose="020B0604030504040204" pitchFamily="34" charset="0"/>
              <a:ea typeface="Verdana" panose="020B0604030504040204" pitchFamily="34" charset="0"/>
            </a:rPr>
            <a:t>Keep families together</a:t>
          </a:r>
        </a:p>
      </dgm:t>
    </dgm:pt>
    <dgm:pt modelId="{7D434B2B-95F0-4857-8DB2-C2EA0C2B6A4C}" type="parTrans" cxnId="{779CE748-E86F-417D-B70F-4FBA0E9948BF}">
      <dgm:prSet/>
      <dgm:spPr/>
      <dgm:t>
        <a:bodyPr/>
        <a:lstStyle/>
        <a:p>
          <a:endParaRPr lang="en-US">
            <a:latin typeface="Verdana" panose="020B0604030504040204" pitchFamily="34" charset="0"/>
            <a:ea typeface="Verdana" panose="020B0604030504040204" pitchFamily="34" charset="0"/>
          </a:endParaRPr>
        </a:p>
      </dgm:t>
    </dgm:pt>
    <dgm:pt modelId="{7E587688-9AEC-414A-B865-885D9CB79A75}" type="sibTrans" cxnId="{779CE748-E86F-417D-B70F-4FBA0E9948BF}">
      <dgm:prSet/>
      <dgm:spPr/>
      <dgm:t>
        <a:bodyPr/>
        <a:lstStyle/>
        <a:p>
          <a:endParaRPr lang="en-US">
            <a:latin typeface="Verdana" panose="020B0604030504040204" pitchFamily="34" charset="0"/>
            <a:ea typeface="Verdana" panose="020B0604030504040204" pitchFamily="34" charset="0"/>
          </a:endParaRPr>
        </a:p>
      </dgm:t>
    </dgm:pt>
    <dgm:pt modelId="{6033F6FE-7F89-42C5-A5D7-6BF529C02F06}">
      <dgm:prSet/>
      <dgm:spPr>
        <a:solidFill>
          <a:srgbClr val="014C8C"/>
        </a:solidFill>
      </dgm:spPr>
      <dgm:t>
        <a:bodyPr/>
        <a:lstStyle/>
        <a:p>
          <a:r>
            <a:rPr lang="en-US" dirty="0">
              <a:latin typeface="Verdana" panose="020B0604030504040204" pitchFamily="34" charset="0"/>
              <a:ea typeface="Verdana" panose="020B0604030504040204" pitchFamily="34" charset="0"/>
            </a:rPr>
            <a:t>Identify gaps and barriers</a:t>
          </a:r>
        </a:p>
      </dgm:t>
    </dgm:pt>
    <dgm:pt modelId="{3AD9B0E0-D764-4AC1-8FE2-346FB6572856}" type="parTrans" cxnId="{32473F2D-6A99-4AB0-806C-565AFF97C138}">
      <dgm:prSet/>
      <dgm:spPr/>
      <dgm:t>
        <a:bodyPr/>
        <a:lstStyle/>
        <a:p>
          <a:endParaRPr lang="en-US">
            <a:latin typeface="Verdana" panose="020B0604030504040204" pitchFamily="34" charset="0"/>
            <a:ea typeface="Verdana" panose="020B0604030504040204" pitchFamily="34" charset="0"/>
          </a:endParaRPr>
        </a:p>
      </dgm:t>
    </dgm:pt>
    <dgm:pt modelId="{1A57E20E-9B86-4DAF-9E87-8E626C587A21}" type="sibTrans" cxnId="{32473F2D-6A99-4AB0-806C-565AFF97C138}">
      <dgm:prSet/>
      <dgm:spPr/>
      <dgm:t>
        <a:bodyPr/>
        <a:lstStyle/>
        <a:p>
          <a:endParaRPr lang="en-US">
            <a:latin typeface="Verdana" panose="020B0604030504040204" pitchFamily="34" charset="0"/>
            <a:ea typeface="Verdana" panose="020B0604030504040204" pitchFamily="34" charset="0"/>
          </a:endParaRPr>
        </a:p>
      </dgm:t>
    </dgm:pt>
    <dgm:pt modelId="{9EC209BE-B8DA-467A-A489-EEEEDC888924}" type="pres">
      <dgm:prSet presAssocID="{F84FECAD-6AB9-4053-9778-95B44B088166}" presName="compositeShape" presStyleCnt="0">
        <dgm:presLayoutVars>
          <dgm:chMax val="7"/>
          <dgm:dir/>
          <dgm:resizeHandles val="exact"/>
        </dgm:presLayoutVars>
      </dgm:prSet>
      <dgm:spPr/>
    </dgm:pt>
    <dgm:pt modelId="{9391C12E-1AE8-45E0-A161-D7DFA3264A65}" type="pres">
      <dgm:prSet presAssocID="{F84FECAD-6AB9-4053-9778-95B44B088166}" presName="wedge1" presStyleLbl="node1" presStyleIdx="0" presStyleCnt="4"/>
      <dgm:spPr/>
    </dgm:pt>
    <dgm:pt modelId="{75ABF24C-6AA5-4054-9E1B-FA07B3D43E7D}" type="pres">
      <dgm:prSet presAssocID="{F84FECAD-6AB9-4053-9778-95B44B088166}" presName="dummy1a" presStyleCnt="0"/>
      <dgm:spPr/>
    </dgm:pt>
    <dgm:pt modelId="{58DE1E8E-8029-4BE2-B8D4-6D8941387E84}" type="pres">
      <dgm:prSet presAssocID="{F84FECAD-6AB9-4053-9778-95B44B088166}" presName="dummy1b" presStyleCnt="0"/>
      <dgm:spPr/>
    </dgm:pt>
    <dgm:pt modelId="{A4891108-9462-4B6D-9A00-70B8C0B20CE5}" type="pres">
      <dgm:prSet presAssocID="{F84FECAD-6AB9-4053-9778-95B44B088166}" presName="wedge1Tx" presStyleLbl="node1" presStyleIdx="0" presStyleCnt="4">
        <dgm:presLayoutVars>
          <dgm:chMax val="0"/>
          <dgm:chPref val="0"/>
          <dgm:bulletEnabled val="1"/>
        </dgm:presLayoutVars>
      </dgm:prSet>
      <dgm:spPr/>
    </dgm:pt>
    <dgm:pt modelId="{C142643C-2FD8-4912-84C0-ED829BB2BA7C}" type="pres">
      <dgm:prSet presAssocID="{F84FECAD-6AB9-4053-9778-95B44B088166}" presName="wedge2" presStyleLbl="node1" presStyleIdx="1" presStyleCnt="4"/>
      <dgm:spPr/>
    </dgm:pt>
    <dgm:pt modelId="{136476A4-A467-4C24-B46D-F5BF9E8D859C}" type="pres">
      <dgm:prSet presAssocID="{F84FECAD-6AB9-4053-9778-95B44B088166}" presName="dummy2a" presStyleCnt="0"/>
      <dgm:spPr/>
    </dgm:pt>
    <dgm:pt modelId="{44A46557-A115-4D5F-A5AC-A3336D18EC91}" type="pres">
      <dgm:prSet presAssocID="{F84FECAD-6AB9-4053-9778-95B44B088166}" presName="dummy2b" presStyleCnt="0"/>
      <dgm:spPr/>
    </dgm:pt>
    <dgm:pt modelId="{952BC4FE-70D5-41AA-8D9E-395B6CCA41DC}" type="pres">
      <dgm:prSet presAssocID="{F84FECAD-6AB9-4053-9778-95B44B088166}" presName="wedge2Tx" presStyleLbl="node1" presStyleIdx="1" presStyleCnt="4">
        <dgm:presLayoutVars>
          <dgm:chMax val="0"/>
          <dgm:chPref val="0"/>
          <dgm:bulletEnabled val="1"/>
        </dgm:presLayoutVars>
      </dgm:prSet>
      <dgm:spPr/>
    </dgm:pt>
    <dgm:pt modelId="{F597A5A2-66A2-4E12-85C6-EE3C49051278}" type="pres">
      <dgm:prSet presAssocID="{F84FECAD-6AB9-4053-9778-95B44B088166}" presName="wedge3" presStyleLbl="node1" presStyleIdx="2" presStyleCnt="4"/>
      <dgm:spPr/>
    </dgm:pt>
    <dgm:pt modelId="{9EB5BEDC-E090-49F7-882A-A9719C36CFFD}" type="pres">
      <dgm:prSet presAssocID="{F84FECAD-6AB9-4053-9778-95B44B088166}" presName="dummy3a" presStyleCnt="0"/>
      <dgm:spPr/>
    </dgm:pt>
    <dgm:pt modelId="{A89EA536-F2BD-4DF0-808C-923F20531D65}" type="pres">
      <dgm:prSet presAssocID="{F84FECAD-6AB9-4053-9778-95B44B088166}" presName="dummy3b" presStyleCnt="0"/>
      <dgm:spPr/>
    </dgm:pt>
    <dgm:pt modelId="{4BCE62ED-99BB-49CE-A5B6-1C6721B22FD7}" type="pres">
      <dgm:prSet presAssocID="{F84FECAD-6AB9-4053-9778-95B44B088166}" presName="wedge3Tx" presStyleLbl="node1" presStyleIdx="2" presStyleCnt="4">
        <dgm:presLayoutVars>
          <dgm:chMax val="0"/>
          <dgm:chPref val="0"/>
          <dgm:bulletEnabled val="1"/>
        </dgm:presLayoutVars>
      </dgm:prSet>
      <dgm:spPr/>
    </dgm:pt>
    <dgm:pt modelId="{777FD1F4-1AE3-4690-A576-544AA4C3A99E}" type="pres">
      <dgm:prSet presAssocID="{F84FECAD-6AB9-4053-9778-95B44B088166}" presName="wedge4" presStyleLbl="node1" presStyleIdx="3" presStyleCnt="4"/>
      <dgm:spPr/>
    </dgm:pt>
    <dgm:pt modelId="{59F897CA-47B4-4893-88A9-9B551B3E5F25}" type="pres">
      <dgm:prSet presAssocID="{F84FECAD-6AB9-4053-9778-95B44B088166}" presName="dummy4a" presStyleCnt="0"/>
      <dgm:spPr/>
    </dgm:pt>
    <dgm:pt modelId="{B583E066-1151-4DFA-B233-BDC491F1136D}" type="pres">
      <dgm:prSet presAssocID="{F84FECAD-6AB9-4053-9778-95B44B088166}" presName="dummy4b" presStyleCnt="0"/>
      <dgm:spPr/>
    </dgm:pt>
    <dgm:pt modelId="{2188EC02-243C-47EF-9F4C-55B7A1C80D96}" type="pres">
      <dgm:prSet presAssocID="{F84FECAD-6AB9-4053-9778-95B44B088166}" presName="wedge4Tx" presStyleLbl="node1" presStyleIdx="3" presStyleCnt="4">
        <dgm:presLayoutVars>
          <dgm:chMax val="0"/>
          <dgm:chPref val="0"/>
          <dgm:bulletEnabled val="1"/>
        </dgm:presLayoutVars>
      </dgm:prSet>
      <dgm:spPr/>
    </dgm:pt>
    <dgm:pt modelId="{099FED7A-B3F8-4035-80C1-C06609922E20}" type="pres">
      <dgm:prSet presAssocID="{42AE9152-4C5E-4186-BF9A-EF554137FF8E}" presName="arrowWedge1" presStyleLbl="fgSibTrans2D1" presStyleIdx="0" presStyleCnt="4"/>
      <dgm:spPr/>
    </dgm:pt>
    <dgm:pt modelId="{213F11C7-9244-47EB-804A-6C3C9FBE833E}" type="pres">
      <dgm:prSet presAssocID="{40FEE4FF-A26C-4695-A36B-CAA532820E6F}" presName="arrowWedge2" presStyleLbl="fgSibTrans2D1" presStyleIdx="1" presStyleCnt="4"/>
      <dgm:spPr/>
    </dgm:pt>
    <dgm:pt modelId="{92A4795A-DD6C-4C4B-9820-23C58C03CE9E}" type="pres">
      <dgm:prSet presAssocID="{1A57E20E-9B86-4DAF-9E87-8E626C587A21}" presName="arrowWedge3" presStyleLbl="fgSibTrans2D1" presStyleIdx="2" presStyleCnt="4"/>
      <dgm:spPr/>
    </dgm:pt>
    <dgm:pt modelId="{C5A59115-0705-4A9D-B62A-DDCC885089A7}" type="pres">
      <dgm:prSet presAssocID="{7E587688-9AEC-414A-B865-885D9CB79A75}" presName="arrowWedge4" presStyleLbl="fgSibTrans2D1" presStyleIdx="3" presStyleCnt="4"/>
      <dgm:spPr>
        <a:solidFill>
          <a:srgbClr val="B5CBE7"/>
        </a:solidFill>
      </dgm:spPr>
    </dgm:pt>
  </dgm:ptLst>
  <dgm:cxnLst>
    <dgm:cxn modelId="{766FEA0A-9B8B-4530-9091-54A551F94133}" type="presOf" srcId="{6033F6FE-7F89-42C5-A5D7-6BF529C02F06}" destId="{F597A5A2-66A2-4E12-85C6-EE3C49051278}" srcOrd="0" destOrd="0" presId="urn:microsoft.com/office/officeart/2005/8/layout/cycle8"/>
    <dgm:cxn modelId="{05562914-D19B-4293-9549-4B5800A7CBDC}" type="presOf" srcId="{4D09E29A-F842-4520-9083-40016DC8E32A}" destId="{2188EC02-243C-47EF-9F4C-55B7A1C80D96}" srcOrd="1" destOrd="0" presId="urn:microsoft.com/office/officeart/2005/8/layout/cycle8"/>
    <dgm:cxn modelId="{EC808223-DDDE-402B-B0FE-CA459D37A324}" srcId="{F84FECAD-6AB9-4053-9778-95B44B088166}" destId="{47D8FC58-1451-4077-AE52-6AC2EF347979}" srcOrd="1" destOrd="0" parTransId="{519D16DF-BFD6-4B69-8E7A-E67B0A9785C8}" sibTransId="{40FEE4FF-A26C-4695-A36B-CAA532820E6F}"/>
    <dgm:cxn modelId="{32473F2D-6A99-4AB0-806C-565AFF97C138}" srcId="{F84FECAD-6AB9-4053-9778-95B44B088166}" destId="{6033F6FE-7F89-42C5-A5D7-6BF529C02F06}" srcOrd="2" destOrd="0" parTransId="{3AD9B0E0-D764-4AC1-8FE2-346FB6572856}" sibTransId="{1A57E20E-9B86-4DAF-9E87-8E626C587A21}"/>
    <dgm:cxn modelId="{427C8741-7307-4088-BDFA-89B46D9CB93F}" type="presOf" srcId="{6033F6FE-7F89-42C5-A5D7-6BF529C02F06}" destId="{4BCE62ED-99BB-49CE-A5B6-1C6721B22FD7}" srcOrd="1" destOrd="0" presId="urn:microsoft.com/office/officeart/2005/8/layout/cycle8"/>
    <dgm:cxn modelId="{779CE748-E86F-417D-B70F-4FBA0E9948BF}" srcId="{F84FECAD-6AB9-4053-9778-95B44B088166}" destId="{4D09E29A-F842-4520-9083-40016DC8E32A}" srcOrd="3" destOrd="0" parTransId="{7D434B2B-95F0-4857-8DB2-C2EA0C2B6A4C}" sibTransId="{7E587688-9AEC-414A-B865-885D9CB79A75}"/>
    <dgm:cxn modelId="{84712653-53DD-4133-9DD2-E611B3822451}" type="presOf" srcId="{47D8FC58-1451-4077-AE52-6AC2EF347979}" destId="{952BC4FE-70D5-41AA-8D9E-395B6CCA41DC}" srcOrd="1" destOrd="0" presId="urn:microsoft.com/office/officeart/2005/8/layout/cycle8"/>
    <dgm:cxn modelId="{E489C889-1745-4487-B004-734B93CD7982}" type="presOf" srcId="{B2879D6F-62FA-432C-B698-CA89B92365FD}" destId="{A4891108-9462-4B6D-9A00-70B8C0B20CE5}" srcOrd="1" destOrd="0" presId="urn:microsoft.com/office/officeart/2005/8/layout/cycle8"/>
    <dgm:cxn modelId="{4A5DF2A7-4A6F-49BB-A202-63162E2E82E8}" type="presOf" srcId="{B2879D6F-62FA-432C-B698-CA89B92365FD}" destId="{9391C12E-1AE8-45E0-A161-D7DFA3264A65}" srcOrd="0" destOrd="0" presId="urn:microsoft.com/office/officeart/2005/8/layout/cycle8"/>
    <dgm:cxn modelId="{AC9309D2-A56F-4459-A39B-0856C1ACDBE3}" srcId="{F84FECAD-6AB9-4053-9778-95B44B088166}" destId="{B2879D6F-62FA-432C-B698-CA89B92365FD}" srcOrd="0" destOrd="0" parTransId="{E8F7C8F6-CEB1-4715-9D7C-DDE8F376D50C}" sibTransId="{42AE9152-4C5E-4186-BF9A-EF554137FF8E}"/>
    <dgm:cxn modelId="{000613D8-D6E1-488A-B1A3-DCD9628FD0CA}" type="presOf" srcId="{F84FECAD-6AB9-4053-9778-95B44B088166}" destId="{9EC209BE-B8DA-467A-A489-EEEEDC888924}" srcOrd="0" destOrd="0" presId="urn:microsoft.com/office/officeart/2005/8/layout/cycle8"/>
    <dgm:cxn modelId="{C2C65AE0-EADC-4A6D-9FF5-F0EE0B08019F}" type="presOf" srcId="{4D09E29A-F842-4520-9083-40016DC8E32A}" destId="{777FD1F4-1AE3-4690-A576-544AA4C3A99E}" srcOrd="0" destOrd="0" presId="urn:microsoft.com/office/officeart/2005/8/layout/cycle8"/>
    <dgm:cxn modelId="{80FCA1E6-4E7F-44BF-8537-2ED23AA7F3CB}" type="presOf" srcId="{47D8FC58-1451-4077-AE52-6AC2EF347979}" destId="{C142643C-2FD8-4912-84C0-ED829BB2BA7C}" srcOrd="0" destOrd="0" presId="urn:microsoft.com/office/officeart/2005/8/layout/cycle8"/>
    <dgm:cxn modelId="{7799CFD1-0546-4C0A-AB6A-7FB2E2306313}" type="presParOf" srcId="{9EC209BE-B8DA-467A-A489-EEEEDC888924}" destId="{9391C12E-1AE8-45E0-A161-D7DFA3264A65}" srcOrd="0" destOrd="0" presId="urn:microsoft.com/office/officeart/2005/8/layout/cycle8"/>
    <dgm:cxn modelId="{1BEF3DA0-B7F8-4AAC-860A-9E6D8CF2C3FD}" type="presParOf" srcId="{9EC209BE-B8DA-467A-A489-EEEEDC888924}" destId="{75ABF24C-6AA5-4054-9E1B-FA07B3D43E7D}" srcOrd="1" destOrd="0" presId="urn:microsoft.com/office/officeart/2005/8/layout/cycle8"/>
    <dgm:cxn modelId="{E0C2A2FB-0B0F-4CE0-B69F-5265B9E1B649}" type="presParOf" srcId="{9EC209BE-B8DA-467A-A489-EEEEDC888924}" destId="{58DE1E8E-8029-4BE2-B8D4-6D8941387E84}" srcOrd="2" destOrd="0" presId="urn:microsoft.com/office/officeart/2005/8/layout/cycle8"/>
    <dgm:cxn modelId="{64EFF662-A719-4EA8-94B9-9DD7E3E5E637}" type="presParOf" srcId="{9EC209BE-B8DA-467A-A489-EEEEDC888924}" destId="{A4891108-9462-4B6D-9A00-70B8C0B20CE5}" srcOrd="3" destOrd="0" presId="urn:microsoft.com/office/officeart/2005/8/layout/cycle8"/>
    <dgm:cxn modelId="{01944CBA-0BCE-41F6-881B-D1758A943973}" type="presParOf" srcId="{9EC209BE-B8DA-467A-A489-EEEEDC888924}" destId="{C142643C-2FD8-4912-84C0-ED829BB2BA7C}" srcOrd="4" destOrd="0" presId="urn:microsoft.com/office/officeart/2005/8/layout/cycle8"/>
    <dgm:cxn modelId="{50646426-6BEA-4C28-A569-991D497F2FEC}" type="presParOf" srcId="{9EC209BE-B8DA-467A-A489-EEEEDC888924}" destId="{136476A4-A467-4C24-B46D-F5BF9E8D859C}" srcOrd="5" destOrd="0" presId="urn:microsoft.com/office/officeart/2005/8/layout/cycle8"/>
    <dgm:cxn modelId="{807A9789-09AE-4BF0-BCCD-4E1C40484093}" type="presParOf" srcId="{9EC209BE-B8DA-467A-A489-EEEEDC888924}" destId="{44A46557-A115-4D5F-A5AC-A3336D18EC91}" srcOrd="6" destOrd="0" presId="urn:microsoft.com/office/officeart/2005/8/layout/cycle8"/>
    <dgm:cxn modelId="{592B6D95-DB28-421B-84EC-5611144489D7}" type="presParOf" srcId="{9EC209BE-B8DA-467A-A489-EEEEDC888924}" destId="{952BC4FE-70D5-41AA-8D9E-395B6CCA41DC}" srcOrd="7" destOrd="0" presId="urn:microsoft.com/office/officeart/2005/8/layout/cycle8"/>
    <dgm:cxn modelId="{1245E8E3-3B34-4341-9CAE-E3A0C17B58EF}" type="presParOf" srcId="{9EC209BE-B8DA-467A-A489-EEEEDC888924}" destId="{F597A5A2-66A2-4E12-85C6-EE3C49051278}" srcOrd="8" destOrd="0" presId="urn:microsoft.com/office/officeart/2005/8/layout/cycle8"/>
    <dgm:cxn modelId="{73934ACB-E852-4921-A1F0-9644CF693975}" type="presParOf" srcId="{9EC209BE-B8DA-467A-A489-EEEEDC888924}" destId="{9EB5BEDC-E090-49F7-882A-A9719C36CFFD}" srcOrd="9" destOrd="0" presId="urn:microsoft.com/office/officeart/2005/8/layout/cycle8"/>
    <dgm:cxn modelId="{640AE029-2E4B-47D1-9AA7-42897A05F3B7}" type="presParOf" srcId="{9EC209BE-B8DA-467A-A489-EEEEDC888924}" destId="{A89EA536-F2BD-4DF0-808C-923F20531D65}" srcOrd="10" destOrd="0" presId="urn:microsoft.com/office/officeart/2005/8/layout/cycle8"/>
    <dgm:cxn modelId="{6C791281-13F5-4A26-85C1-2EFF4704BC8E}" type="presParOf" srcId="{9EC209BE-B8DA-467A-A489-EEEEDC888924}" destId="{4BCE62ED-99BB-49CE-A5B6-1C6721B22FD7}" srcOrd="11" destOrd="0" presId="urn:microsoft.com/office/officeart/2005/8/layout/cycle8"/>
    <dgm:cxn modelId="{D777D687-3438-48C9-818B-8DCE25FBB362}" type="presParOf" srcId="{9EC209BE-B8DA-467A-A489-EEEEDC888924}" destId="{777FD1F4-1AE3-4690-A576-544AA4C3A99E}" srcOrd="12" destOrd="0" presId="urn:microsoft.com/office/officeart/2005/8/layout/cycle8"/>
    <dgm:cxn modelId="{F1129A7F-A6AB-40FB-9ACD-893EC1D2C3D3}" type="presParOf" srcId="{9EC209BE-B8DA-467A-A489-EEEEDC888924}" destId="{59F897CA-47B4-4893-88A9-9B551B3E5F25}" srcOrd="13" destOrd="0" presId="urn:microsoft.com/office/officeart/2005/8/layout/cycle8"/>
    <dgm:cxn modelId="{A5B8FB9C-E07B-48E1-8061-C6CEDB44BBB7}" type="presParOf" srcId="{9EC209BE-B8DA-467A-A489-EEEEDC888924}" destId="{B583E066-1151-4DFA-B233-BDC491F1136D}" srcOrd="14" destOrd="0" presId="urn:microsoft.com/office/officeart/2005/8/layout/cycle8"/>
    <dgm:cxn modelId="{067A7F6C-503B-44C2-B7C2-CC6F3221F322}" type="presParOf" srcId="{9EC209BE-B8DA-467A-A489-EEEEDC888924}" destId="{2188EC02-243C-47EF-9F4C-55B7A1C80D96}" srcOrd="15" destOrd="0" presId="urn:microsoft.com/office/officeart/2005/8/layout/cycle8"/>
    <dgm:cxn modelId="{AAC04617-F47F-49D7-89CF-EBFB933FC4A1}" type="presParOf" srcId="{9EC209BE-B8DA-467A-A489-EEEEDC888924}" destId="{099FED7A-B3F8-4035-80C1-C06609922E20}" srcOrd="16" destOrd="0" presId="urn:microsoft.com/office/officeart/2005/8/layout/cycle8"/>
    <dgm:cxn modelId="{C53822B1-ECB5-4F13-BDAF-DEB529331F70}" type="presParOf" srcId="{9EC209BE-B8DA-467A-A489-EEEEDC888924}" destId="{213F11C7-9244-47EB-804A-6C3C9FBE833E}" srcOrd="17" destOrd="0" presId="urn:microsoft.com/office/officeart/2005/8/layout/cycle8"/>
    <dgm:cxn modelId="{0A90D903-5514-4BF1-B7C4-076935C13EBA}" type="presParOf" srcId="{9EC209BE-B8DA-467A-A489-EEEEDC888924}" destId="{92A4795A-DD6C-4C4B-9820-23C58C03CE9E}" srcOrd="18" destOrd="0" presId="urn:microsoft.com/office/officeart/2005/8/layout/cycle8"/>
    <dgm:cxn modelId="{2374F430-5C58-4AF1-906D-6CC1A2B3337F}" type="presParOf" srcId="{9EC209BE-B8DA-467A-A489-EEEEDC888924}" destId="{C5A59115-0705-4A9D-B62A-DDCC885089A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F4E02-6001-4B01-B287-9946C115EB70}">
      <dsp:nvSpPr>
        <dsp:cNvPr id="0" name=""/>
        <dsp:cNvSpPr/>
      </dsp:nvSpPr>
      <dsp:spPr>
        <a:xfrm>
          <a:off x="2771162" y="610303"/>
          <a:ext cx="5504042" cy="5504042"/>
        </a:xfrm>
        <a:prstGeom prst="blockArc">
          <a:avLst>
            <a:gd name="adj1" fmla="val 13500000"/>
            <a:gd name="adj2" fmla="val 16200000"/>
            <a:gd name="adj3" fmla="val 34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2FDAA-066E-45BD-B248-B0741BD9342E}">
      <dsp:nvSpPr>
        <dsp:cNvPr id="0" name=""/>
        <dsp:cNvSpPr/>
      </dsp:nvSpPr>
      <dsp:spPr>
        <a:xfrm>
          <a:off x="2771162" y="610303"/>
          <a:ext cx="5504042" cy="5504042"/>
        </a:xfrm>
        <a:prstGeom prst="blockArc">
          <a:avLst>
            <a:gd name="adj1" fmla="val 10800000"/>
            <a:gd name="adj2" fmla="val 13500000"/>
            <a:gd name="adj3" fmla="val 34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E0CFB6-CECA-4EF7-A532-E203C24BE1AF}">
      <dsp:nvSpPr>
        <dsp:cNvPr id="0" name=""/>
        <dsp:cNvSpPr/>
      </dsp:nvSpPr>
      <dsp:spPr>
        <a:xfrm>
          <a:off x="2771162" y="610303"/>
          <a:ext cx="5504042" cy="5504042"/>
        </a:xfrm>
        <a:prstGeom prst="blockArc">
          <a:avLst>
            <a:gd name="adj1" fmla="val 8100000"/>
            <a:gd name="adj2" fmla="val 10800000"/>
            <a:gd name="adj3" fmla="val 34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348503-927B-448C-B254-EC4440C58B84}">
      <dsp:nvSpPr>
        <dsp:cNvPr id="0" name=""/>
        <dsp:cNvSpPr/>
      </dsp:nvSpPr>
      <dsp:spPr>
        <a:xfrm>
          <a:off x="2771162" y="610303"/>
          <a:ext cx="5504042" cy="5504042"/>
        </a:xfrm>
        <a:prstGeom prst="blockArc">
          <a:avLst>
            <a:gd name="adj1" fmla="val 5400000"/>
            <a:gd name="adj2" fmla="val 8100000"/>
            <a:gd name="adj3" fmla="val 34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6B451F-398C-41E3-B46D-E6C12EDA6D88}">
      <dsp:nvSpPr>
        <dsp:cNvPr id="0" name=""/>
        <dsp:cNvSpPr/>
      </dsp:nvSpPr>
      <dsp:spPr>
        <a:xfrm>
          <a:off x="2771162" y="610303"/>
          <a:ext cx="5504042" cy="5504042"/>
        </a:xfrm>
        <a:prstGeom prst="blockArc">
          <a:avLst>
            <a:gd name="adj1" fmla="val 2700000"/>
            <a:gd name="adj2" fmla="val 5400000"/>
            <a:gd name="adj3" fmla="val 34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C56D0-0F6A-4B6A-AAF3-07CF5451E94E}">
      <dsp:nvSpPr>
        <dsp:cNvPr id="0" name=""/>
        <dsp:cNvSpPr/>
      </dsp:nvSpPr>
      <dsp:spPr>
        <a:xfrm>
          <a:off x="2771162" y="610303"/>
          <a:ext cx="5504042" cy="5504042"/>
        </a:xfrm>
        <a:prstGeom prst="blockArc">
          <a:avLst>
            <a:gd name="adj1" fmla="val 0"/>
            <a:gd name="adj2" fmla="val 2700000"/>
            <a:gd name="adj3" fmla="val 34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17C4A-1EED-4661-8724-20BEB611DC07}">
      <dsp:nvSpPr>
        <dsp:cNvPr id="0" name=""/>
        <dsp:cNvSpPr/>
      </dsp:nvSpPr>
      <dsp:spPr>
        <a:xfrm>
          <a:off x="2771434" y="648673"/>
          <a:ext cx="5504042" cy="5504042"/>
        </a:xfrm>
        <a:prstGeom prst="blockArc">
          <a:avLst>
            <a:gd name="adj1" fmla="val 18899514"/>
            <a:gd name="adj2" fmla="val 21551229"/>
            <a:gd name="adj3" fmla="val 34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7F6A2E-F051-42A8-885E-9CEB18D8DBE6}">
      <dsp:nvSpPr>
        <dsp:cNvPr id="0" name=""/>
        <dsp:cNvSpPr/>
      </dsp:nvSpPr>
      <dsp:spPr>
        <a:xfrm>
          <a:off x="2733557" y="610042"/>
          <a:ext cx="5504042" cy="5504042"/>
        </a:xfrm>
        <a:prstGeom prst="blockArc">
          <a:avLst>
            <a:gd name="adj1" fmla="val 16247798"/>
            <a:gd name="adj2" fmla="val 18968280"/>
            <a:gd name="adj3" fmla="val 34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C717BE-7D80-427F-A4BD-4799848F21C7}">
      <dsp:nvSpPr>
        <dsp:cNvPr id="0" name=""/>
        <dsp:cNvSpPr/>
      </dsp:nvSpPr>
      <dsp:spPr>
        <a:xfrm>
          <a:off x="4584674" y="2461897"/>
          <a:ext cx="1877019" cy="1877019"/>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Verdana" panose="020B0604030504040204" pitchFamily="34" charset="0"/>
              <a:ea typeface="Verdana" panose="020B0604030504040204" pitchFamily="34" charset="0"/>
            </a:rPr>
            <a:t>CRCGs</a:t>
          </a:r>
        </a:p>
      </dsp:txBody>
      <dsp:txXfrm>
        <a:off x="4859557" y="2736780"/>
        <a:ext cx="1327253" cy="1327253"/>
      </dsp:txXfrm>
    </dsp:sp>
    <dsp:sp modelId="{72AE61F4-9D2C-4310-810D-6C6E1FA21DF2}">
      <dsp:nvSpPr>
        <dsp:cNvPr id="0" name=""/>
        <dsp:cNvSpPr/>
      </dsp:nvSpPr>
      <dsp:spPr>
        <a:xfrm>
          <a:off x="4866227" y="647"/>
          <a:ext cx="1313913" cy="1313913"/>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rPr>
            <a:t>TEA</a:t>
          </a:r>
        </a:p>
      </dsp:txBody>
      <dsp:txXfrm>
        <a:off x="5058645" y="193065"/>
        <a:ext cx="929077" cy="929077"/>
      </dsp:txXfrm>
    </dsp:sp>
    <dsp:sp modelId="{8F10E548-75C1-4102-834C-B981F190BAC6}">
      <dsp:nvSpPr>
        <dsp:cNvPr id="0" name=""/>
        <dsp:cNvSpPr/>
      </dsp:nvSpPr>
      <dsp:spPr>
        <a:xfrm>
          <a:off x="6778755" y="830941"/>
          <a:ext cx="1313913" cy="1313913"/>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rPr>
            <a:t>TJJD</a:t>
          </a:r>
        </a:p>
      </dsp:txBody>
      <dsp:txXfrm>
        <a:off x="6971173" y="1023359"/>
        <a:ext cx="929077" cy="929077"/>
      </dsp:txXfrm>
    </dsp:sp>
    <dsp:sp modelId="{6CA22600-5C3F-4F12-A8E9-B18DAB3E25CB}">
      <dsp:nvSpPr>
        <dsp:cNvPr id="0" name=""/>
        <dsp:cNvSpPr/>
      </dsp:nvSpPr>
      <dsp:spPr>
        <a:xfrm>
          <a:off x="7570947" y="2705368"/>
          <a:ext cx="1313913" cy="1313913"/>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rPr>
            <a:t> </a:t>
          </a:r>
        </a:p>
      </dsp:txBody>
      <dsp:txXfrm>
        <a:off x="7763365" y="2897786"/>
        <a:ext cx="929077" cy="929077"/>
      </dsp:txXfrm>
    </dsp:sp>
    <dsp:sp modelId="{CF4704CB-01B6-4AB0-9F7A-58B086769CC4}">
      <dsp:nvSpPr>
        <dsp:cNvPr id="0" name=""/>
        <dsp:cNvSpPr/>
      </dsp:nvSpPr>
      <dsp:spPr>
        <a:xfrm>
          <a:off x="6778753" y="4617894"/>
          <a:ext cx="1313913" cy="1313913"/>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baseline="0" dirty="0">
              <a:latin typeface="Verdana" panose="020B0604030504040204" pitchFamily="34" charset="0"/>
              <a:ea typeface="Verdana" panose="020B0604030504040204" pitchFamily="34" charset="0"/>
            </a:rPr>
            <a:t> </a:t>
          </a:r>
          <a:endParaRPr lang="en-US" sz="2300" kern="1200" dirty="0">
            <a:latin typeface="Verdana" panose="020B0604030504040204" pitchFamily="34" charset="0"/>
            <a:ea typeface="Verdana" panose="020B0604030504040204" pitchFamily="34" charset="0"/>
          </a:endParaRPr>
        </a:p>
      </dsp:txBody>
      <dsp:txXfrm>
        <a:off x="6971171" y="4810312"/>
        <a:ext cx="929077" cy="929077"/>
      </dsp:txXfrm>
    </dsp:sp>
    <dsp:sp modelId="{F808D195-FEF9-4F00-8324-D2EC683EDE06}">
      <dsp:nvSpPr>
        <dsp:cNvPr id="0" name=""/>
        <dsp:cNvSpPr/>
      </dsp:nvSpPr>
      <dsp:spPr>
        <a:xfrm>
          <a:off x="4866227" y="5410088"/>
          <a:ext cx="1313913" cy="1313913"/>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rPr>
            <a:t>DSHS</a:t>
          </a:r>
        </a:p>
      </dsp:txBody>
      <dsp:txXfrm>
        <a:off x="5058645" y="5602506"/>
        <a:ext cx="929077" cy="929077"/>
      </dsp:txXfrm>
    </dsp:sp>
    <dsp:sp modelId="{752FA6E1-06FB-412E-9499-899329C1C74A}">
      <dsp:nvSpPr>
        <dsp:cNvPr id="0" name=""/>
        <dsp:cNvSpPr/>
      </dsp:nvSpPr>
      <dsp:spPr>
        <a:xfrm>
          <a:off x="2953700" y="4617894"/>
          <a:ext cx="1313913" cy="1313913"/>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rPr>
            <a:t>DFPS</a:t>
          </a:r>
        </a:p>
      </dsp:txBody>
      <dsp:txXfrm>
        <a:off x="3146118" y="4810312"/>
        <a:ext cx="929077" cy="929077"/>
      </dsp:txXfrm>
    </dsp:sp>
    <dsp:sp modelId="{46DBF4B3-84BB-4C76-BE4A-91506F6DFB5C}">
      <dsp:nvSpPr>
        <dsp:cNvPr id="0" name=""/>
        <dsp:cNvSpPr/>
      </dsp:nvSpPr>
      <dsp:spPr>
        <a:xfrm>
          <a:off x="2161506" y="2705368"/>
          <a:ext cx="1313913" cy="1313913"/>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rPr>
            <a:t>HHSC</a:t>
          </a:r>
        </a:p>
      </dsp:txBody>
      <dsp:txXfrm>
        <a:off x="2353924" y="2897786"/>
        <a:ext cx="929077" cy="929077"/>
      </dsp:txXfrm>
    </dsp:sp>
    <dsp:sp modelId="{9D7AB8E9-CE15-4AAD-9CE0-67D71999BC89}">
      <dsp:nvSpPr>
        <dsp:cNvPr id="0" name=""/>
        <dsp:cNvSpPr/>
      </dsp:nvSpPr>
      <dsp:spPr>
        <a:xfrm>
          <a:off x="2953700" y="792841"/>
          <a:ext cx="1313913" cy="1313913"/>
        </a:xfrm>
        <a:prstGeom prst="ellipse">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rPr>
            <a:t>TWC</a:t>
          </a:r>
        </a:p>
      </dsp:txBody>
      <dsp:txXfrm>
        <a:off x="3146118" y="985259"/>
        <a:ext cx="929077" cy="929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2179A-20D5-4792-85E3-F6031E9FFDB1}">
      <dsp:nvSpPr>
        <dsp:cNvPr id="0" name=""/>
        <dsp:cNvSpPr/>
      </dsp:nvSpPr>
      <dsp:spPr>
        <a:xfrm>
          <a:off x="2149" y="713662"/>
          <a:ext cx="2957349" cy="2957349"/>
        </a:xfrm>
        <a:prstGeom prst="ellipse">
          <a:avLst/>
        </a:prstGeom>
        <a:solidFill>
          <a:srgbClr val="014C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You need services that your agency can’t provide</a:t>
          </a:r>
        </a:p>
      </dsp:txBody>
      <dsp:txXfrm>
        <a:off x="435243" y="1146756"/>
        <a:ext cx="2091161" cy="2091161"/>
      </dsp:txXfrm>
    </dsp:sp>
    <dsp:sp modelId="{1F623546-53DD-4BAE-90B9-6E882C2BC429}">
      <dsp:nvSpPr>
        <dsp:cNvPr id="0" name=""/>
        <dsp:cNvSpPr/>
      </dsp:nvSpPr>
      <dsp:spPr>
        <a:xfrm>
          <a:off x="3199636" y="1765279"/>
          <a:ext cx="794904" cy="854115"/>
        </a:xfrm>
        <a:prstGeom prst="mathPlus">
          <a:avLst/>
        </a:prstGeom>
        <a:solidFill>
          <a:srgbClr val="B5CBE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Verdana" panose="020B0604030504040204" pitchFamily="34" charset="0"/>
            <a:ea typeface="Verdana" panose="020B0604030504040204" pitchFamily="34" charset="0"/>
          </a:endParaRPr>
        </a:p>
      </dsp:txBody>
      <dsp:txXfrm>
        <a:off x="3305001" y="2098856"/>
        <a:ext cx="584174" cy="186961"/>
      </dsp:txXfrm>
    </dsp:sp>
    <dsp:sp modelId="{1F3308BC-C84E-413C-88A0-8EBA940E84BE}">
      <dsp:nvSpPr>
        <dsp:cNvPr id="0" name=""/>
        <dsp:cNvSpPr/>
      </dsp:nvSpPr>
      <dsp:spPr>
        <a:xfrm>
          <a:off x="4234677" y="713662"/>
          <a:ext cx="2957349" cy="2957349"/>
        </a:xfrm>
        <a:prstGeom prst="ellipse">
          <a:avLst/>
        </a:prstGeom>
        <a:solidFill>
          <a:srgbClr val="014C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You need multiple people to come together to help coordinate services</a:t>
          </a:r>
        </a:p>
      </dsp:txBody>
      <dsp:txXfrm>
        <a:off x="4667771" y="1146756"/>
        <a:ext cx="2091161" cy="2091161"/>
      </dsp:txXfrm>
    </dsp:sp>
    <dsp:sp modelId="{2ED5DBFC-F398-4290-9C66-A23B2F660954}">
      <dsp:nvSpPr>
        <dsp:cNvPr id="0" name=""/>
        <dsp:cNvSpPr/>
      </dsp:nvSpPr>
      <dsp:spPr>
        <a:xfrm>
          <a:off x="7432163" y="1794885"/>
          <a:ext cx="731525" cy="794904"/>
        </a:xfrm>
        <a:prstGeom prst="mathEqual">
          <a:avLst/>
        </a:prstGeom>
        <a:solidFill>
          <a:srgbClr val="B5CBE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Verdana" panose="020B0604030504040204" pitchFamily="34" charset="0"/>
            <a:ea typeface="Verdana" panose="020B0604030504040204" pitchFamily="34" charset="0"/>
          </a:endParaRPr>
        </a:p>
      </dsp:txBody>
      <dsp:txXfrm>
        <a:off x="7529127" y="1958635"/>
        <a:ext cx="537597" cy="467404"/>
      </dsp:txXfrm>
    </dsp:sp>
    <dsp:sp modelId="{D035711A-4F32-46A0-BB47-6880177D2569}">
      <dsp:nvSpPr>
        <dsp:cNvPr id="0" name=""/>
        <dsp:cNvSpPr/>
      </dsp:nvSpPr>
      <dsp:spPr>
        <a:xfrm>
          <a:off x="8403825" y="713662"/>
          <a:ext cx="2957349" cy="2957349"/>
        </a:xfrm>
        <a:prstGeom prst="ellipse">
          <a:avLst/>
        </a:prstGeom>
        <a:solidFill>
          <a:srgbClr val="014C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CRCG may be the right fit to meet your needs</a:t>
          </a:r>
        </a:p>
      </dsp:txBody>
      <dsp:txXfrm>
        <a:off x="8836919" y="1146756"/>
        <a:ext cx="2091161" cy="2091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3D638-9CBB-48C8-9421-1CEF9FCE6304}">
      <dsp:nvSpPr>
        <dsp:cNvPr id="0" name=""/>
        <dsp:cNvSpPr/>
      </dsp:nvSpPr>
      <dsp:spPr>
        <a:xfrm rot="5400000">
          <a:off x="-238376" y="241101"/>
          <a:ext cx="1589175" cy="1112423"/>
        </a:xfrm>
        <a:prstGeom prst="chevron">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Welcome and Introductions</a:t>
          </a:r>
        </a:p>
      </dsp:txBody>
      <dsp:txXfrm rot="-5400000">
        <a:off x="1" y="558937"/>
        <a:ext cx="1112423" cy="476752"/>
      </dsp:txXfrm>
    </dsp:sp>
    <dsp:sp modelId="{84866946-4495-42FD-B191-B8116AE9E0C4}">
      <dsp:nvSpPr>
        <dsp:cNvPr id="0" name=""/>
        <dsp:cNvSpPr/>
      </dsp:nvSpPr>
      <dsp:spPr>
        <a:xfrm rot="5400000">
          <a:off x="4974945" y="-3859797"/>
          <a:ext cx="1032964" cy="8758009"/>
        </a:xfrm>
        <a:prstGeom prst="round2SameRect">
          <a:avLst/>
        </a:prstGeom>
        <a:solidFill>
          <a:schemeClr val="lt1">
            <a:alpha val="90000"/>
            <a:hueOff val="0"/>
            <a:satOff val="0"/>
            <a:lumOff val="0"/>
            <a:alphaOff val="0"/>
          </a:schemeClr>
        </a:solidFill>
        <a:ln w="12700" cap="flat" cmpd="sng" algn="ctr">
          <a:solidFill>
            <a:srgbClr val="014C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The individual, family, or caregiver attends a staffing meeting with participating CRCG members.  </a:t>
          </a:r>
        </a:p>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Members will introduce themselves identifying what agency or services they represent.</a:t>
          </a:r>
        </a:p>
      </dsp:txBody>
      <dsp:txXfrm rot="-5400000">
        <a:off x="1112423" y="53150"/>
        <a:ext cx="8707584" cy="932114"/>
      </dsp:txXfrm>
    </dsp:sp>
    <dsp:sp modelId="{40C3CBA9-4630-4EB0-A44F-3D7DCB6D312F}">
      <dsp:nvSpPr>
        <dsp:cNvPr id="0" name=""/>
        <dsp:cNvSpPr/>
      </dsp:nvSpPr>
      <dsp:spPr>
        <a:xfrm rot="5400000">
          <a:off x="-238376" y="1636125"/>
          <a:ext cx="1589175" cy="1112423"/>
        </a:xfrm>
        <a:prstGeom prst="chevron">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Information Sharing</a:t>
          </a:r>
        </a:p>
      </dsp:txBody>
      <dsp:txXfrm rot="-5400000">
        <a:off x="1" y="1953961"/>
        <a:ext cx="1112423" cy="476752"/>
      </dsp:txXfrm>
    </dsp:sp>
    <dsp:sp modelId="{137F970C-5DAC-4A1E-A48C-C608798BB46B}">
      <dsp:nvSpPr>
        <dsp:cNvPr id="0" name=""/>
        <dsp:cNvSpPr/>
      </dsp:nvSpPr>
      <dsp:spPr>
        <a:xfrm rot="5400000">
          <a:off x="4974945" y="-2464773"/>
          <a:ext cx="1032964" cy="8758009"/>
        </a:xfrm>
        <a:prstGeom prst="round2SameRect">
          <a:avLst/>
        </a:prstGeom>
        <a:solidFill>
          <a:schemeClr val="lt1">
            <a:alpha val="90000"/>
            <a:hueOff val="0"/>
            <a:satOff val="0"/>
            <a:lumOff val="0"/>
            <a:alphaOff val="0"/>
          </a:schemeClr>
        </a:solidFill>
        <a:ln w="12700" cap="flat" cmpd="sng" algn="ctr">
          <a:solidFill>
            <a:srgbClr val="014C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The individual, family, or caregiver will be invited to share what brought them to the meeting and what they need from the CRCG.</a:t>
          </a:r>
        </a:p>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Members will ask questions to identify strengths, clarify needs, and increase their understanding of the circumstances.</a:t>
          </a:r>
        </a:p>
      </dsp:txBody>
      <dsp:txXfrm rot="-5400000">
        <a:off x="1112423" y="1448174"/>
        <a:ext cx="8707584" cy="932114"/>
      </dsp:txXfrm>
    </dsp:sp>
    <dsp:sp modelId="{12EA4005-9D64-4EE3-8295-EFEE9E0DF06B}">
      <dsp:nvSpPr>
        <dsp:cNvPr id="0" name=""/>
        <dsp:cNvSpPr/>
      </dsp:nvSpPr>
      <dsp:spPr>
        <a:xfrm rot="5400000">
          <a:off x="-238376" y="3031150"/>
          <a:ext cx="1589175" cy="1112423"/>
        </a:xfrm>
        <a:prstGeom prst="chevron">
          <a:avLst/>
        </a:prstGeom>
        <a:solidFill>
          <a:srgbClr val="014C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Build the ISP</a:t>
          </a:r>
        </a:p>
      </dsp:txBody>
      <dsp:txXfrm rot="-5400000">
        <a:off x="1" y="3348986"/>
        <a:ext cx="1112423" cy="476752"/>
      </dsp:txXfrm>
    </dsp:sp>
    <dsp:sp modelId="{892E4441-84AD-4E79-80DD-C4DD7259A92A}">
      <dsp:nvSpPr>
        <dsp:cNvPr id="0" name=""/>
        <dsp:cNvSpPr/>
      </dsp:nvSpPr>
      <dsp:spPr>
        <a:xfrm rot="5400000">
          <a:off x="4974945" y="-1069748"/>
          <a:ext cx="1032964" cy="8758009"/>
        </a:xfrm>
        <a:prstGeom prst="round2SameRect">
          <a:avLst/>
        </a:prstGeom>
        <a:solidFill>
          <a:schemeClr val="lt1">
            <a:alpha val="90000"/>
            <a:hueOff val="0"/>
            <a:satOff val="0"/>
            <a:lumOff val="0"/>
            <a:alphaOff val="0"/>
          </a:schemeClr>
        </a:solidFill>
        <a:ln w="12700" cap="flat" cmpd="sng" algn="ctr">
          <a:solidFill>
            <a:srgbClr val="014C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Together, the CRCG, individual, family, or caregiver will identify services and supports that match their identified strengths and address their needs.</a:t>
          </a:r>
        </a:p>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The CRCG, individual, family, or caregiver will review the services together and reach an agreement on the plan.</a:t>
          </a:r>
        </a:p>
      </dsp:txBody>
      <dsp:txXfrm rot="-5400000">
        <a:off x="1112423" y="2843199"/>
        <a:ext cx="8707584" cy="932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1C12E-1AE8-45E0-A161-D7DFA3264A65}">
      <dsp:nvSpPr>
        <dsp:cNvPr id="0" name=""/>
        <dsp:cNvSpPr/>
      </dsp:nvSpPr>
      <dsp:spPr>
        <a:xfrm>
          <a:off x="2253064" y="414063"/>
          <a:ext cx="5507328" cy="5507328"/>
        </a:xfrm>
        <a:prstGeom prst="pie">
          <a:avLst>
            <a:gd name="adj1" fmla="val 16200000"/>
            <a:gd name="adj2" fmla="val 0"/>
          </a:avLst>
        </a:prstGeom>
        <a:solidFill>
          <a:srgbClr val="014C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Verdana" panose="020B0604030504040204" pitchFamily="34" charset="0"/>
              <a:ea typeface="Verdana" panose="020B0604030504040204" pitchFamily="34" charset="0"/>
            </a:rPr>
            <a:t>Meet individuals’ needs</a:t>
          </a:r>
        </a:p>
      </dsp:txBody>
      <dsp:txXfrm>
        <a:off x="5176537" y="1555522"/>
        <a:ext cx="2032466" cy="1507958"/>
      </dsp:txXfrm>
    </dsp:sp>
    <dsp:sp modelId="{C142643C-2FD8-4912-84C0-ED829BB2BA7C}">
      <dsp:nvSpPr>
        <dsp:cNvPr id="0" name=""/>
        <dsp:cNvSpPr/>
      </dsp:nvSpPr>
      <dsp:spPr>
        <a:xfrm>
          <a:off x="2253064" y="598951"/>
          <a:ext cx="5507328" cy="5507328"/>
        </a:xfrm>
        <a:prstGeom prst="pie">
          <a:avLst>
            <a:gd name="adj1" fmla="val 0"/>
            <a:gd name="adj2" fmla="val 5400000"/>
          </a:avLst>
        </a:prstGeom>
        <a:solidFill>
          <a:srgbClr val="014C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Verdana" panose="020B0604030504040204" pitchFamily="34" charset="0"/>
              <a:ea typeface="Verdana" panose="020B0604030504040204" pitchFamily="34" charset="0"/>
            </a:rPr>
            <a:t>Keep people in the community</a:t>
          </a:r>
        </a:p>
      </dsp:txBody>
      <dsp:txXfrm>
        <a:off x="5176537" y="3456861"/>
        <a:ext cx="2032466" cy="1507958"/>
      </dsp:txXfrm>
    </dsp:sp>
    <dsp:sp modelId="{F597A5A2-66A2-4E12-85C6-EE3C49051278}">
      <dsp:nvSpPr>
        <dsp:cNvPr id="0" name=""/>
        <dsp:cNvSpPr/>
      </dsp:nvSpPr>
      <dsp:spPr>
        <a:xfrm>
          <a:off x="2068175" y="598951"/>
          <a:ext cx="5507328" cy="5507328"/>
        </a:xfrm>
        <a:prstGeom prst="pie">
          <a:avLst>
            <a:gd name="adj1" fmla="val 5400000"/>
            <a:gd name="adj2" fmla="val 10800000"/>
          </a:avLst>
        </a:prstGeom>
        <a:solidFill>
          <a:srgbClr val="014C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Verdana" panose="020B0604030504040204" pitchFamily="34" charset="0"/>
              <a:ea typeface="Verdana" panose="020B0604030504040204" pitchFamily="34" charset="0"/>
            </a:rPr>
            <a:t>Identify gaps and barriers</a:t>
          </a:r>
        </a:p>
      </dsp:txBody>
      <dsp:txXfrm>
        <a:off x="2619563" y="3456861"/>
        <a:ext cx="2032466" cy="1507958"/>
      </dsp:txXfrm>
    </dsp:sp>
    <dsp:sp modelId="{777FD1F4-1AE3-4690-A576-544AA4C3A99E}">
      <dsp:nvSpPr>
        <dsp:cNvPr id="0" name=""/>
        <dsp:cNvSpPr/>
      </dsp:nvSpPr>
      <dsp:spPr>
        <a:xfrm>
          <a:off x="2068175" y="414063"/>
          <a:ext cx="5507328" cy="5507328"/>
        </a:xfrm>
        <a:prstGeom prst="pie">
          <a:avLst>
            <a:gd name="adj1" fmla="val 10800000"/>
            <a:gd name="adj2" fmla="val 16200000"/>
          </a:avLst>
        </a:prstGeom>
        <a:solidFill>
          <a:srgbClr val="014C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Verdana" panose="020B0604030504040204" pitchFamily="34" charset="0"/>
              <a:ea typeface="Verdana" panose="020B0604030504040204" pitchFamily="34" charset="0"/>
            </a:rPr>
            <a:t>Keep families together</a:t>
          </a:r>
        </a:p>
      </dsp:txBody>
      <dsp:txXfrm>
        <a:off x="2619563" y="1555522"/>
        <a:ext cx="2032466" cy="1507958"/>
      </dsp:txXfrm>
    </dsp:sp>
    <dsp:sp modelId="{099FED7A-B3F8-4035-80C1-C06609922E20}">
      <dsp:nvSpPr>
        <dsp:cNvPr id="0" name=""/>
        <dsp:cNvSpPr/>
      </dsp:nvSpPr>
      <dsp:spPr>
        <a:xfrm>
          <a:off x="1912134" y="73133"/>
          <a:ext cx="6189187" cy="618918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3F11C7-9244-47EB-804A-6C3C9FBE833E}">
      <dsp:nvSpPr>
        <dsp:cNvPr id="0" name=""/>
        <dsp:cNvSpPr/>
      </dsp:nvSpPr>
      <dsp:spPr>
        <a:xfrm>
          <a:off x="1912134" y="258022"/>
          <a:ext cx="6189187" cy="618918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A4795A-DD6C-4C4B-9820-23C58C03CE9E}">
      <dsp:nvSpPr>
        <dsp:cNvPr id="0" name=""/>
        <dsp:cNvSpPr/>
      </dsp:nvSpPr>
      <dsp:spPr>
        <a:xfrm>
          <a:off x="1727245" y="258022"/>
          <a:ext cx="6189187" cy="618918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59115-0705-4A9D-B62A-DDCC885089A7}">
      <dsp:nvSpPr>
        <dsp:cNvPr id="0" name=""/>
        <dsp:cNvSpPr/>
      </dsp:nvSpPr>
      <dsp:spPr>
        <a:xfrm>
          <a:off x="1727245" y="73133"/>
          <a:ext cx="6189187" cy="6189187"/>
        </a:xfrm>
        <a:prstGeom prst="circularArrow">
          <a:avLst>
            <a:gd name="adj1" fmla="val 5085"/>
            <a:gd name="adj2" fmla="val 327528"/>
            <a:gd name="adj3" fmla="val 15872472"/>
            <a:gd name="adj4" fmla="val 10800000"/>
            <a:gd name="adj5" fmla="val 5932"/>
          </a:avLst>
        </a:prstGeom>
        <a:solidFill>
          <a:srgbClr val="B5CBE7"/>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1738"/>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sz="quarter" idx="1"/>
          </p:nvPr>
        </p:nvSpPr>
        <p:spPr>
          <a:xfrm>
            <a:off x="5231640" y="0"/>
            <a:ext cx="4002299" cy="351738"/>
          </a:xfrm>
          <a:prstGeom prst="rect">
            <a:avLst/>
          </a:prstGeom>
        </p:spPr>
        <p:txBody>
          <a:bodyPr vert="horz" lIns="91961" tIns="45981" rIns="91961" bIns="45981" rtlCol="0"/>
          <a:lstStyle>
            <a:lvl1pPr algn="r">
              <a:defRPr sz="1200"/>
            </a:lvl1pPr>
          </a:lstStyle>
          <a:p>
            <a:fld id="{CA24F6FE-A9D7-4981-A083-19A04E10485D}" type="datetimeFigureOut">
              <a:rPr lang="en-US" smtClean="0"/>
              <a:t>1/20/2023</a:t>
            </a:fld>
            <a:endParaRPr lang="en-US"/>
          </a:p>
        </p:txBody>
      </p:sp>
      <p:sp>
        <p:nvSpPr>
          <p:cNvPr id="4" name="Footer Placeholder 3"/>
          <p:cNvSpPr>
            <a:spLocks noGrp="1"/>
          </p:cNvSpPr>
          <p:nvPr>
            <p:ph type="ftr" sz="quarter" idx="2"/>
          </p:nvPr>
        </p:nvSpPr>
        <p:spPr>
          <a:xfrm>
            <a:off x="0" y="6658665"/>
            <a:ext cx="4002299" cy="351737"/>
          </a:xfrm>
          <a:prstGeom prst="rect">
            <a:avLst/>
          </a:prstGeom>
        </p:spPr>
        <p:txBody>
          <a:bodyPr vert="horz" lIns="91961" tIns="45981" rIns="91961" bIns="45981"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58665"/>
            <a:ext cx="4002299" cy="351737"/>
          </a:xfrm>
          <a:prstGeom prst="rect">
            <a:avLst/>
          </a:prstGeom>
        </p:spPr>
        <p:txBody>
          <a:bodyPr vert="horz" lIns="91961" tIns="45981" rIns="91961" bIns="45981" rtlCol="0" anchor="b"/>
          <a:lstStyle>
            <a:lvl1pPr algn="r">
              <a:defRPr sz="1200"/>
            </a:lvl1pPr>
          </a:lstStyle>
          <a:p>
            <a:fld id="{8D8342DD-A2DA-45FA-A4D4-D59A2C1ADE5F}" type="slidenum">
              <a:rPr lang="en-US" smtClean="0"/>
              <a:t>‹#›</a:t>
            </a:fld>
            <a:endParaRPr lang="en-US"/>
          </a:p>
        </p:txBody>
      </p:sp>
    </p:spTree>
    <p:extLst>
      <p:ext uri="{BB962C8B-B14F-4D97-AF65-F5344CB8AC3E}">
        <p14:creationId xmlns:p14="http://schemas.microsoft.com/office/powerpoint/2010/main" val="337328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1738"/>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idx="1"/>
          </p:nvPr>
        </p:nvSpPr>
        <p:spPr>
          <a:xfrm>
            <a:off x="5231640" y="0"/>
            <a:ext cx="4002299" cy="351738"/>
          </a:xfrm>
          <a:prstGeom prst="rect">
            <a:avLst/>
          </a:prstGeom>
        </p:spPr>
        <p:txBody>
          <a:bodyPr vert="horz" lIns="91961" tIns="45981" rIns="91961" bIns="45981" rtlCol="0"/>
          <a:lstStyle>
            <a:lvl1pPr algn="r">
              <a:defRPr sz="1200"/>
            </a:lvl1pPr>
          </a:lstStyle>
          <a:p>
            <a:fld id="{439012F3-C75B-4C8C-9AE3-61CE63C8D82B}" type="datetimeFigureOut">
              <a:rPr lang="en-US" smtClean="0"/>
              <a:t>1/20/2023</a:t>
            </a:fld>
            <a:endParaRPr lang="en-US"/>
          </a:p>
        </p:txBody>
      </p:sp>
      <p:sp>
        <p:nvSpPr>
          <p:cNvPr id="4" name="Slide Image Placeholder 3"/>
          <p:cNvSpPr>
            <a:spLocks noGrp="1" noRot="1" noChangeAspect="1"/>
          </p:cNvSpPr>
          <p:nvPr>
            <p:ph type="sldImg" idx="2"/>
          </p:nvPr>
        </p:nvSpPr>
        <p:spPr>
          <a:xfrm>
            <a:off x="2514600" y="876300"/>
            <a:ext cx="4206875" cy="2366963"/>
          </a:xfrm>
          <a:prstGeom prst="rect">
            <a:avLst/>
          </a:prstGeom>
          <a:noFill/>
          <a:ln w="12700">
            <a:solidFill>
              <a:prstClr val="black"/>
            </a:solidFill>
          </a:ln>
        </p:spPr>
        <p:txBody>
          <a:bodyPr vert="horz" lIns="91961" tIns="45981" rIns="91961" bIns="45981" rtlCol="0" anchor="ctr"/>
          <a:lstStyle/>
          <a:p>
            <a:endParaRPr lang="en-US"/>
          </a:p>
        </p:txBody>
      </p:sp>
      <p:sp>
        <p:nvSpPr>
          <p:cNvPr id="5" name="Notes Placeholder 4"/>
          <p:cNvSpPr>
            <a:spLocks noGrp="1"/>
          </p:cNvSpPr>
          <p:nvPr>
            <p:ph type="body" sz="quarter" idx="3"/>
          </p:nvPr>
        </p:nvSpPr>
        <p:spPr>
          <a:xfrm>
            <a:off x="923608" y="3373755"/>
            <a:ext cx="7388860" cy="2760345"/>
          </a:xfrm>
          <a:prstGeom prst="rect">
            <a:avLst/>
          </a:prstGeom>
        </p:spPr>
        <p:txBody>
          <a:bodyPr vert="horz" lIns="91961" tIns="45981" rIns="91961" bIns="459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02299" cy="351737"/>
          </a:xfrm>
          <a:prstGeom prst="rect">
            <a:avLst/>
          </a:prstGeom>
        </p:spPr>
        <p:txBody>
          <a:bodyPr vert="horz" lIns="91961" tIns="45981" rIns="91961" bIns="45981"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58665"/>
            <a:ext cx="4002299" cy="351737"/>
          </a:xfrm>
          <a:prstGeom prst="rect">
            <a:avLst/>
          </a:prstGeom>
        </p:spPr>
        <p:txBody>
          <a:bodyPr vert="horz" lIns="91961" tIns="45981" rIns="91961" bIns="45981" rtlCol="0" anchor="b"/>
          <a:lstStyle>
            <a:lvl1pPr algn="r">
              <a:defRPr sz="1200"/>
            </a:lvl1pPr>
          </a:lstStyle>
          <a:p>
            <a:fld id="{3CD9293A-41CD-45C4-ACBB-75133D24EE3B}" type="slidenum">
              <a:rPr lang="en-US" smtClean="0"/>
              <a:t>‹#›</a:t>
            </a:fld>
            <a:endParaRPr lang="en-US"/>
          </a:p>
        </p:txBody>
      </p:sp>
    </p:spTree>
    <p:extLst>
      <p:ext uri="{BB962C8B-B14F-4D97-AF65-F5344CB8AC3E}">
        <p14:creationId xmlns:p14="http://schemas.microsoft.com/office/powerpoint/2010/main" val="213798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cg.hhs.texas.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a:t>
            </a:r>
            <a:r>
              <a:rPr lang="en-US" sz="1200" kern="1200" dirty="0">
                <a:solidFill>
                  <a:schemeClr val="tx1"/>
                </a:solidFill>
                <a:effectLst/>
                <a:latin typeface="+mn-lt"/>
                <a:ea typeface="+mn-ea"/>
                <a:cs typeface="+mn-cs"/>
              </a:rPr>
              <a:t>provide an overview of Community Resource Coordination Groups or CRCGs, including their function, a brief history, review the CRCG process, and the benefits of inter-agency coordination</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CD9293A-41CD-45C4-ACBB-75133D24EE3B}" type="slidenum">
              <a:rPr lang="en-US" smtClean="0"/>
              <a:t>1</a:t>
            </a:fld>
            <a:endParaRPr lang="en-US"/>
          </a:p>
        </p:txBody>
      </p:sp>
    </p:spTree>
    <p:extLst>
      <p:ext uri="{BB962C8B-B14F-4D97-AF65-F5344CB8AC3E}">
        <p14:creationId xmlns:p14="http://schemas.microsoft.com/office/powerpoint/2010/main" val="2485966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Individuals and families are connected to CRCGs through referrals. </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referral may be submitted by a CRCG member, a local agency or community organization, and family or peer representatives. Individuals and families also have the option to self-refer.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 CRCG may have a unique referral form, so please contact your local CRCG leader to request a form.</a:t>
            </a:r>
            <a:endParaRPr lang="en-US" dirty="0"/>
          </a:p>
        </p:txBody>
      </p:sp>
      <p:sp>
        <p:nvSpPr>
          <p:cNvPr id="4" name="Slide Number Placeholder 3"/>
          <p:cNvSpPr>
            <a:spLocks noGrp="1"/>
          </p:cNvSpPr>
          <p:nvPr>
            <p:ph type="sldNum" sz="quarter" idx="5"/>
          </p:nvPr>
        </p:nvSpPr>
        <p:spPr/>
        <p:txBody>
          <a:bodyPr/>
          <a:lstStyle/>
          <a:p>
            <a:fld id="{3CD9293A-41CD-45C4-ACBB-75133D24EE3B}" type="slidenum">
              <a:rPr lang="en-US" smtClean="0"/>
              <a:t>10</a:t>
            </a:fld>
            <a:endParaRPr lang="en-US"/>
          </a:p>
        </p:txBody>
      </p:sp>
    </p:spTree>
    <p:extLst>
      <p:ext uri="{BB962C8B-B14F-4D97-AF65-F5344CB8AC3E}">
        <p14:creationId xmlns:p14="http://schemas.microsoft.com/office/powerpoint/2010/main" val="30582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CRCGs typically meet on a monthly basis, and as needed when referrals with immediate needs are made. Often, when CRCGs don’t have a referral for that month, they will meet anyways to connect, share resources, invite presenters to share about their organization and services, and discuss needs of their community. If there are referrals for the month, this is typically what the staffing process looks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begins with welcomes and introductions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Verdana" panose="020B0604030504040204" pitchFamily="34" charset="0"/>
                <a:ea typeface="Verdana" panose="020B0604030504040204" pitchFamily="34" charset="0"/>
              </a:rPr>
              <a:t>The individual, family, or caregiver attends a staffing with participating CRCG members.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Verdana" panose="020B0604030504040204" pitchFamily="34" charset="0"/>
                <a:ea typeface="Verdana" panose="020B0604030504040204" pitchFamily="34" charset="0"/>
              </a:rPr>
              <a:t>Members will introduce themselves identifying what agency or services they represent.</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Next is information sharing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Verdana" panose="020B0604030504040204" pitchFamily="34" charset="0"/>
                <a:ea typeface="Verdana" panose="020B0604030504040204" pitchFamily="34" charset="0"/>
              </a:rPr>
              <a:t>The individual, family, or caregiver will be invited to share what brought them to the meeting and what they need from the CRCG.</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Members will ask questions to identify strengths, clarify needs, and increase their understanding of the circumstances. </a:t>
            </a:r>
            <a:r>
              <a:rPr lang="en-US" sz="1200" b="0" i="0" u="none" strike="noStrike" kern="1200" baseline="0" dirty="0">
                <a:solidFill>
                  <a:schemeClr val="tx1"/>
                </a:solidFill>
                <a:latin typeface="+mn-lt"/>
                <a:ea typeface="+mn-ea"/>
                <a:cs typeface="+mn-cs"/>
              </a:rPr>
              <a:t>The CRCG will ask you to share: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brought you to the meeting.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Types of services you received before, and how successful they were.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goals.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strengths and supports.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the CRCG can help support you. </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Lastly, the Individual Service Plan, or ISP, is built</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Together, the CRCG, individual, family, or caregiver will identify services and supports that match their identified strengths and address their needs.</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Based on this discussion, the recommendations will be listed in the ISP.</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The CRCG, individual, family, or caregiver will review the services together and reach an agreement on the plan.</a:t>
            </a:r>
          </a:p>
        </p:txBody>
      </p:sp>
      <p:sp>
        <p:nvSpPr>
          <p:cNvPr id="4" name="Slide Number Placeholder 3"/>
          <p:cNvSpPr>
            <a:spLocks noGrp="1"/>
          </p:cNvSpPr>
          <p:nvPr>
            <p:ph type="sldNum" sz="quarter" idx="5"/>
          </p:nvPr>
        </p:nvSpPr>
        <p:spPr/>
        <p:txBody>
          <a:bodyPr/>
          <a:lstStyle/>
          <a:p>
            <a:fld id="{3CD9293A-41CD-45C4-ACBB-75133D24EE3B}" type="slidenum">
              <a:rPr lang="en-US" smtClean="0"/>
              <a:t>11</a:t>
            </a:fld>
            <a:endParaRPr lang="en-US"/>
          </a:p>
        </p:txBody>
      </p:sp>
    </p:spTree>
    <p:extLst>
      <p:ext uri="{BB962C8B-B14F-4D97-AF65-F5344CB8AC3E}">
        <p14:creationId xmlns:p14="http://schemas.microsoft.com/office/powerpoint/2010/main" val="271421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CRCGs benefit Texans by offering interagency coordination of services and supports, including basic needs, behavioral health, and caregiver support.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approach allows more people to remain in their own homes and communities by addressing their needs proactively and reducing any duplication of effort. Through the coordinated support of a CRCG, more Texans can live with improved health and wellness. </a:t>
            </a:r>
          </a:p>
        </p:txBody>
      </p:sp>
      <p:sp>
        <p:nvSpPr>
          <p:cNvPr id="4" name="Slide Number Placeholder 3"/>
          <p:cNvSpPr>
            <a:spLocks noGrp="1"/>
          </p:cNvSpPr>
          <p:nvPr>
            <p:ph type="sldNum" sz="quarter" idx="10"/>
          </p:nvPr>
        </p:nvSpPr>
        <p:spPr/>
        <p:txBody>
          <a:bodyPr/>
          <a:lstStyle/>
          <a:p>
            <a:fld id="{3CD9293A-41CD-45C4-ACBB-75133D24EE3B}" type="slidenum">
              <a:rPr lang="en-US" smtClean="0"/>
              <a:t>12</a:t>
            </a:fld>
            <a:endParaRPr lang="en-US"/>
          </a:p>
        </p:txBody>
      </p:sp>
    </p:spTree>
    <p:extLst>
      <p:ext uri="{BB962C8B-B14F-4D97-AF65-F5344CB8AC3E}">
        <p14:creationId xmlns:p14="http://schemas.microsoft.com/office/powerpoint/2010/main" val="158597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CRCG Office is charged with supporting local CRCGs in partnership with state agency partners.</a:t>
            </a:r>
          </a:p>
          <a:p>
            <a:endParaRPr lang="en-US" dirty="0"/>
          </a:p>
          <a:p>
            <a:r>
              <a:rPr lang="en-US" dirty="0"/>
              <a:t>To do this we focus on four main areas: data, communications, training and TA, and SOC.</a:t>
            </a:r>
          </a:p>
          <a:p>
            <a:endParaRPr lang="en-US" dirty="0"/>
          </a:p>
          <a:p>
            <a:r>
              <a:rPr lang="en-US" dirty="0"/>
              <a:t>Data: </a:t>
            </a:r>
          </a:p>
          <a:p>
            <a:pPr marL="171450" indent="-171450">
              <a:buFont typeface="Arial" panose="020B0604020202020204" pitchFamily="34" charset="0"/>
              <a:buChar char="•"/>
            </a:pPr>
            <a:r>
              <a:rPr lang="en-US" dirty="0"/>
              <a:t>We have a data system in which every CRCG input local aggregate data. We utilize this data to help inform our training and TA. This data is also used to inform the Texas legislature, governor, and partner agencies of CRCG efforts and gaps and barriers throughout Texas.</a:t>
            </a:r>
          </a:p>
          <a:p>
            <a:pPr marL="171450" indent="-171450">
              <a:buFont typeface="Arial" panose="020B0604020202020204" pitchFamily="34" charset="0"/>
              <a:buChar char="•"/>
            </a:pPr>
            <a:r>
              <a:rPr lang="en-US" strike="noStrike" dirty="0"/>
              <a:t>This month our 2021 legislative report that we wrote with the Texas System of Care program and included data from our data system was published and will be available on our website next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a:t> </a:t>
            </a:r>
            <a:r>
              <a:rPr lang="en-US"/>
              <a:t>Currently working to update our website to make more user friendly and accessible to people seeking help.</a:t>
            </a:r>
          </a:p>
          <a:p>
            <a:pPr marL="171450" indent="-171450">
              <a:buFont typeface="Arial" panose="020B0604020202020204" pitchFamily="34" charset="0"/>
              <a:buChar char="•"/>
            </a:pPr>
            <a:endParaRPr lang="en-US" strike="noStrike" dirty="0"/>
          </a:p>
          <a:p>
            <a:endParaRPr lang="en-US" strike="sngStrike" dirty="0"/>
          </a:p>
          <a:p>
            <a:r>
              <a:rPr lang="en-US" dirty="0"/>
              <a:t>Communications:</a:t>
            </a:r>
          </a:p>
          <a:p>
            <a:pPr marL="171450" indent="-171450">
              <a:buFont typeface="Arial" panose="020B0604020202020204" pitchFamily="34" charset="0"/>
              <a:buChar char="•"/>
            </a:pPr>
            <a:r>
              <a:rPr lang="en-US" dirty="0"/>
              <a:t>Implement communications initiatives and create marketing materials to increase visibility of CRCGs at a state and local level.</a:t>
            </a:r>
          </a:p>
          <a:p>
            <a:endParaRPr lang="en-US" strike="sngStrike" dirty="0"/>
          </a:p>
          <a:p>
            <a:r>
              <a:rPr lang="en-US" dirty="0"/>
              <a:t>Training and technical assistance:</a:t>
            </a:r>
          </a:p>
          <a:p>
            <a:pPr marL="171450" indent="-171450">
              <a:buFont typeface="Arial" panose="020B0604020202020204" pitchFamily="34" charset="0"/>
              <a:buChar char="•"/>
            </a:pPr>
            <a:r>
              <a:rPr lang="en-US" dirty="0"/>
              <a:t>Provide ongoing training: webinars (which are open to attend, sometimes we’ll highlight programs available statewide, or explore topics that people are interested in hearing about), bridge calls, training materials</a:t>
            </a:r>
          </a:p>
          <a:p>
            <a:pPr marL="171450" indent="-171450">
              <a:buFont typeface="Arial" panose="020B0604020202020204" pitchFamily="34" charset="0"/>
              <a:buChar char="•"/>
            </a:pPr>
            <a:r>
              <a:rPr lang="en-US" dirty="0"/>
              <a:t>One on one training and TA – in-person and virtual</a:t>
            </a:r>
          </a:p>
          <a:p>
            <a:pPr marL="171450" indent="-171450">
              <a:buFont typeface="Arial" panose="020B0604020202020204" pitchFamily="34" charset="0"/>
              <a:buChar char="•"/>
            </a:pPr>
            <a:r>
              <a:rPr lang="en-US" strike="sngStrike" dirty="0"/>
              <a:t>During COVID 19 we have been supporting CRCGs in moving to virtual meetings. We’ve had a webinar to help address questions about process and confidentiality and allow time for CRCGs to share their experiences with each other. CRCGs have reported diverse feedback about hosting virtual meetings, but overall have been positive. We will continue to explore with CRCGs over the coming months how to move forward and continue to be flexible once we are back working in our communities.</a:t>
            </a:r>
          </a:p>
          <a:p>
            <a:pPr marL="0" indent="0">
              <a:buFont typeface="Arial" panose="020B0604020202020204" pitchFamily="34" charset="0"/>
              <a:buNone/>
            </a:pPr>
            <a:endParaRPr lang="en-US" strike="sngStrike" dirty="0"/>
          </a:p>
          <a:p>
            <a:pPr marL="0" indent="0">
              <a:buFont typeface="Arial" panose="020B0604020202020204" pitchFamily="34" charset="0"/>
              <a:buNone/>
            </a:pPr>
            <a:r>
              <a:rPr lang="en-US" dirty="0"/>
              <a:t>System of Care (SOC):</a:t>
            </a:r>
          </a:p>
          <a:p>
            <a:pPr marL="171450" indent="-171450">
              <a:buFont typeface="Arial" panose="020B0604020202020204" pitchFamily="34" charset="0"/>
              <a:buChar char="•"/>
            </a:pPr>
            <a:r>
              <a:rPr lang="en-US" dirty="0"/>
              <a:t>Partner with Texas System of Care to help train CRCGs in best practices and infuse the SOC values of being:</a:t>
            </a:r>
          </a:p>
          <a:p>
            <a:pPr marL="628650" lvl="1" indent="-171450">
              <a:buFont typeface="Arial" panose="020B0604020202020204" pitchFamily="34" charset="0"/>
              <a:buChar char="•"/>
            </a:pPr>
            <a:r>
              <a:rPr lang="en-US" dirty="0"/>
              <a:t>Family driven</a:t>
            </a:r>
          </a:p>
          <a:p>
            <a:pPr marL="628650" lvl="1" indent="-171450">
              <a:buFont typeface="Arial" panose="020B0604020202020204" pitchFamily="34" charset="0"/>
              <a:buChar char="•"/>
            </a:pPr>
            <a:r>
              <a:rPr lang="en-US" dirty="0"/>
              <a:t>Youth guided and driven</a:t>
            </a:r>
          </a:p>
          <a:p>
            <a:pPr marL="628650" lvl="1" indent="-171450">
              <a:buFont typeface="Arial" panose="020B0604020202020204" pitchFamily="34" charset="0"/>
              <a:buChar char="•"/>
            </a:pPr>
            <a:r>
              <a:rPr lang="en-US" dirty="0"/>
              <a:t>Cultural and linguistically responsive</a:t>
            </a:r>
          </a:p>
          <a:p>
            <a:pPr marL="628650" lvl="1" indent="-171450">
              <a:buFont typeface="Arial" panose="020B0604020202020204" pitchFamily="34" charset="0"/>
              <a:buChar char="•"/>
            </a:pPr>
            <a:r>
              <a:rPr lang="en-US" dirty="0"/>
              <a:t>Community based </a:t>
            </a:r>
          </a:p>
        </p:txBody>
      </p:sp>
      <p:sp>
        <p:nvSpPr>
          <p:cNvPr id="4" name="Slide Number Placeholder 3"/>
          <p:cNvSpPr>
            <a:spLocks noGrp="1"/>
          </p:cNvSpPr>
          <p:nvPr>
            <p:ph type="sldNum" sz="quarter" idx="10"/>
          </p:nvPr>
        </p:nvSpPr>
        <p:spPr/>
        <p:txBody>
          <a:bodyPr/>
          <a:lstStyle/>
          <a:p>
            <a:fld id="{3CD9293A-41CD-45C4-ACBB-75133D24EE3B}" type="slidenum">
              <a:rPr lang="en-US" smtClean="0"/>
              <a:t>13</a:t>
            </a:fld>
            <a:endParaRPr lang="en-US"/>
          </a:p>
        </p:txBody>
      </p:sp>
    </p:spTree>
    <p:extLst>
      <p:ext uri="{BB962C8B-B14F-4D97-AF65-F5344CB8AC3E}">
        <p14:creationId xmlns:p14="http://schemas.microsoft.com/office/powerpoint/2010/main" val="189931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support and get involved with your local CRCG:</a:t>
            </a:r>
          </a:p>
        </p:txBody>
      </p:sp>
      <p:sp>
        <p:nvSpPr>
          <p:cNvPr id="4" name="Slide Number Placeholder 3"/>
          <p:cNvSpPr>
            <a:spLocks noGrp="1"/>
          </p:cNvSpPr>
          <p:nvPr>
            <p:ph type="sldNum" sz="quarter" idx="5"/>
          </p:nvPr>
        </p:nvSpPr>
        <p:spPr/>
        <p:txBody>
          <a:bodyPr/>
          <a:lstStyle/>
          <a:p>
            <a:fld id="{3CD9293A-41CD-45C4-ACBB-75133D24EE3B}" type="slidenum">
              <a:rPr lang="en-US" smtClean="0"/>
              <a:t>14</a:t>
            </a:fld>
            <a:endParaRPr lang="en-US"/>
          </a:p>
        </p:txBody>
      </p:sp>
    </p:spTree>
    <p:extLst>
      <p:ext uri="{BB962C8B-B14F-4D97-AF65-F5344CB8AC3E}">
        <p14:creationId xmlns:p14="http://schemas.microsoft.com/office/powerpoint/2010/main" val="28178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find your local CRCG by going to the website (</a:t>
            </a:r>
            <a:r>
              <a:rPr lang="en-US" b="1" dirty="0">
                <a:latin typeface="Verdana" panose="020B0604030504040204" pitchFamily="34" charset="0"/>
                <a:ea typeface="Verdana" panose="020B0604030504040204" pitchFamily="34" charset="0"/>
                <a:hlinkClick r:id="rId3"/>
              </a:rPr>
              <a:t>https://crcg.hhs.texas.gov/</a:t>
            </a:r>
            <a:r>
              <a:rPr lang="en-US" b="1" dirty="0">
                <a:latin typeface="Verdana" panose="020B0604030504040204" pitchFamily="34" charset="0"/>
                <a:ea typeface="Verdana" panose="020B0604030504040204" pitchFamily="34" charset="0"/>
              </a:rPr>
              <a:t>) </a:t>
            </a:r>
            <a:r>
              <a:rPr lang="en-US" dirty="0"/>
              <a:t> and searching by city or county.</a:t>
            </a:r>
          </a:p>
          <a:p>
            <a:pPr marL="171450" indent="-171450">
              <a:buFont typeface="Arial" panose="020B0604020202020204" pitchFamily="34" charset="0"/>
              <a:buChar char="•"/>
            </a:pPr>
            <a:r>
              <a:rPr lang="en-US" dirty="0"/>
              <a:t>Email or call your local CRCG leaders and let them know how you would like to support or participate with the CRCG,</a:t>
            </a:r>
          </a:p>
        </p:txBody>
      </p:sp>
      <p:sp>
        <p:nvSpPr>
          <p:cNvPr id="4" name="Slide Number Placeholder 3"/>
          <p:cNvSpPr>
            <a:spLocks noGrp="1"/>
          </p:cNvSpPr>
          <p:nvPr>
            <p:ph type="sldNum" sz="quarter" idx="5"/>
          </p:nvPr>
        </p:nvSpPr>
        <p:spPr/>
        <p:txBody>
          <a:bodyPr/>
          <a:lstStyle/>
          <a:p>
            <a:fld id="{3CD9293A-41CD-45C4-ACBB-75133D24EE3B}" type="slidenum">
              <a:rPr lang="en-US" smtClean="0"/>
              <a:t>15</a:t>
            </a:fld>
            <a:endParaRPr lang="en-US"/>
          </a:p>
        </p:txBody>
      </p:sp>
    </p:spTree>
    <p:extLst>
      <p:ext uri="{BB962C8B-B14F-4D97-AF65-F5344CB8AC3E}">
        <p14:creationId xmlns:p14="http://schemas.microsoft.com/office/powerpoint/2010/main" val="148868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9293A-41CD-45C4-ACBB-75133D24EE3B}" type="slidenum">
              <a:rPr lang="en-US" smtClean="0"/>
              <a:t>16</a:t>
            </a:fld>
            <a:endParaRPr lang="en-US"/>
          </a:p>
        </p:txBody>
      </p:sp>
    </p:spTree>
    <p:extLst>
      <p:ext uri="{BB962C8B-B14F-4D97-AF65-F5344CB8AC3E}">
        <p14:creationId xmlns:p14="http://schemas.microsoft.com/office/powerpoint/2010/main" val="128476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04279CE-2007-463B-80B6-931D5821C66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CRCGs are county-based interagency coordination groups </a:t>
            </a:r>
            <a:r>
              <a:rPr lang="en-US" sz="1200" kern="1200" dirty="0">
                <a:solidFill>
                  <a:schemeClr val="tx1"/>
                </a:solidFill>
                <a:effectLst/>
                <a:latin typeface="+mn-lt"/>
                <a:ea typeface="+mn-ea"/>
                <a:cs typeface="+mn-cs"/>
              </a:rPr>
              <a:t>who work with parents, caregivers, children, youth, and adults with complex needs to identify and coordinate services and supports.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help people whose needs can’t be met by one single agency and who would benefit from interagency coordination.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strive to meet the person and family’s needs with community-based solutions whenever possible.</a:t>
            </a:r>
            <a:endParaRPr lang="en-US" baseline="0" dirty="0"/>
          </a:p>
        </p:txBody>
      </p:sp>
    </p:spTree>
    <p:extLst>
      <p:ext uri="{BB962C8B-B14F-4D97-AF65-F5344CB8AC3E}">
        <p14:creationId xmlns:p14="http://schemas.microsoft.com/office/powerpoint/2010/main" val="156378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04279CE-2007-463B-80B6-931D5821C66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CRCGs are organized by the local community. CRCG members include local professional partners from public and private agencies and organizations who know about services in their community. Many CRCGs also include people who have been through the process before such as individuals, parents, or caregivers.</a:t>
            </a:r>
          </a:p>
          <a:p>
            <a:pPr marL="171450" indent="-171450">
              <a:buFont typeface="Arial" panose="020B0604020202020204" pitchFamily="34" charset="0"/>
              <a:buChar char="•"/>
            </a:pPr>
            <a:r>
              <a:rPr lang="en-US" baseline="0" dirty="0"/>
              <a:t>CRCGs host </a:t>
            </a:r>
            <a:r>
              <a:rPr lang="en-US" baseline="0" dirty="0" err="1"/>
              <a:t>staffings</a:t>
            </a:r>
            <a:r>
              <a:rPr lang="en-US" baseline="0" dirty="0"/>
              <a:t> to collaborate with individuals and families to:</a:t>
            </a:r>
          </a:p>
          <a:p>
            <a:pPr marL="628650" lvl="1" indent="-171450">
              <a:buFont typeface="Arial" panose="020B0604020202020204" pitchFamily="34" charset="0"/>
              <a:buChar char="•"/>
            </a:pPr>
            <a:r>
              <a:rPr lang="en-US" baseline="0" dirty="0"/>
              <a:t>Discuss their strengths, unique needs, previous services, and barriers.</a:t>
            </a:r>
          </a:p>
          <a:p>
            <a:pPr marL="628650" lvl="1" indent="-171450">
              <a:buFont typeface="Arial" panose="020B0604020202020204" pitchFamily="34" charset="0"/>
              <a:buChar char="•"/>
            </a:pPr>
            <a:r>
              <a:rPr lang="en-US" baseline="0" dirty="0"/>
              <a:t>Brainstorm ideas for appropriate services and supports.</a:t>
            </a:r>
          </a:p>
          <a:p>
            <a:pPr marL="628650" lvl="1" indent="-171450">
              <a:buFont typeface="Arial" panose="020B0604020202020204" pitchFamily="34" charset="0"/>
              <a:buChar char="•"/>
            </a:pPr>
            <a:r>
              <a:rPr lang="en-US" baseline="0" dirty="0"/>
              <a:t>Create individual service plans with recommendations for services and supports.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CRCGs bring together a wide array of people, allowing members to share resources and programs with one another, discuss organizational and community needs, and explore solutions.</a:t>
            </a:r>
          </a:p>
          <a:p>
            <a:pPr marL="0" lvl="0" indent="0">
              <a:buFont typeface="Arial" panose="020B0604020202020204" pitchFamily="34" charset="0"/>
              <a:buNone/>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Tree>
    <p:extLst>
      <p:ext uri="{BB962C8B-B14F-4D97-AF65-F5344CB8AC3E}">
        <p14:creationId xmlns:p14="http://schemas.microsoft.com/office/powerpoint/2010/main" val="238404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B54D25F-5C5F-4ADA-B0CD-9C56FE43A8D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CRCGs can help align service providers and plans by bringing providers together and decreasing duplication of efforts.</a:t>
            </a:r>
          </a:p>
          <a:p>
            <a:pPr marL="171450" indent="-171450">
              <a:buFont typeface="Arial" panose="020B0604020202020204" pitchFamily="34" charset="0"/>
              <a:buChar char="•"/>
            </a:pPr>
            <a:r>
              <a:rPr lang="en-US" baseline="0" dirty="0"/>
              <a:t>Because CRCGs gather data and information about a variety of populations and needs, they are a great resource for larger systems such as systems of care, community coalitions, city councils, etc., to learn about gaps and barriers to services and supports throughout the community</a:t>
            </a:r>
          </a:p>
        </p:txBody>
      </p:sp>
    </p:spTree>
    <p:extLst>
      <p:ext uri="{BB962C8B-B14F-4D97-AF65-F5344CB8AC3E}">
        <p14:creationId xmlns:p14="http://schemas.microsoft.com/office/powerpoint/2010/main" val="308169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CRCGs serve people based on the community’s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About 62% serve all ages either through one single CRCG that serves all ages or separate CRCGs that serve adults and then children and youth.</a:t>
            </a:r>
          </a:p>
        </p:txBody>
      </p:sp>
      <p:sp>
        <p:nvSpPr>
          <p:cNvPr id="4" name="Slide Number Placeholder 3"/>
          <p:cNvSpPr>
            <a:spLocks noGrp="1"/>
          </p:cNvSpPr>
          <p:nvPr>
            <p:ph type="sldNum" sz="quarter" idx="5"/>
          </p:nvPr>
        </p:nvSpPr>
        <p:spPr/>
        <p:txBody>
          <a:bodyPr/>
          <a:lstStyle/>
          <a:p>
            <a:fld id="{3CD9293A-41CD-45C4-ACBB-75133D24EE3B}" type="slidenum">
              <a:rPr lang="en-US" smtClean="0"/>
              <a:t>5</a:t>
            </a:fld>
            <a:endParaRPr lang="en-US"/>
          </a:p>
        </p:txBody>
      </p:sp>
    </p:spTree>
    <p:extLst>
      <p:ext uri="{BB962C8B-B14F-4D97-AF65-F5344CB8AC3E}">
        <p14:creationId xmlns:p14="http://schemas.microsoft.com/office/powerpoint/2010/main" val="293409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CRCGs serve people based on the community’s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About 62% serve all ages either through one single CRCG that serves all ages or separate CRCGs that serve adults and then children and youth.</a:t>
            </a:r>
          </a:p>
        </p:txBody>
      </p:sp>
      <p:sp>
        <p:nvSpPr>
          <p:cNvPr id="4" name="Slide Number Placeholder 3"/>
          <p:cNvSpPr>
            <a:spLocks noGrp="1"/>
          </p:cNvSpPr>
          <p:nvPr>
            <p:ph type="sldNum" sz="quarter" idx="5"/>
          </p:nvPr>
        </p:nvSpPr>
        <p:spPr/>
        <p:txBody>
          <a:bodyPr/>
          <a:lstStyle/>
          <a:p>
            <a:fld id="{3CD9293A-41CD-45C4-ACBB-75133D24EE3B}" type="slidenum">
              <a:rPr lang="en-US" smtClean="0"/>
              <a:t>6</a:t>
            </a:fld>
            <a:endParaRPr lang="en-US"/>
          </a:p>
        </p:txBody>
      </p:sp>
    </p:spTree>
    <p:extLst>
      <p:ext uri="{BB962C8B-B14F-4D97-AF65-F5344CB8AC3E}">
        <p14:creationId xmlns:p14="http://schemas.microsoft.com/office/powerpoint/2010/main" val="27575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CRCGs were established by the Texas Legislature in the late 1980s to help bridge the gap for children with complex needs and to ensure agencies were coordinating. In 2000, CRCGs expanded to serve adults.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Eight state agency partners have agreed to support CRCGs through a memorandum of understanding (MOU), </a:t>
            </a:r>
            <a:r>
              <a:rPr lang="en-US" baseline="0" dirty="0"/>
              <a:t>which was updated in 2018. The agencies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Texas Health and Human Services Commission (HHSC)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Texas Workforce Commission (TWC)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Texas Education Agency (TEA)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Texas Juvenile Justice Department (TJJD)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Texas Department of Housing and Community Affairs (TDHCA)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Texas Department of Criminal Justice (TDCJ) – Texas Correctional Office on Offenders with Medical or Mental Impairments (TCOOMMI)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Texas Department of State Health Services (DSHS)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Texas Department of Family and Protective Services (DFPS)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State agency partners support CRCGs at both a local and state level. At the local level, agencies have representatives participate in local CRCGs. At the state level, the agencies are part of the State CRCG Workgroup along community-based organizations and family and peer representatives, and this workgroup supports training initiatives for CRCGs.</a:t>
            </a:r>
          </a:p>
        </p:txBody>
      </p:sp>
      <p:sp>
        <p:nvSpPr>
          <p:cNvPr id="4" name="Slide Number Placeholder 3"/>
          <p:cNvSpPr>
            <a:spLocks noGrp="1"/>
          </p:cNvSpPr>
          <p:nvPr>
            <p:ph type="sldNum" sz="quarter" idx="10"/>
          </p:nvPr>
        </p:nvSpPr>
        <p:spPr/>
        <p:txBody>
          <a:bodyPr/>
          <a:lstStyle/>
          <a:p>
            <a:fld id="{3CD9293A-41CD-45C4-ACBB-75133D24EE3B}" type="slidenum">
              <a:rPr lang="en-US" smtClean="0"/>
              <a:t>7</a:t>
            </a:fld>
            <a:endParaRPr lang="en-US"/>
          </a:p>
        </p:txBody>
      </p:sp>
    </p:spTree>
    <p:extLst>
      <p:ext uri="{BB962C8B-B14F-4D97-AF65-F5344CB8AC3E}">
        <p14:creationId xmlns:p14="http://schemas.microsoft.com/office/powerpoint/2010/main" val="373469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t>This list of common CRCG members includes community based members as well as local affiliates of the mandated state agencies from the previous slide. Each CRCG determines who needs to be at the table to meet their community’s needs. </a:t>
            </a:r>
          </a:p>
        </p:txBody>
      </p:sp>
      <p:sp>
        <p:nvSpPr>
          <p:cNvPr id="4" name="Slide Number Placeholder 3"/>
          <p:cNvSpPr>
            <a:spLocks noGrp="1"/>
          </p:cNvSpPr>
          <p:nvPr>
            <p:ph type="sldNum" sz="quarter" idx="10"/>
          </p:nvPr>
        </p:nvSpPr>
        <p:spPr/>
        <p:txBody>
          <a:bodyPr/>
          <a:lstStyle/>
          <a:p>
            <a:fld id="{3CD9293A-41CD-45C4-ACBB-75133D24EE3B}" type="slidenum">
              <a:rPr lang="en-US" smtClean="0"/>
              <a:t>8</a:t>
            </a:fld>
            <a:endParaRPr lang="en-US"/>
          </a:p>
        </p:txBody>
      </p:sp>
    </p:spTree>
    <p:extLst>
      <p:ext uri="{BB962C8B-B14F-4D97-AF65-F5344CB8AC3E}">
        <p14:creationId xmlns:p14="http://schemas.microsoft.com/office/powerpoint/2010/main" val="123766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CRCG meeting may be the right fit to meet a person’s needs if they meet the following criteria:</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are currently receiving or have received services in the past from at least one agency or organization, and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need services the agency or organization can't provide, and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need coordination of services between multiple agencies.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D9293A-41CD-45C4-ACBB-75133D24EE3B}" type="slidenum">
              <a:rPr lang="en-US" smtClean="0"/>
              <a:t>9</a:t>
            </a:fld>
            <a:endParaRPr lang="en-US"/>
          </a:p>
        </p:txBody>
      </p:sp>
    </p:spTree>
    <p:extLst>
      <p:ext uri="{BB962C8B-B14F-4D97-AF65-F5344CB8AC3E}">
        <p14:creationId xmlns:p14="http://schemas.microsoft.com/office/powerpoint/2010/main" val="411971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9224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665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843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14867" y="1247775"/>
            <a:ext cx="11362266" cy="81914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414868" y="2219324"/>
            <a:ext cx="11362265" cy="4384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917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8703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6537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902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6722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819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577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4900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93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9AC57284-F7C6-4B38-AD26-09B1911C6B0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1" y="0"/>
            <a:ext cx="12206571" cy="1079770"/>
          </a:xfrm>
          <a:prstGeom prst="rect">
            <a:avLst/>
          </a:prstGeom>
        </p:spPr>
      </p:pic>
    </p:spTree>
    <p:extLst>
      <p:ext uri="{BB962C8B-B14F-4D97-AF65-F5344CB8AC3E}">
        <p14:creationId xmlns:p14="http://schemas.microsoft.com/office/powerpoint/2010/main" val="1750371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image" Target="../media/image13.jpeg"/><Relationship Id="rId5" Type="http://schemas.openxmlformats.org/officeDocument/2006/relationships/diagramQuickStyle" Target="../diagrams/quickStyle4.xml"/><Relationship Id="rId10" Type="http://schemas.openxmlformats.org/officeDocument/2006/relationships/image" Target="../media/image12.jpeg"/><Relationship Id="rId4" Type="http://schemas.openxmlformats.org/officeDocument/2006/relationships/diagramLayout" Target="../diagrams/layout4.xml"/><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cg.hhs.texa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mailto:CRCG@hhsc.state.tx.u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crcg.hhs.texa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1881" y="1122363"/>
            <a:ext cx="8077200" cy="3121646"/>
          </a:xfrm>
        </p:spPr>
        <p:txBody>
          <a:bodyPr>
            <a:normAutofit/>
          </a:bodyPr>
          <a:lstStyle/>
          <a:p>
            <a:r>
              <a:rPr lang="en-US" sz="5400" b="1" dirty="0">
                <a:latin typeface="Rockwell" panose="02060603020205020403" pitchFamily="18" charset="0"/>
              </a:rPr>
              <a:t>Community Resource Coordination Groups of Texas</a:t>
            </a:r>
          </a:p>
        </p:txBody>
      </p:sp>
      <p:sp>
        <p:nvSpPr>
          <p:cNvPr id="3" name="Subtitle 2"/>
          <p:cNvSpPr>
            <a:spLocks noGrp="1"/>
          </p:cNvSpPr>
          <p:nvPr>
            <p:ph type="subTitle" idx="1"/>
          </p:nvPr>
        </p:nvSpPr>
        <p:spPr>
          <a:xfrm>
            <a:off x="1524000" y="4535557"/>
            <a:ext cx="9144000" cy="1938129"/>
          </a:xfrm>
        </p:spPr>
        <p:txBody>
          <a:bodyPr>
            <a:normAutofit/>
          </a:bodyPr>
          <a:lstStyle/>
          <a:p>
            <a:r>
              <a:rPr lang="en-US" b="1" dirty="0">
                <a:latin typeface="Verdana" panose="020B0604030504040204" pitchFamily="34" charset="0"/>
                <a:ea typeface="Verdana" panose="020B0604030504040204" pitchFamily="34" charset="0"/>
              </a:rPr>
              <a:t>Office of Mental Health Coordination</a:t>
            </a:r>
          </a:p>
          <a:p>
            <a:r>
              <a:rPr lang="en-US" b="1" dirty="0">
                <a:latin typeface="Verdana" panose="020B0604030504040204" pitchFamily="34" charset="0"/>
                <a:ea typeface="Verdana" panose="020B0604030504040204" pitchFamily="34" charset="0"/>
              </a:rPr>
              <a:t>Texas Health and Human Services Commission</a:t>
            </a:r>
          </a:p>
        </p:txBody>
      </p:sp>
    </p:spTree>
    <p:extLst>
      <p:ext uri="{BB962C8B-B14F-4D97-AF65-F5344CB8AC3E}">
        <p14:creationId xmlns:p14="http://schemas.microsoft.com/office/powerpoint/2010/main" val="63184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descr="https://images.squarespace-cdn.com/content/v1/5d3cc078bcd4a300016943ba/1596054130870-C7873OPDOW9SZNSHTRTM/ke17ZwdGBToddI8pDm48kLDEgkTMnKqKVJIhgFPUcTJ7gQa3H78H3Y0txjaiv_0fDoOvxcdMmMKkDsyUqMSsMWxHk725yiiHCCLfrh8O1z4YTzHvnKhyp6Da-NYroOW3ZGjoBKy3azqku80C789l0vApyh6NsI3juLutxTva2hieM2kxz0tosPEr2XGWlGJL3dfQZzznxATuytZ5JHscRA/5236.jpg?format=1500w">
            <a:extLst>
              <a:ext uri="{FF2B5EF4-FFF2-40B4-BE49-F238E27FC236}">
                <a16:creationId xmlns:a16="http://schemas.microsoft.com/office/drawing/2014/main" id="{E15CEF58-65C6-47A6-8766-FEA2088D0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304" y="683091"/>
            <a:ext cx="10017391" cy="572346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4A5638B-3D47-4FAE-A2D9-2D3C949747B6}"/>
              </a:ext>
            </a:extLst>
          </p:cNvPr>
          <p:cNvSpPr txBox="1">
            <a:spLocks noGrp="1"/>
          </p:cNvSpPr>
          <p:nvPr>
            <p:ph type="title" idx="4294967295"/>
          </p:nvPr>
        </p:nvSpPr>
        <p:spPr>
          <a:xfrm>
            <a:off x="830263" y="558800"/>
            <a:ext cx="11361737" cy="819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Rockwell" panose="020606030202050204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Who can refer?</a:t>
            </a:r>
          </a:p>
        </p:txBody>
      </p:sp>
      <p:sp>
        <p:nvSpPr>
          <p:cNvPr id="2" name="AutoShape 2" descr="Coming Soon – Jinal Sanghavi">
            <a:extLst>
              <a:ext uri="{FF2B5EF4-FFF2-40B4-BE49-F238E27FC236}">
                <a16:creationId xmlns:a16="http://schemas.microsoft.com/office/drawing/2014/main" id="{1A9E26F3-E122-43E6-9BC2-29247E62C9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71C0DCA3-5D40-4133-A9B2-EFBA87DFD1E5}"/>
              </a:ext>
            </a:extLst>
          </p:cNvPr>
          <p:cNvSpPr txBox="1"/>
          <p:nvPr/>
        </p:nvSpPr>
        <p:spPr>
          <a:xfrm>
            <a:off x="3608470" y="1438702"/>
            <a:ext cx="1649330"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CRCG member</a:t>
            </a:r>
          </a:p>
        </p:txBody>
      </p:sp>
      <p:sp>
        <p:nvSpPr>
          <p:cNvPr id="17" name="TextBox 16">
            <a:extLst>
              <a:ext uri="{FF2B5EF4-FFF2-40B4-BE49-F238E27FC236}">
                <a16:creationId xmlns:a16="http://schemas.microsoft.com/office/drawing/2014/main" id="{41CBD5AC-297D-44F0-88CE-8626E267026C}"/>
              </a:ext>
            </a:extLst>
          </p:cNvPr>
          <p:cNvSpPr txBox="1"/>
          <p:nvPr/>
        </p:nvSpPr>
        <p:spPr>
          <a:xfrm>
            <a:off x="5162550" y="1025952"/>
            <a:ext cx="2906630"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Agency or organization</a:t>
            </a:r>
          </a:p>
        </p:txBody>
      </p:sp>
      <p:sp>
        <p:nvSpPr>
          <p:cNvPr id="18" name="TextBox 17">
            <a:extLst>
              <a:ext uri="{FF2B5EF4-FFF2-40B4-BE49-F238E27FC236}">
                <a16:creationId xmlns:a16="http://schemas.microsoft.com/office/drawing/2014/main" id="{E8388CA2-F374-4C44-8BA9-035C902AD3EC}"/>
              </a:ext>
            </a:extLst>
          </p:cNvPr>
          <p:cNvSpPr txBox="1"/>
          <p:nvPr/>
        </p:nvSpPr>
        <p:spPr>
          <a:xfrm>
            <a:off x="7755906" y="871120"/>
            <a:ext cx="3459080"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Family or peer representative</a:t>
            </a:r>
          </a:p>
        </p:txBody>
      </p:sp>
    </p:spTree>
    <p:extLst>
      <p:ext uri="{BB962C8B-B14F-4D97-AF65-F5344CB8AC3E}">
        <p14:creationId xmlns:p14="http://schemas.microsoft.com/office/powerpoint/2010/main" val="115102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27F40F3-1A9F-459F-B349-DC5AAAF9147C}"/>
              </a:ext>
            </a:extLst>
          </p:cNvPr>
          <p:cNvSpPr txBox="1">
            <a:spLocks noGrp="1"/>
          </p:cNvSpPr>
          <p:nvPr>
            <p:ph type="title"/>
          </p:nvPr>
        </p:nvSpPr>
        <p:spPr>
          <a:xfrm>
            <a:off x="555617" y="559171"/>
            <a:ext cx="11362266" cy="8191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Rockwell" panose="020606030202050204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CRCG Staffing Process</a:t>
            </a:r>
          </a:p>
        </p:txBody>
      </p:sp>
      <p:graphicFrame>
        <p:nvGraphicFramePr>
          <p:cNvPr id="7" name="Content Placeholder 3" descr="image showing process for getting needs met: Welcome &amp; Introductions, Information Sharing, Build the Individual Service Plan">
            <a:extLst>
              <a:ext uri="{FF2B5EF4-FFF2-40B4-BE49-F238E27FC236}">
                <a16:creationId xmlns:a16="http://schemas.microsoft.com/office/drawing/2014/main" id="{73CBE90B-F08D-4D5F-B51F-6BFA28A1762D}"/>
              </a:ext>
            </a:extLst>
          </p:cNvPr>
          <p:cNvGraphicFramePr>
            <a:graphicFrameLocks/>
          </p:cNvGraphicFramePr>
          <p:nvPr>
            <p:extLst>
              <p:ext uri="{D42A27DB-BD31-4B8C-83A1-F6EECF244321}">
                <p14:modId xmlns:p14="http://schemas.microsoft.com/office/powerpoint/2010/main" val="373309999"/>
              </p:ext>
            </p:extLst>
          </p:nvPr>
        </p:nvGraphicFramePr>
        <p:xfrm>
          <a:off x="716002" y="1741659"/>
          <a:ext cx="9870433" cy="438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93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81F8-BC3D-4758-B9DF-35277FDCDBCA}"/>
              </a:ext>
            </a:extLst>
          </p:cNvPr>
          <p:cNvSpPr>
            <a:spLocks noGrp="1"/>
          </p:cNvSpPr>
          <p:nvPr>
            <p:ph type="title"/>
          </p:nvPr>
        </p:nvSpPr>
        <p:spPr>
          <a:xfrm>
            <a:off x="838200" y="-955055"/>
            <a:ext cx="10515600" cy="830688"/>
          </a:xfrm>
        </p:spPr>
        <p:txBody>
          <a:bodyPr>
            <a:normAutofit/>
          </a:bodyPr>
          <a:lstStyle/>
          <a:p>
            <a:r>
              <a:rPr lang="en-US" sz="4000" b="1" dirty="0">
                <a:latin typeface="Rockwell" panose="02060603020205020403" pitchFamily="18" charset="0"/>
              </a:rPr>
              <a:t>CRCG Basics (12 of 16)</a:t>
            </a:r>
          </a:p>
        </p:txBody>
      </p:sp>
      <p:graphicFrame>
        <p:nvGraphicFramePr>
          <p:cNvPr id="9" name="Diagram 8" descr="image showing four parts: Keep families together; Meet individuals' needs, Identify gaps and barriers, and Keep people in the community"/>
          <p:cNvGraphicFramePr/>
          <p:nvPr>
            <p:extLst>
              <p:ext uri="{D42A27DB-BD31-4B8C-83A1-F6EECF244321}">
                <p14:modId xmlns:p14="http://schemas.microsoft.com/office/powerpoint/2010/main" val="926340453"/>
              </p:ext>
            </p:extLst>
          </p:nvPr>
        </p:nvGraphicFramePr>
        <p:xfrm>
          <a:off x="1163716" y="0"/>
          <a:ext cx="9864568" cy="655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Family history is important for your health | The Standard">
            <a:extLst>
              <a:ext uri="{FF2B5EF4-FFF2-40B4-BE49-F238E27FC236}">
                <a16:creationId xmlns:a16="http://schemas.microsoft.com/office/drawing/2014/main" id="{0A0696E0-7CE8-4D4C-B209-1F8958E6DF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12" y="966092"/>
            <a:ext cx="4277738" cy="244686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3A07025E-B4D0-42F1-8820-CE6E36A78B0B}"/>
              </a:ext>
              <a:ext uri="{C183D7F6-B498-43B3-948B-1728B52AA6E4}">
                <adec:decorative xmlns:adec="http://schemas.microsoft.com/office/drawing/2017/decorative" val="1"/>
              </a:ext>
            </a:extLst>
          </p:cNvPr>
          <p:cNvGrpSpPr/>
          <p:nvPr/>
        </p:nvGrpSpPr>
        <p:grpSpPr>
          <a:xfrm>
            <a:off x="1190625" y="3786232"/>
            <a:ext cx="3705225" cy="2645744"/>
            <a:chOff x="1190625" y="3786232"/>
            <a:chExt cx="3705225" cy="2645744"/>
          </a:xfrm>
        </p:grpSpPr>
        <p:pic>
          <p:nvPicPr>
            <p:cNvPr id="2050" name="Picture 2" descr="Tiny people with guide instructions or handbooks flat vector illustration. cartoon characters reading user manual, guidebook or guidance. help and book with instructions for use concept Free Vector">
              <a:extLst>
                <a:ext uri="{FF2B5EF4-FFF2-40B4-BE49-F238E27FC236}">
                  <a16:creationId xmlns:a16="http://schemas.microsoft.com/office/drawing/2014/main" id="{9B94B2D2-3C14-429C-9EBE-F5EE9742D5F2}"/>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0625" y="3786232"/>
              <a:ext cx="3705225" cy="26457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B6D887-3350-45DF-8D0A-ACB0779C6FE4}"/>
                </a:ext>
              </a:extLst>
            </p:cNvPr>
            <p:cNvSpPr/>
            <p:nvPr/>
          </p:nvSpPr>
          <p:spPr>
            <a:xfrm>
              <a:off x="2727960" y="5044440"/>
              <a:ext cx="586740" cy="297180"/>
            </a:xfrm>
            <a:prstGeom prst="rect">
              <a:avLst/>
            </a:prstGeom>
            <a:solidFill>
              <a:srgbClr val="F6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C04E67AE-6E99-4DF6-8E11-976FF0E1016E}"/>
              </a:ext>
              <a:ext uri="{C183D7F6-B498-43B3-948B-1728B52AA6E4}">
                <adec:decorative xmlns:adec="http://schemas.microsoft.com/office/drawing/2017/decorative" val="1"/>
              </a:ext>
            </a:extLst>
          </p:cNvPr>
          <p:cNvSpPr/>
          <p:nvPr/>
        </p:nvSpPr>
        <p:spPr>
          <a:xfrm>
            <a:off x="7742194" y="4915264"/>
            <a:ext cx="2578632" cy="1047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Family riding bikes in city park Free Vector">
            <a:extLst>
              <a:ext uri="{FF2B5EF4-FFF2-40B4-BE49-F238E27FC236}">
                <a16:creationId xmlns:a16="http://schemas.microsoft.com/office/drawing/2014/main" id="{0E49DE7C-33DD-4D8D-AC33-0112D08DEA11}"/>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3185" y="4140950"/>
            <a:ext cx="4634276" cy="23171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tomer giving quality feedback Free Vector">
            <a:extLst>
              <a:ext uri="{FF2B5EF4-FFF2-40B4-BE49-F238E27FC236}">
                <a16:creationId xmlns:a16="http://schemas.microsoft.com/office/drawing/2014/main" id="{2F4509CA-519E-4759-B788-0E1A26191130}"/>
              </a:ext>
            </a:extLst>
          </p:cNvPr>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239501" y="1182660"/>
            <a:ext cx="3507154" cy="211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4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B73A-DA2E-4CFC-9340-0B1F2B683041}"/>
              </a:ext>
            </a:extLst>
          </p:cNvPr>
          <p:cNvSpPr>
            <a:spLocks noGrp="1"/>
          </p:cNvSpPr>
          <p:nvPr>
            <p:ph type="title"/>
          </p:nvPr>
        </p:nvSpPr>
        <p:spPr>
          <a:xfrm>
            <a:off x="4965430" y="914079"/>
            <a:ext cx="6586491" cy="1286160"/>
          </a:xfrm>
        </p:spPr>
        <p:txBody>
          <a:bodyPr vert="horz" lIns="91440" tIns="45720" rIns="91440" bIns="45720" rtlCol="0" anchor="b">
            <a:normAutofit/>
          </a:bodyPr>
          <a:lstStyle/>
          <a:p>
            <a:r>
              <a:rPr lang="en-US" b="1" dirty="0">
                <a:latin typeface="Rockwell" panose="02060603020205020403" pitchFamily="18" charset="0"/>
              </a:rPr>
              <a:t>State CRCG Office</a:t>
            </a:r>
          </a:p>
        </p:txBody>
      </p:sp>
      <p:pic>
        <p:nvPicPr>
          <p:cNvPr id="5" name="Content Placeholder 4" descr="CRCG branding graphic">
            <a:extLst>
              <a:ext uri="{FF2B5EF4-FFF2-40B4-BE49-F238E27FC236}">
                <a16:creationId xmlns:a16="http://schemas.microsoft.com/office/drawing/2014/main" id="{D90C9470-E5E1-4503-B7D9-EA9A879C666D}"/>
              </a:ext>
            </a:extLst>
          </p:cNvPr>
          <p:cNvPicPr>
            <a:picLocks noGrp="1" noChangeAspect="1"/>
          </p:cNvPicPr>
          <p:nvPr>
            <p:ph sz="half" idx="2"/>
          </p:nvPr>
        </p:nvPicPr>
        <p:blipFill rotWithShape="1">
          <a:blip r:embed="rId3"/>
          <a:srcRect r="598"/>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0FDC0461-4763-4EC3-B067-AEF3D4158D62}"/>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400" dirty="0"/>
              <a:t>Data: data system, biennial legislative report </a:t>
            </a:r>
          </a:p>
          <a:p>
            <a:r>
              <a:rPr lang="en-US" sz="2400" dirty="0"/>
              <a:t>Communications: marketing and communication materials, website</a:t>
            </a:r>
          </a:p>
          <a:p>
            <a:r>
              <a:rPr lang="en-US" sz="2400" dirty="0"/>
              <a:t>Training and technical assistance: ongoing and as requested or needed</a:t>
            </a:r>
          </a:p>
          <a:p>
            <a:r>
              <a:rPr lang="en-US" sz="2400" dirty="0"/>
              <a:t>System of care: system of care values and partnership with Texas System of Care</a:t>
            </a:r>
          </a:p>
        </p:txBody>
      </p:sp>
    </p:spTree>
    <p:extLst>
      <p:ext uri="{BB962C8B-B14F-4D97-AF65-F5344CB8AC3E}">
        <p14:creationId xmlns:p14="http://schemas.microsoft.com/office/powerpoint/2010/main" val="237532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27F40F3-1A9F-459F-B349-DC5AAAF9147C}"/>
              </a:ext>
            </a:extLst>
          </p:cNvPr>
          <p:cNvSpPr txBox="1">
            <a:spLocks noGrp="1"/>
          </p:cNvSpPr>
          <p:nvPr>
            <p:ph type="title"/>
          </p:nvPr>
        </p:nvSpPr>
        <p:spPr>
          <a:xfrm>
            <a:off x="555617" y="559171"/>
            <a:ext cx="11362266" cy="8191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Rockwell" panose="020606030202050204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How to Support and Get Involved</a:t>
            </a:r>
          </a:p>
        </p:txBody>
      </p:sp>
      <p:sp>
        <p:nvSpPr>
          <p:cNvPr id="8" name="Content Placeholder 5">
            <a:extLst>
              <a:ext uri="{FF2B5EF4-FFF2-40B4-BE49-F238E27FC236}">
                <a16:creationId xmlns:a16="http://schemas.microsoft.com/office/drawing/2014/main" id="{A64C7AEE-ABD2-4A38-BBF0-C633608F3735}"/>
              </a:ext>
            </a:extLst>
          </p:cNvPr>
          <p:cNvSpPr>
            <a:spLocks noGrp="1"/>
          </p:cNvSpPr>
          <p:nvPr>
            <p:ph idx="1"/>
          </p:nvPr>
        </p:nvSpPr>
        <p:spPr>
          <a:xfrm>
            <a:off x="485241" y="1741659"/>
            <a:ext cx="11362265" cy="4384675"/>
          </a:xfrm>
        </p:spPr>
        <p:txBody>
          <a:bodyPr/>
          <a:lstStyle/>
          <a:p>
            <a:r>
              <a:rPr lang="en-US" dirty="0"/>
              <a:t>Reach out to your local CRCG leaders. Ask how you can get involved.</a:t>
            </a:r>
          </a:p>
          <a:p>
            <a:r>
              <a:rPr lang="en-US" dirty="0"/>
              <a:t>Become a member or leader as appropriate.</a:t>
            </a:r>
          </a:p>
          <a:p>
            <a:pPr lvl="0"/>
            <a:r>
              <a:rPr lang="en-US" dirty="0"/>
              <a:t>Share CRCG information with families and refer when appropriate.</a:t>
            </a:r>
          </a:p>
          <a:p>
            <a:r>
              <a:rPr lang="en-US" dirty="0"/>
              <a:t>Attend </a:t>
            </a:r>
            <a:r>
              <a:rPr lang="en-US" dirty="0" err="1"/>
              <a:t>staffings</a:t>
            </a:r>
            <a:r>
              <a:rPr lang="en-US" dirty="0"/>
              <a:t> when making referrals and provide updates.</a:t>
            </a:r>
          </a:p>
          <a:p>
            <a:pPr lvl="0"/>
            <a:r>
              <a:rPr lang="en-US" dirty="0"/>
              <a:t>Train staff about CRCGs on regular basis.</a:t>
            </a:r>
          </a:p>
          <a:p>
            <a:pPr lvl="0"/>
            <a:r>
              <a:rPr lang="en-US" dirty="0"/>
              <a:t>Tell community leaders about the positive impact of CRCGs.</a:t>
            </a:r>
          </a:p>
        </p:txBody>
      </p:sp>
    </p:spTree>
    <p:extLst>
      <p:ext uri="{BB962C8B-B14F-4D97-AF65-F5344CB8AC3E}">
        <p14:creationId xmlns:p14="http://schemas.microsoft.com/office/powerpoint/2010/main" val="214100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98A8-CBE1-4DA1-A352-B1FFEB5621A4}"/>
              </a:ext>
            </a:extLst>
          </p:cNvPr>
          <p:cNvSpPr>
            <a:spLocks noGrp="1"/>
          </p:cNvSpPr>
          <p:nvPr>
            <p:ph type="title"/>
          </p:nvPr>
        </p:nvSpPr>
        <p:spPr/>
        <p:txBody>
          <a:bodyPr/>
          <a:lstStyle/>
          <a:p>
            <a:r>
              <a:rPr lang="en-US" dirty="0"/>
              <a:t>How to find your local CRCG</a:t>
            </a:r>
          </a:p>
        </p:txBody>
      </p:sp>
      <p:sp>
        <p:nvSpPr>
          <p:cNvPr id="3" name="Content Placeholder 2">
            <a:extLst>
              <a:ext uri="{FF2B5EF4-FFF2-40B4-BE49-F238E27FC236}">
                <a16:creationId xmlns:a16="http://schemas.microsoft.com/office/drawing/2014/main" id="{B647C919-62A7-4DA0-9622-C1454DD1E946}"/>
              </a:ext>
            </a:extLst>
          </p:cNvPr>
          <p:cNvSpPr>
            <a:spLocks noGrp="1"/>
          </p:cNvSpPr>
          <p:nvPr>
            <p:ph idx="1"/>
          </p:nvPr>
        </p:nvSpPr>
        <p:spPr/>
        <p:txBody>
          <a:bodyPr/>
          <a:lstStyle/>
          <a:p>
            <a:pPr marL="0" indent="0">
              <a:buNone/>
            </a:pPr>
            <a:r>
              <a:rPr lang="en-US" dirty="0"/>
              <a:t>Visit </a:t>
            </a:r>
            <a:r>
              <a:rPr lang="en-US" dirty="0">
                <a:hlinkClick r:id="rId3"/>
              </a:rPr>
              <a:t>https://crcg.hhs.texas.gov/</a:t>
            </a:r>
            <a:endParaRPr lang="en-US" dirty="0"/>
          </a:p>
          <a:p>
            <a:pPr marL="0" indent="0">
              <a:buNone/>
            </a:pPr>
            <a:r>
              <a:rPr lang="en-US" dirty="0"/>
              <a:t> </a:t>
            </a:r>
          </a:p>
        </p:txBody>
      </p:sp>
      <p:pic>
        <p:nvPicPr>
          <p:cNvPr id="6" name="Picture 5">
            <a:extLst>
              <a:ext uri="{FF2B5EF4-FFF2-40B4-BE49-F238E27FC236}">
                <a16:creationId xmlns:a16="http://schemas.microsoft.com/office/drawing/2014/main" id="{FCB3BC54-903B-4C05-8889-B12DB52CA55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10" name="Rectangle 9" descr="image showing URL: ">
            <a:extLst>
              <a:ext uri="{FF2B5EF4-FFF2-40B4-BE49-F238E27FC236}">
                <a16:creationId xmlns:a16="http://schemas.microsoft.com/office/drawing/2014/main" id="{4DFA54C5-F89B-4C5D-8380-E0DE7F0FCE65}"/>
              </a:ext>
            </a:extLst>
          </p:cNvPr>
          <p:cNvSpPr/>
          <p:nvPr/>
        </p:nvSpPr>
        <p:spPr>
          <a:xfrm>
            <a:off x="3520441" y="1569721"/>
            <a:ext cx="4960612" cy="223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mage showing URL: https://crcg.hhs.texas.gov/ ">
            <a:extLst>
              <a:ext uri="{FF2B5EF4-FFF2-40B4-BE49-F238E27FC236}">
                <a16:creationId xmlns:a16="http://schemas.microsoft.com/office/drawing/2014/main" id="{6C2CBE14-33DF-4FDC-9BC0-6DF9E03864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57639" y="1883072"/>
            <a:ext cx="4886216" cy="1839275"/>
          </a:xfrm>
          <a:prstGeom prst="rect">
            <a:avLst/>
          </a:prstGeom>
        </p:spPr>
      </p:pic>
      <p:sp>
        <p:nvSpPr>
          <p:cNvPr id="12" name="Rectangle 11">
            <a:extLst>
              <a:ext uri="{FF2B5EF4-FFF2-40B4-BE49-F238E27FC236}">
                <a16:creationId xmlns:a16="http://schemas.microsoft.com/office/drawing/2014/main" id="{385DBF5E-5FA7-4BEE-A97E-D4C6DDBC308B}"/>
              </a:ext>
            </a:extLst>
          </p:cNvPr>
          <p:cNvSpPr/>
          <p:nvPr/>
        </p:nvSpPr>
        <p:spPr>
          <a:xfrm>
            <a:off x="3520441" y="1569721"/>
            <a:ext cx="4960612" cy="284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Verdana" panose="020B0604030504040204" pitchFamily="34" charset="0"/>
                <a:ea typeface="Verdana" panose="020B0604030504040204" pitchFamily="34" charset="0"/>
                <a:hlinkClick r:id="rId3"/>
              </a:rPr>
              <a:t>https://crcg.hhs.texas.gov/</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957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6000" b="1" dirty="0">
                <a:latin typeface="Rockwell" panose="02060603020205020403" pitchFamily="18" charset="0"/>
              </a:rPr>
              <a:t>Thank You!</a:t>
            </a:r>
            <a:br>
              <a:rPr lang="en-US" sz="6000" dirty="0"/>
            </a:br>
            <a:r>
              <a:rPr lang="en-US" sz="2000" b="1" dirty="0">
                <a:latin typeface="Verdana" panose="020B0604030504040204" pitchFamily="34" charset="0"/>
                <a:ea typeface="Verdana" panose="020B0604030504040204" pitchFamily="34" charset="0"/>
              </a:rPr>
              <a:t>Julie Abreu, CRCG State Coordinator</a:t>
            </a: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Office of Mental Health Coordination</a:t>
            </a:r>
          </a:p>
        </p:txBody>
      </p:sp>
      <p:sp>
        <p:nvSpPr>
          <p:cNvPr id="3" name="Content Placeholder 2"/>
          <p:cNvSpPr>
            <a:spLocks noGrp="1"/>
          </p:cNvSpPr>
          <p:nvPr>
            <p:ph type="body" idx="1"/>
          </p:nvPr>
        </p:nvSpPr>
        <p:spPr/>
        <p:txBody>
          <a:bodyPr>
            <a:normAutofit fontScale="92500" lnSpcReduction="20000"/>
          </a:bodyPr>
          <a:lstStyle/>
          <a:p>
            <a:pPr marL="0" indent="0" algn="ctr">
              <a:buNone/>
            </a:pPr>
            <a:endParaRPr lang="en-US" sz="2400" dirty="0">
              <a:solidFill>
                <a:prstClr val="black"/>
              </a:solidFill>
            </a:endParaRPr>
          </a:p>
          <a:p>
            <a:pPr marL="0" indent="0" algn="ctr">
              <a:buNone/>
            </a:pPr>
            <a:r>
              <a:rPr lang="en-US" sz="2400" dirty="0">
                <a:solidFill>
                  <a:prstClr val="black"/>
                </a:solidFill>
                <a:latin typeface="Verdana" panose="020B0604030504040204" pitchFamily="34" charset="0"/>
                <a:ea typeface="Verdana" panose="020B0604030504040204" pitchFamily="34" charset="0"/>
              </a:rPr>
              <a:t>(512) 206-5255</a:t>
            </a:r>
            <a:endParaRPr lang="en-US" sz="2400" dirty="0">
              <a:solidFill>
                <a:prstClr val="black">
                  <a:tint val="75000"/>
                </a:prstClr>
              </a:solidFill>
              <a:latin typeface="Verdana" panose="020B0604030504040204" pitchFamily="34" charset="0"/>
              <a:ea typeface="Verdana" panose="020B0604030504040204" pitchFamily="34" charset="0"/>
            </a:endParaRPr>
          </a:p>
          <a:p>
            <a:pPr marL="0" indent="0" algn="ctr">
              <a:buNone/>
            </a:pPr>
            <a:r>
              <a:rPr lang="en-US" sz="2400" dirty="0">
                <a:solidFill>
                  <a:prstClr val="black">
                    <a:tint val="75000"/>
                  </a:prstClr>
                </a:solidFill>
                <a:latin typeface="Verdana" panose="020B0604030504040204" pitchFamily="34" charset="0"/>
                <a:ea typeface="Verdana" panose="020B0604030504040204" pitchFamily="34" charset="0"/>
                <a:hlinkClick r:id="rId3"/>
              </a:rPr>
              <a:t>CRCG@hhsc.state.tx.us</a:t>
            </a:r>
            <a:endParaRPr lang="en-US" sz="2400" dirty="0">
              <a:solidFill>
                <a:prstClr val="black">
                  <a:tint val="75000"/>
                </a:prstClr>
              </a:solidFill>
              <a:latin typeface="Verdana" panose="020B0604030504040204" pitchFamily="34" charset="0"/>
              <a:ea typeface="Verdana" panose="020B0604030504040204" pitchFamily="34" charset="0"/>
            </a:endParaRPr>
          </a:p>
          <a:p>
            <a:pPr marL="0" indent="0" algn="ctr">
              <a:buNone/>
            </a:pPr>
            <a:r>
              <a:rPr lang="en-US" sz="2400" dirty="0">
                <a:solidFill>
                  <a:prstClr val="black"/>
                </a:solidFill>
                <a:latin typeface="Verdana" panose="020B0604030504040204" pitchFamily="34" charset="0"/>
                <a:ea typeface="Verdana" panose="020B0604030504040204" pitchFamily="34" charset="0"/>
                <a:hlinkClick r:id="rId4"/>
              </a:rPr>
              <a:t>https://crcg.hhs.texas.gov</a:t>
            </a:r>
            <a:endParaRPr lang="en-US" sz="2400" dirty="0">
              <a:solidFill>
                <a:prstClr val="black"/>
              </a:solidFill>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150375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mage of group of people">
            <a:extLst>
              <a:ext uri="{FF2B5EF4-FFF2-40B4-BE49-F238E27FC236}">
                <a16:creationId xmlns:a16="http://schemas.microsoft.com/office/drawing/2014/main" id="{75B7AA11-725A-4DA6-BFD3-F8AB902AE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sp>
        <p:nvSpPr>
          <p:cNvPr id="2" name="Title 1">
            <a:extLst>
              <a:ext uri="{FF2B5EF4-FFF2-40B4-BE49-F238E27FC236}">
                <a16:creationId xmlns:a16="http://schemas.microsoft.com/office/drawing/2014/main" id="{60FE12D0-73E9-4FF8-84E9-8763B60A24C0}"/>
              </a:ext>
            </a:extLst>
          </p:cNvPr>
          <p:cNvSpPr>
            <a:spLocks noGrp="1"/>
          </p:cNvSpPr>
          <p:nvPr>
            <p:ph type="title" idx="4294967295"/>
          </p:nvPr>
        </p:nvSpPr>
        <p:spPr>
          <a:xfrm>
            <a:off x="390525" y="570474"/>
            <a:ext cx="10972800" cy="819150"/>
          </a:xfrm>
        </p:spPr>
        <p:txBody>
          <a:bodyPr>
            <a:normAutofit fontScale="90000"/>
          </a:bodyPr>
          <a:lstStyle/>
          <a:p>
            <a:r>
              <a:rPr lang="en-US" b="1" dirty="0">
                <a:latin typeface="Rockwell" panose="02060603020205020403" pitchFamily="18" charset="0"/>
              </a:rPr>
              <a:t>Community Resource Coordination Groups (CRCG) Basics</a:t>
            </a:r>
          </a:p>
        </p:txBody>
      </p:sp>
    </p:spTree>
    <p:extLst>
      <p:ext uri="{BB962C8B-B14F-4D97-AF65-F5344CB8AC3E}">
        <p14:creationId xmlns:p14="http://schemas.microsoft.com/office/powerpoint/2010/main" val="113657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47F-1B40-4A26-84DB-ABD56B9CA3E9}"/>
              </a:ext>
            </a:extLst>
          </p:cNvPr>
          <p:cNvSpPr>
            <a:spLocks noGrp="1"/>
          </p:cNvSpPr>
          <p:nvPr>
            <p:ph type="title" idx="4294967295"/>
          </p:nvPr>
        </p:nvSpPr>
        <p:spPr>
          <a:xfrm>
            <a:off x="552450" y="-673457"/>
            <a:ext cx="10515600" cy="741680"/>
          </a:xfrm>
        </p:spPr>
        <p:txBody>
          <a:bodyPr>
            <a:normAutofit/>
          </a:bodyPr>
          <a:lstStyle/>
          <a:p>
            <a:r>
              <a:rPr lang="en-US" sz="4000" b="1" dirty="0">
                <a:latin typeface="Rockwell" panose="02060603020205020403" pitchFamily="18" charset="0"/>
              </a:rPr>
              <a:t>CRCG Basics (3 of 16)</a:t>
            </a:r>
          </a:p>
        </p:txBody>
      </p:sp>
      <p:pic>
        <p:nvPicPr>
          <p:cNvPr id="3" name="Picture 2" descr="image showing four pieces of puzzle: Organizations, Individuals &amp; Families, Local Agencies, Individual Service Plan">
            <a:extLst>
              <a:ext uri="{FF2B5EF4-FFF2-40B4-BE49-F238E27FC236}">
                <a16:creationId xmlns:a16="http://schemas.microsoft.com/office/drawing/2014/main" id="{7C13C171-9998-41F3-89D1-2D74CED1C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638" y="0"/>
            <a:ext cx="9440723" cy="6858000"/>
          </a:xfrm>
          <a:prstGeom prst="rect">
            <a:avLst/>
          </a:prstGeom>
        </p:spPr>
      </p:pic>
      <p:sp>
        <p:nvSpPr>
          <p:cNvPr id="7" name="TextBox 6">
            <a:extLst>
              <a:ext uri="{FF2B5EF4-FFF2-40B4-BE49-F238E27FC236}">
                <a16:creationId xmlns:a16="http://schemas.microsoft.com/office/drawing/2014/main" id="{B90287EB-30A4-4039-AE2C-3CE7F476A04C}"/>
              </a:ext>
            </a:extLst>
          </p:cNvPr>
          <p:cNvSpPr txBox="1"/>
          <p:nvPr/>
        </p:nvSpPr>
        <p:spPr>
          <a:xfrm>
            <a:off x="3657600" y="2627531"/>
            <a:ext cx="2152650" cy="369332"/>
          </a:xfrm>
          <a:prstGeom prst="rect">
            <a:avLst/>
          </a:prstGeom>
          <a:noFill/>
        </p:spPr>
        <p:txBody>
          <a:bodyPr wrap="square" rtlCol="0">
            <a:spAutoFit/>
          </a:bodyPr>
          <a:lstStyle/>
          <a:p>
            <a:pPr algn="ctr"/>
            <a:r>
              <a:rPr lang="en-US" b="1" dirty="0">
                <a:solidFill>
                  <a:schemeClr val="bg1"/>
                </a:solidFill>
                <a:latin typeface="Verdana" panose="020B0604030504040204" pitchFamily="34" charset="0"/>
                <a:ea typeface="Verdana" panose="020B0604030504040204" pitchFamily="34" charset="0"/>
              </a:rPr>
              <a:t>Organizations</a:t>
            </a:r>
          </a:p>
        </p:txBody>
      </p:sp>
      <p:sp>
        <p:nvSpPr>
          <p:cNvPr id="4" name="TextBox 3">
            <a:extLst>
              <a:ext uri="{FF2B5EF4-FFF2-40B4-BE49-F238E27FC236}">
                <a16:creationId xmlns:a16="http://schemas.microsoft.com/office/drawing/2014/main" id="{F8342412-BAF8-4D7D-BD23-4CD369D1DAC9}"/>
              </a:ext>
            </a:extLst>
          </p:cNvPr>
          <p:cNvSpPr txBox="1"/>
          <p:nvPr/>
        </p:nvSpPr>
        <p:spPr>
          <a:xfrm>
            <a:off x="3486150" y="4966216"/>
            <a:ext cx="1733550" cy="646331"/>
          </a:xfrm>
          <a:prstGeom prst="rect">
            <a:avLst/>
          </a:prstGeom>
          <a:noFill/>
        </p:spPr>
        <p:txBody>
          <a:bodyPr wrap="square" rtlCol="0">
            <a:spAutoFit/>
          </a:bodyPr>
          <a:lstStyle/>
          <a:p>
            <a:pPr algn="ctr"/>
            <a:r>
              <a:rPr lang="en-US" b="1" dirty="0">
                <a:solidFill>
                  <a:schemeClr val="bg1"/>
                </a:solidFill>
                <a:latin typeface="Verdana" panose="020B0604030504040204" pitchFamily="34" charset="0"/>
                <a:ea typeface="Verdana" panose="020B0604030504040204" pitchFamily="34" charset="0"/>
              </a:rPr>
              <a:t>Local Agencies</a:t>
            </a:r>
          </a:p>
        </p:txBody>
      </p:sp>
      <p:sp>
        <p:nvSpPr>
          <p:cNvPr id="8" name="TextBox 7">
            <a:extLst>
              <a:ext uri="{FF2B5EF4-FFF2-40B4-BE49-F238E27FC236}">
                <a16:creationId xmlns:a16="http://schemas.microsoft.com/office/drawing/2014/main" id="{854F2710-D2A6-4F4E-8CC5-8392B6D1F6F7}"/>
              </a:ext>
            </a:extLst>
          </p:cNvPr>
          <p:cNvSpPr txBox="1"/>
          <p:nvPr/>
        </p:nvSpPr>
        <p:spPr>
          <a:xfrm>
            <a:off x="6381752" y="2532281"/>
            <a:ext cx="2152650" cy="646331"/>
          </a:xfrm>
          <a:prstGeom prst="rect">
            <a:avLst/>
          </a:prstGeom>
          <a:noFill/>
        </p:spPr>
        <p:txBody>
          <a:bodyPr wrap="square" rtlCol="0">
            <a:spAutoFit/>
          </a:bodyPr>
          <a:lstStyle/>
          <a:p>
            <a:pPr algn="ctr"/>
            <a:r>
              <a:rPr lang="en-US" b="1" dirty="0">
                <a:solidFill>
                  <a:schemeClr val="bg1"/>
                </a:solidFill>
                <a:latin typeface="Verdana" panose="020B0604030504040204" pitchFamily="34" charset="0"/>
                <a:ea typeface="Verdana" panose="020B0604030504040204" pitchFamily="34" charset="0"/>
              </a:rPr>
              <a:t>Individuals</a:t>
            </a:r>
          </a:p>
          <a:p>
            <a:pPr algn="ctr"/>
            <a:r>
              <a:rPr lang="en-US" b="1" dirty="0">
                <a:solidFill>
                  <a:schemeClr val="bg1"/>
                </a:solidFill>
                <a:latin typeface="Verdana" panose="020B0604030504040204" pitchFamily="34" charset="0"/>
                <a:ea typeface="Verdana" panose="020B0604030504040204" pitchFamily="34" charset="0"/>
              </a:rPr>
              <a:t>&amp; Families</a:t>
            </a:r>
          </a:p>
        </p:txBody>
      </p:sp>
      <p:sp>
        <p:nvSpPr>
          <p:cNvPr id="9" name="TextBox 8">
            <a:extLst>
              <a:ext uri="{FF2B5EF4-FFF2-40B4-BE49-F238E27FC236}">
                <a16:creationId xmlns:a16="http://schemas.microsoft.com/office/drawing/2014/main" id="{2A7AD44E-400A-47EB-B493-4CB41E90E2A3}"/>
              </a:ext>
            </a:extLst>
          </p:cNvPr>
          <p:cNvSpPr txBox="1"/>
          <p:nvPr/>
        </p:nvSpPr>
        <p:spPr>
          <a:xfrm>
            <a:off x="6330087" y="4928116"/>
            <a:ext cx="2152650" cy="923330"/>
          </a:xfrm>
          <a:prstGeom prst="rect">
            <a:avLst/>
          </a:prstGeom>
          <a:noFill/>
        </p:spPr>
        <p:txBody>
          <a:bodyPr wrap="square" rtlCol="0">
            <a:spAutoFit/>
          </a:bodyPr>
          <a:lstStyle/>
          <a:p>
            <a:pPr algn="ctr"/>
            <a:r>
              <a:rPr lang="en-US" b="1" dirty="0">
                <a:solidFill>
                  <a:schemeClr val="bg1"/>
                </a:solidFill>
                <a:latin typeface="Verdana" panose="020B0604030504040204" pitchFamily="34" charset="0"/>
                <a:ea typeface="Verdana" panose="020B0604030504040204" pitchFamily="34" charset="0"/>
              </a:rPr>
              <a:t>Individual Service Plan</a:t>
            </a:r>
          </a:p>
          <a:p>
            <a:pPr algn="ctr"/>
            <a:r>
              <a:rPr lang="en-US" b="1" dirty="0">
                <a:solidFill>
                  <a:schemeClr val="bg1"/>
                </a:solidFill>
                <a:latin typeface="Verdana" panose="020B0604030504040204" pitchFamily="34" charset="0"/>
                <a:ea typeface="Verdana" panose="020B0604030504040204" pitchFamily="34" charset="0"/>
              </a:rPr>
              <a:t>(ISP)</a:t>
            </a:r>
          </a:p>
        </p:txBody>
      </p:sp>
    </p:spTree>
    <p:extLst>
      <p:ext uri="{BB962C8B-B14F-4D97-AF65-F5344CB8AC3E}">
        <p14:creationId xmlns:p14="http://schemas.microsoft.com/office/powerpoint/2010/main" val="207155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00EF6-D535-4D14-8970-439860252611}"/>
              </a:ext>
            </a:extLst>
          </p:cNvPr>
          <p:cNvSpPr>
            <a:spLocks noGrp="1"/>
          </p:cNvSpPr>
          <p:nvPr>
            <p:ph type="title" idx="4294967295"/>
          </p:nvPr>
        </p:nvSpPr>
        <p:spPr>
          <a:xfrm>
            <a:off x="838200" y="-731519"/>
            <a:ext cx="10515600" cy="717872"/>
          </a:xfrm>
        </p:spPr>
        <p:txBody>
          <a:bodyPr>
            <a:normAutofit/>
          </a:bodyPr>
          <a:lstStyle/>
          <a:p>
            <a:r>
              <a:rPr lang="en-US" sz="4000" b="1" dirty="0">
                <a:latin typeface="Rockwell" panose="02060603020205020403" pitchFamily="18" charset="0"/>
              </a:rPr>
              <a:t>CRCG Basics (4 of 16)</a:t>
            </a:r>
          </a:p>
        </p:txBody>
      </p:sp>
      <p:grpSp>
        <p:nvGrpSpPr>
          <p:cNvPr id="5" name="Group 4" descr="image showing supporting groups: Children, Youth, Adults, and Families; Services and Supports; Community; Systems and Policy">
            <a:extLst>
              <a:ext uri="{FF2B5EF4-FFF2-40B4-BE49-F238E27FC236}">
                <a16:creationId xmlns:a16="http://schemas.microsoft.com/office/drawing/2014/main" id="{86F880BA-1484-4FD2-8B0E-74464B1F9545}"/>
              </a:ext>
            </a:extLst>
          </p:cNvPr>
          <p:cNvGrpSpPr/>
          <p:nvPr/>
        </p:nvGrpSpPr>
        <p:grpSpPr>
          <a:xfrm>
            <a:off x="2929517" y="104193"/>
            <a:ext cx="6332966" cy="6649614"/>
            <a:chOff x="2929517" y="104193"/>
            <a:chExt cx="6332966" cy="6649614"/>
          </a:xfrm>
        </p:grpSpPr>
        <p:pic>
          <p:nvPicPr>
            <p:cNvPr id="8" name="Picture 7">
              <a:extLst>
                <a:ext uri="{FF2B5EF4-FFF2-40B4-BE49-F238E27FC236}">
                  <a16:creationId xmlns:a16="http://schemas.microsoft.com/office/drawing/2014/main" id="{050CA76A-CAD7-4C16-8B33-D2FB4121A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517" y="104193"/>
              <a:ext cx="6332966" cy="6649614"/>
            </a:xfrm>
            <a:prstGeom prst="rect">
              <a:avLst/>
            </a:prstGeom>
          </p:spPr>
        </p:pic>
        <p:sp>
          <p:nvSpPr>
            <p:cNvPr id="2" name="Rectangle 1">
              <a:extLst>
                <a:ext uri="{FF2B5EF4-FFF2-40B4-BE49-F238E27FC236}">
                  <a16:creationId xmlns:a16="http://schemas.microsoft.com/office/drawing/2014/main" id="{6D1122DB-548C-4852-8E4F-5BAD3F0A2849}"/>
                </a:ext>
              </a:extLst>
            </p:cNvPr>
            <p:cNvSpPr/>
            <p:nvPr/>
          </p:nvSpPr>
          <p:spPr>
            <a:xfrm>
              <a:off x="5475767" y="4784651"/>
              <a:ext cx="1371600" cy="520996"/>
            </a:xfrm>
            <a:prstGeom prst="rect">
              <a:avLst/>
            </a:prstGeom>
            <a:solidFill>
              <a:srgbClr val="B71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D98D25-C859-4F78-8E18-1D273D1B425D}"/>
                </a:ext>
              </a:extLst>
            </p:cNvPr>
            <p:cNvSpPr txBox="1"/>
            <p:nvPr/>
          </p:nvSpPr>
          <p:spPr>
            <a:xfrm>
              <a:off x="5475767" y="4784651"/>
              <a:ext cx="1371600" cy="369332"/>
            </a:xfrm>
            <a:prstGeom prst="rect">
              <a:avLst/>
            </a:prstGeom>
            <a:noFill/>
          </p:spPr>
          <p:txBody>
            <a:bodyPr wrap="square" rtlCol="0">
              <a:spAutoFit/>
            </a:bodyPr>
            <a:lstStyle/>
            <a:p>
              <a:endParaRPr lang="en-US" dirty="0">
                <a:latin typeface="Myraid"/>
              </a:endParaRPr>
            </a:p>
          </p:txBody>
        </p:sp>
        <p:pic>
          <p:nvPicPr>
            <p:cNvPr id="1026" name="Picture 2" descr="https://render.myfonts.net/fonts/font_rend.php?id=f69ccbcfad4b726953512a7d7e14c8d5&amp;rt=Children%2C+Youth%2C+Adults%2C+and+Families&amp;rs=32&amp;w=1500&amp;sc=2&amp;nie=true&amp;fg=ffffff&amp;bg=b71f53&amp;ft=ccmp%2Cmark%2Cmkmk%2Cliga%2Cclig%2Ckern%2Cpalt&amp;nf=1">
              <a:extLst>
                <a:ext uri="{FF2B5EF4-FFF2-40B4-BE49-F238E27FC236}">
                  <a16:creationId xmlns:a16="http://schemas.microsoft.com/office/drawing/2014/main" id="{09E69E79-A2EF-4C3A-9772-FBD2940879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1219" b="-3974"/>
            <a:stretch/>
          </p:blipFill>
          <p:spPr bwMode="auto">
            <a:xfrm>
              <a:off x="5447189" y="4861880"/>
              <a:ext cx="1371600" cy="1927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render.myfonts.net/fonts/font_rend.php?id=f69ccbcfad4b726953512a7d7e14c8d5&amp;rt=Children%2C+Youth%2C+Adults%2C+and+Families&amp;rs=32&amp;w=1500&amp;sc=2&amp;nie=true&amp;fg=ffffff&amp;bg=b71f53&amp;ft=ccmp%2Cmark%2Cmkmk%2Cliga%2Cclig%2Ckern%2Cpalt&amp;nf=1">
              <a:extLst>
                <a:ext uri="{FF2B5EF4-FFF2-40B4-BE49-F238E27FC236}">
                  <a16:creationId xmlns:a16="http://schemas.microsoft.com/office/drawing/2014/main" id="{E3936594-C1D3-4692-A4FD-E14212F5800D}"/>
                </a:ext>
              </a:extLst>
            </p:cNvPr>
            <p:cNvPicPr>
              <a:picLocks noChangeAspect="1" noChangeArrowheads="1"/>
            </p:cNvPicPr>
            <p:nvPr/>
          </p:nvPicPr>
          <p:blipFill rotWithShape="1">
            <a:blip r:embed="rId4" cstate="print">
              <a:clrChange>
                <a:clrFrom>
                  <a:srgbClr val="B71F53"/>
                </a:clrFrom>
                <a:clrTo>
                  <a:srgbClr val="B71F53">
                    <a:alpha val="0"/>
                  </a:srgbClr>
                </a:clrTo>
              </a:clrChange>
              <a:extLst>
                <a:ext uri="{28A0092B-C50C-407E-A947-70E740481C1C}">
                  <a14:useLocalDpi xmlns:a14="http://schemas.microsoft.com/office/drawing/2010/main" val="0"/>
                </a:ext>
              </a:extLst>
            </a:blip>
            <a:srcRect l="18802" r="56904" b="-3974"/>
            <a:stretch/>
          </p:blipFill>
          <p:spPr bwMode="auto">
            <a:xfrm>
              <a:off x="5223352" y="5079029"/>
              <a:ext cx="1774208" cy="1927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667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1F99-50D6-4D04-A1FF-2F806DD63475}"/>
              </a:ext>
            </a:extLst>
          </p:cNvPr>
          <p:cNvSpPr>
            <a:spLocks noGrp="1"/>
          </p:cNvSpPr>
          <p:nvPr>
            <p:ph type="title" idx="4294967295"/>
          </p:nvPr>
        </p:nvSpPr>
        <p:spPr>
          <a:xfrm>
            <a:off x="528032" y="634182"/>
            <a:ext cx="3296991" cy="1432743"/>
          </a:xfrm>
        </p:spPr>
        <p:txBody>
          <a:bodyPr>
            <a:normAutofit fontScale="90000"/>
          </a:bodyPr>
          <a:lstStyle/>
          <a:p>
            <a:r>
              <a:rPr lang="en-US" b="1" dirty="0">
                <a:latin typeface="Rockwell" panose="02060603020205020403" pitchFamily="18" charset="0"/>
              </a:rPr>
              <a:t>Counties in Texas with CRCGs</a:t>
            </a:r>
          </a:p>
        </p:txBody>
      </p:sp>
      <p:pic>
        <p:nvPicPr>
          <p:cNvPr id="4" name="Picture 3" descr="Map showing Texas counties with CRCGs">
            <a:extLst>
              <a:ext uri="{FF2B5EF4-FFF2-40B4-BE49-F238E27FC236}">
                <a16:creationId xmlns:a16="http://schemas.microsoft.com/office/drawing/2014/main" id="{0AC384E6-00C0-4D9B-981B-935BD8A154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26" t="14978" r="24953" b="15975"/>
          <a:stretch/>
        </p:blipFill>
        <p:spPr>
          <a:xfrm>
            <a:off x="3897054" y="634182"/>
            <a:ext cx="8281117" cy="6223818"/>
          </a:xfrm>
          <a:prstGeom prst="rect">
            <a:avLst/>
          </a:prstGeom>
        </p:spPr>
      </p:pic>
    </p:spTree>
    <p:extLst>
      <p:ext uri="{BB962C8B-B14F-4D97-AF65-F5344CB8AC3E}">
        <p14:creationId xmlns:p14="http://schemas.microsoft.com/office/powerpoint/2010/main" val="174085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4717-3904-4D01-903F-EDDE42A6293E}"/>
              </a:ext>
            </a:extLst>
          </p:cNvPr>
          <p:cNvSpPr>
            <a:spLocks noGrp="1"/>
          </p:cNvSpPr>
          <p:nvPr>
            <p:ph type="title" idx="4294967295"/>
          </p:nvPr>
        </p:nvSpPr>
        <p:spPr>
          <a:xfrm>
            <a:off x="460824" y="1199817"/>
            <a:ext cx="4038600" cy="679938"/>
          </a:xfrm>
        </p:spPr>
        <p:txBody>
          <a:bodyPr>
            <a:normAutofit fontScale="90000"/>
          </a:bodyPr>
          <a:lstStyle/>
          <a:p>
            <a:r>
              <a:rPr lang="en-US" b="1" dirty="0">
                <a:latin typeface="Rockwell" panose="02060603020205020403" pitchFamily="18" charset="0"/>
              </a:rPr>
              <a:t>Counties in Texas with CRCGs by Ages Served</a:t>
            </a:r>
          </a:p>
        </p:txBody>
      </p:sp>
      <p:pic>
        <p:nvPicPr>
          <p:cNvPr id="4" name="Picture 3" descr="Map of Texas counties showing ages of people served by CRCGs">
            <a:extLst>
              <a:ext uri="{FF2B5EF4-FFF2-40B4-BE49-F238E27FC236}">
                <a16:creationId xmlns:a16="http://schemas.microsoft.com/office/drawing/2014/main" id="{396891F1-31F7-4968-8CEF-A6A7E10B5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89" t="10229" r="16466" b="12329"/>
          <a:stretch/>
        </p:blipFill>
        <p:spPr>
          <a:xfrm>
            <a:off x="3947885" y="1516902"/>
            <a:ext cx="7507771" cy="5341098"/>
          </a:xfrm>
          <a:prstGeom prst="rect">
            <a:avLst/>
          </a:prstGeom>
        </p:spPr>
      </p:pic>
    </p:spTree>
    <p:extLst>
      <p:ext uri="{BB962C8B-B14F-4D97-AF65-F5344CB8AC3E}">
        <p14:creationId xmlns:p14="http://schemas.microsoft.com/office/powerpoint/2010/main" val="190756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D6C2-5414-45AC-BCDD-D13BC543209D}"/>
              </a:ext>
            </a:extLst>
          </p:cNvPr>
          <p:cNvSpPr>
            <a:spLocks noGrp="1"/>
          </p:cNvSpPr>
          <p:nvPr>
            <p:ph type="title"/>
          </p:nvPr>
        </p:nvSpPr>
        <p:spPr>
          <a:xfrm>
            <a:off x="838200" y="-633159"/>
            <a:ext cx="10515600" cy="524601"/>
          </a:xfrm>
        </p:spPr>
        <p:txBody>
          <a:bodyPr>
            <a:normAutofit fontScale="90000"/>
          </a:bodyPr>
          <a:lstStyle/>
          <a:p>
            <a:r>
              <a:rPr lang="en-US" b="1" dirty="0">
                <a:latin typeface="Rockwell" panose="02060603020205020403" pitchFamily="18" charset="0"/>
              </a:rPr>
              <a:t>CRCG Basics (7 of 16)</a:t>
            </a:r>
          </a:p>
        </p:txBody>
      </p:sp>
      <p:graphicFrame>
        <p:nvGraphicFramePr>
          <p:cNvPr id="6" name="Content Placeholder 5" descr="image showing CRCG partners">
            <a:extLst>
              <a:ext uri="{FF2B5EF4-FFF2-40B4-BE49-F238E27FC236}">
                <a16:creationId xmlns:a16="http://schemas.microsoft.com/office/drawing/2014/main" id="{CACEB7E5-C384-4D97-9355-3F81C07B8A29}"/>
              </a:ext>
            </a:extLst>
          </p:cNvPr>
          <p:cNvGraphicFramePr>
            <a:graphicFrameLocks noGrp="1"/>
          </p:cNvGraphicFramePr>
          <p:nvPr>
            <p:ph idx="1"/>
            <p:extLst>
              <p:ext uri="{D42A27DB-BD31-4B8C-83A1-F6EECF244321}">
                <p14:modId xmlns:p14="http://schemas.microsoft.com/office/powerpoint/2010/main" val="4006510053"/>
              </p:ext>
            </p:extLst>
          </p:nvPr>
        </p:nvGraphicFramePr>
        <p:xfrm>
          <a:off x="572816" y="66675"/>
          <a:ext cx="11046368" cy="672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659B7E6-E146-41FA-991B-BCFE7455544B}"/>
              </a:ext>
            </a:extLst>
          </p:cNvPr>
          <p:cNvSpPr txBox="1"/>
          <p:nvPr/>
        </p:nvSpPr>
        <p:spPr>
          <a:xfrm>
            <a:off x="8047120" y="3188370"/>
            <a:ext cx="1556083" cy="461665"/>
          </a:xfrm>
          <a:prstGeom prst="rect">
            <a:avLst/>
          </a:prstGeom>
          <a:noFill/>
        </p:spPr>
        <p:txBody>
          <a:bodyPr wrap="square" rtlCol="0">
            <a:spAutoFit/>
          </a:bodyPr>
          <a:lstStyle/>
          <a:p>
            <a:pPr algn="ctr"/>
            <a:r>
              <a:rPr lang="en-US" sz="2400" dirty="0">
                <a:solidFill>
                  <a:schemeClr val="bg1"/>
                </a:solidFill>
                <a:latin typeface="Verdana" panose="020B0604030504040204" pitchFamily="34" charset="0"/>
                <a:ea typeface="Verdana" panose="020B0604030504040204" pitchFamily="34" charset="0"/>
              </a:rPr>
              <a:t>TDHCA</a:t>
            </a:r>
          </a:p>
        </p:txBody>
      </p:sp>
      <p:sp>
        <p:nvSpPr>
          <p:cNvPr id="11" name="TextBox 10">
            <a:extLst>
              <a:ext uri="{FF2B5EF4-FFF2-40B4-BE49-F238E27FC236}">
                <a16:creationId xmlns:a16="http://schemas.microsoft.com/office/drawing/2014/main" id="{3449630D-0A61-4291-B106-CB4D679D5EF0}"/>
              </a:ext>
            </a:extLst>
          </p:cNvPr>
          <p:cNvSpPr txBox="1"/>
          <p:nvPr/>
        </p:nvSpPr>
        <p:spPr>
          <a:xfrm>
            <a:off x="7080583" y="4970435"/>
            <a:ext cx="1868906" cy="707886"/>
          </a:xfrm>
          <a:prstGeom prst="rect">
            <a:avLst/>
          </a:prstGeom>
          <a:noFill/>
        </p:spPr>
        <p:txBody>
          <a:bodyPr wrap="square" rtlCol="0">
            <a:spAutoFit/>
          </a:bodyPr>
          <a:lstStyle/>
          <a:p>
            <a:pPr algn="ctr"/>
            <a:r>
              <a:rPr lang="en-US" sz="2000" dirty="0">
                <a:solidFill>
                  <a:schemeClr val="bg1"/>
                </a:solidFill>
                <a:latin typeface="Verdana" panose="020B0604030504040204" pitchFamily="34" charset="0"/>
                <a:ea typeface="Verdana" panose="020B0604030504040204" pitchFamily="34" charset="0"/>
              </a:rPr>
              <a:t>TDCJ</a:t>
            </a:r>
          </a:p>
          <a:p>
            <a:pPr algn="ctr"/>
            <a:r>
              <a:rPr lang="en-US" sz="2000" dirty="0">
                <a:solidFill>
                  <a:schemeClr val="bg1"/>
                </a:solidFill>
                <a:latin typeface="Verdana" panose="020B0604030504040204" pitchFamily="34" charset="0"/>
                <a:ea typeface="Verdana" panose="020B0604030504040204" pitchFamily="34" charset="0"/>
              </a:rPr>
              <a:t>TCOOMMI</a:t>
            </a:r>
          </a:p>
        </p:txBody>
      </p:sp>
      <p:sp>
        <p:nvSpPr>
          <p:cNvPr id="7" name="TextBox 6">
            <a:extLst>
              <a:ext uri="{FF2B5EF4-FFF2-40B4-BE49-F238E27FC236}">
                <a16:creationId xmlns:a16="http://schemas.microsoft.com/office/drawing/2014/main" id="{5D420425-BC6F-4BFF-972C-CBAC19887B0F}"/>
              </a:ext>
            </a:extLst>
          </p:cNvPr>
          <p:cNvSpPr txBox="1"/>
          <p:nvPr/>
        </p:nvSpPr>
        <p:spPr>
          <a:xfrm>
            <a:off x="9345876" y="3052691"/>
            <a:ext cx="2556050" cy="830997"/>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Texas Department of Housing and Community Affairs </a:t>
            </a:r>
          </a:p>
        </p:txBody>
      </p:sp>
      <p:sp>
        <p:nvSpPr>
          <p:cNvPr id="8" name="TextBox 7">
            <a:extLst>
              <a:ext uri="{FF2B5EF4-FFF2-40B4-BE49-F238E27FC236}">
                <a16:creationId xmlns:a16="http://schemas.microsoft.com/office/drawing/2014/main" id="{5359777E-7433-4EB8-A79A-2B4E8A531CB5}"/>
              </a:ext>
            </a:extLst>
          </p:cNvPr>
          <p:cNvSpPr txBox="1"/>
          <p:nvPr/>
        </p:nvSpPr>
        <p:spPr>
          <a:xfrm>
            <a:off x="8600635" y="4790104"/>
            <a:ext cx="3614801" cy="1077218"/>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Texas Department of Criminal Justice – Texas Correctional Office on Offenders with Medical or Mental Impairments </a:t>
            </a:r>
          </a:p>
        </p:txBody>
      </p:sp>
      <p:sp>
        <p:nvSpPr>
          <p:cNvPr id="12" name="TextBox 11">
            <a:extLst>
              <a:ext uri="{FF2B5EF4-FFF2-40B4-BE49-F238E27FC236}">
                <a16:creationId xmlns:a16="http://schemas.microsoft.com/office/drawing/2014/main" id="{45A93C72-111D-4E32-9A39-DD3DC581B586}"/>
              </a:ext>
            </a:extLst>
          </p:cNvPr>
          <p:cNvSpPr txBox="1"/>
          <p:nvPr/>
        </p:nvSpPr>
        <p:spPr>
          <a:xfrm>
            <a:off x="6534496" y="6113543"/>
            <a:ext cx="281138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Texas Department of State Health Services </a:t>
            </a:r>
          </a:p>
        </p:txBody>
      </p:sp>
      <p:sp>
        <p:nvSpPr>
          <p:cNvPr id="13" name="TextBox 12">
            <a:extLst>
              <a:ext uri="{FF2B5EF4-FFF2-40B4-BE49-F238E27FC236}">
                <a16:creationId xmlns:a16="http://schemas.microsoft.com/office/drawing/2014/main" id="{30FBB553-94B5-44A7-A5FA-510CBBDCE29B}"/>
              </a:ext>
            </a:extLst>
          </p:cNvPr>
          <p:cNvSpPr txBox="1"/>
          <p:nvPr/>
        </p:nvSpPr>
        <p:spPr>
          <a:xfrm>
            <a:off x="315455" y="5093546"/>
            <a:ext cx="330668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Texas Department of Family and Protective Services </a:t>
            </a:r>
          </a:p>
        </p:txBody>
      </p:sp>
      <p:sp>
        <p:nvSpPr>
          <p:cNvPr id="14" name="TextBox 13">
            <a:extLst>
              <a:ext uri="{FF2B5EF4-FFF2-40B4-BE49-F238E27FC236}">
                <a16:creationId xmlns:a16="http://schemas.microsoft.com/office/drawing/2014/main" id="{C789DED2-DB8F-4E86-BA98-7037E79A1031}"/>
              </a:ext>
            </a:extLst>
          </p:cNvPr>
          <p:cNvSpPr txBox="1"/>
          <p:nvPr/>
        </p:nvSpPr>
        <p:spPr>
          <a:xfrm>
            <a:off x="-114300" y="3126814"/>
            <a:ext cx="3026023"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Texas Health and Human Services Commission </a:t>
            </a:r>
          </a:p>
        </p:txBody>
      </p:sp>
      <p:sp>
        <p:nvSpPr>
          <p:cNvPr id="15" name="TextBox 14">
            <a:extLst>
              <a:ext uri="{FF2B5EF4-FFF2-40B4-BE49-F238E27FC236}">
                <a16:creationId xmlns:a16="http://schemas.microsoft.com/office/drawing/2014/main" id="{027E43A5-4A01-4165-A64C-5478DA7C5A0D}"/>
              </a:ext>
            </a:extLst>
          </p:cNvPr>
          <p:cNvSpPr txBox="1"/>
          <p:nvPr/>
        </p:nvSpPr>
        <p:spPr>
          <a:xfrm>
            <a:off x="213874" y="1212676"/>
            <a:ext cx="3306680"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Texas Workforce Commission </a:t>
            </a:r>
          </a:p>
        </p:txBody>
      </p:sp>
      <p:sp>
        <p:nvSpPr>
          <p:cNvPr id="3" name="Rectangle 2">
            <a:extLst>
              <a:ext uri="{FF2B5EF4-FFF2-40B4-BE49-F238E27FC236}">
                <a16:creationId xmlns:a16="http://schemas.microsoft.com/office/drawing/2014/main" id="{5B813F6B-103C-4493-B857-A17B00A625C8}"/>
              </a:ext>
            </a:extLst>
          </p:cNvPr>
          <p:cNvSpPr/>
          <p:nvPr/>
        </p:nvSpPr>
        <p:spPr>
          <a:xfrm>
            <a:off x="2702173" y="273257"/>
            <a:ext cx="2740237" cy="338554"/>
          </a:xfrm>
          <a:prstGeom prst="rect">
            <a:avLst/>
          </a:prstGeom>
        </p:spPr>
        <p:txBody>
          <a:bodyPr wrap="none">
            <a:spAutoFit/>
          </a:bodyPr>
          <a:lstStyle/>
          <a:p>
            <a:r>
              <a:rPr lang="en-US" sz="1600" dirty="0">
                <a:latin typeface="Verdana" panose="020B0604030504040204" pitchFamily="34" charset="0"/>
                <a:ea typeface="Verdana" panose="020B0604030504040204" pitchFamily="34" charset="0"/>
              </a:rPr>
              <a:t>Texas Education Agency </a:t>
            </a:r>
          </a:p>
        </p:txBody>
      </p:sp>
      <p:sp>
        <p:nvSpPr>
          <p:cNvPr id="16" name="TextBox 15">
            <a:extLst>
              <a:ext uri="{FF2B5EF4-FFF2-40B4-BE49-F238E27FC236}">
                <a16:creationId xmlns:a16="http://schemas.microsoft.com/office/drawing/2014/main" id="{D05D5DE9-6F46-471B-91F7-8F94917D8B76}"/>
              </a:ext>
            </a:extLst>
          </p:cNvPr>
          <p:cNvSpPr txBox="1"/>
          <p:nvPr/>
        </p:nvSpPr>
        <p:spPr>
          <a:xfrm>
            <a:off x="8464904" y="1179679"/>
            <a:ext cx="315428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Texas Juvenile Justice Department </a:t>
            </a:r>
          </a:p>
        </p:txBody>
      </p:sp>
    </p:spTree>
    <p:extLst>
      <p:ext uri="{BB962C8B-B14F-4D97-AF65-F5344CB8AC3E}">
        <p14:creationId xmlns:p14="http://schemas.microsoft.com/office/powerpoint/2010/main" val="30508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2"/>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2" grpId="0"/>
      <p:bldP spid="12" grpId="1"/>
      <p:bldP spid="13" grpId="0"/>
      <p:bldP spid="13" grpId="1"/>
      <p:bldP spid="14" grpId="0"/>
      <p:bldP spid="14" grpId="1"/>
      <p:bldP spid="15" grpId="0"/>
      <p:bldP spid="15" grpId="1"/>
      <p:bldP spid="3" grpId="0"/>
      <p:bldP spid="3" grpId="1"/>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5006" y="3758160"/>
            <a:ext cx="3383280" cy="1294639"/>
          </a:xfrm>
        </p:spPr>
        <p:txBody>
          <a:bodyPr vert="horz" lIns="91440" tIns="45720" rIns="91440" bIns="45720" rtlCol="0" anchor="ctr">
            <a:normAutofit fontScale="90000"/>
          </a:bodyPr>
          <a:lstStyle/>
          <a:p>
            <a:r>
              <a:rPr lang="en-US" sz="3600" b="1" dirty="0">
                <a:latin typeface="Rockwell" panose="02060603020205020403" pitchFamily="18" charset="0"/>
              </a:rPr>
              <a:t>Common CRCG Members</a:t>
            </a:r>
          </a:p>
        </p:txBody>
      </p:sp>
      <p:sp>
        <p:nvSpPr>
          <p:cNvPr id="3" name="Content Placeholder 2"/>
          <p:cNvSpPr>
            <a:spLocks noGrp="1"/>
          </p:cNvSpPr>
          <p:nvPr>
            <p:ph sz="half" idx="1"/>
          </p:nvPr>
        </p:nvSpPr>
        <p:spPr>
          <a:xfrm>
            <a:off x="3383280" y="3606545"/>
            <a:ext cx="8808719" cy="3251455"/>
          </a:xfrm>
        </p:spPr>
        <p:txBody>
          <a:bodyPr vert="horz" lIns="91440" tIns="45720" rIns="91440" bIns="45720" numCol="2" rtlCol="0" anchor="ctr">
            <a:normAutofit/>
          </a:bodyPr>
          <a:lstStyle/>
          <a:p>
            <a:pPr lvl="0">
              <a:spcBef>
                <a:spcPts val="600"/>
              </a:spcBef>
            </a:pPr>
            <a:r>
              <a:rPr lang="en-US" sz="1600" dirty="0"/>
              <a:t>Local mental health authority (LMHA)</a:t>
            </a:r>
          </a:p>
          <a:p>
            <a:pPr lvl="0">
              <a:spcBef>
                <a:spcPts val="600"/>
              </a:spcBef>
            </a:pPr>
            <a:r>
              <a:rPr lang="en-US" sz="1600" dirty="0"/>
              <a:t>Local intellectual and developmental disability authority (LIDDA)</a:t>
            </a:r>
          </a:p>
          <a:p>
            <a:pPr lvl="0">
              <a:spcBef>
                <a:spcPts val="600"/>
              </a:spcBef>
            </a:pPr>
            <a:r>
              <a:rPr lang="en-US" sz="1600" dirty="0"/>
              <a:t>Local government service providers</a:t>
            </a:r>
          </a:p>
          <a:p>
            <a:pPr lvl="0">
              <a:spcBef>
                <a:spcPts val="600"/>
              </a:spcBef>
            </a:pPr>
            <a:r>
              <a:rPr lang="en-US" sz="1600" dirty="0"/>
              <a:t>Housing authority</a:t>
            </a:r>
          </a:p>
          <a:p>
            <a:pPr lvl="0">
              <a:spcBef>
                <a:spcPts val="600"/>
              </a:spcBef>
            </a:pPr>
            <a:r>
              <a:rPr lang="en-US" sz="1600" dirty="0"/>
              <a:t>Aging and disability resource center (ADRC)</a:t>
            </a:r>
          </a:p>
          <a:p>
            <a:pPr lvl="0">
              <a:spcBef>
                <a:spcPts val="600"/>
              </a:spcBef>
            </a:pPr>
            <a:r>
              <a:rPr lang="en-US" sz="1600" dirty="0"/>
              <a:t>Area agency on aging (AAA)</a:t>
            </a:r>
          </a:p>
          <a:p>
            <a:pPr lvl="0">
              <a:spcBef>
                <a:spcPts val="600"/>
              </a:spcBef>
            </a:pPr>
            <a:r>
              <a:rPr lang="en-US" sz="1600" dirty="0"/>
              <a:t>Peer and family representatives</a:t>
            </a:r>
          </a:p>
          <a:p>
            <a:pPr lvl="0">
              <a:spcBef>
                <a:spcPts val="600"/>
              </a:spcBef>
            </a:pPr>
            <a:r>
              <a:rPr lang="en-US" sz="1600" dirty="0"/>
              <a:t>Judges and judicial support offices</a:t>
            </a:r>
          </a:p>
          <a:p>
            <a:pPr lvl="0">
              <a:spcBef>
                <a:spcPts val="600"/>
              </a:spcBef>
            </a:pPr>
            <a:r>
              <a:rPr lang="en-US" sz="1600" dirty="0"/>
              <a:t>Probation and parole officers</a:t>
            </a:r>
          </a:p>
          <a:p>
            <a:pPr lvl="0">
              <a:spcBef>
                <a:spcPts val="600"/>
              </a:spcBef>
            </a:pPr>
            <a:endParaRPr lang="en-US" sz="1600" dirty="0"/>
          </a:p>
          <a:p>
            <a:pPr lvl="0">
              <a:spcBef>
                <a:spcPts val="600"/>
              </a:spcBef>
            </a:pPr>
            <a:r>
              <a:rPr lang="en-US" sz="1600" dirty="0"/>
              <a:t>Counseling and other behavioral health providers</a:t>
            </a:r>
          </a:p>
          <a:p>
            <a:pPr lvl="0">
              <a:spcBef>
                <a:spcPts val="600"/>
              </a:spcBef>
            </a:pPr>
            <a:r>
              <a:rPr lang="en-US" sz="1600" dirty="0"/>
              <a:t>Health care providers </a:t>
            </a:r>
          </a:p>
          <a:p>
            <a:pPr lvl="0">
              <a:spcBef>
                <a:spcPts val="600"/>
              </a:spcBef>
            </a:pPr>
            <a:r>
              <a:rPr lang="en-US" sz="1600" dirty="0"/>
              <a:t>Faith-based organizations</a:t>
            </a:r>
          </a:p>
          <a:p>
            <a:pPr lvl="0">
              <a:spcBef>
                <a:spcPts val="600"/>
              </a:spcBef>
            </a:pPr>
            <a:r>
              <a:rPr lang="en-US" sz="1600" dirty="0"/>
              <a:t>Community-serving organizations</a:t>
            </a:r>
          </a:p>
          <a:p>
            <a:pPr lvl="0">
              <a:spcBef>
                <a:spcPts val="600"/>
              </a:spcBef>
            </a:pPr>
            <a:r>
              <a:rPr lang="en-US" sz="1600" dirty="0"/>
              <a:t>Private sector stakeholders, such as managed care organizations</a:t>
            </a:r>
          </a:p>
          <a:p>
            <a:pPr lvl="0">
              <a:spcBef>
                <a:spcPts val="600"/>
              </a:spcBef>
            </a:pPr>
            <a:r>
              <a:rPr lang="en-US" sz="1600" dirty="0"/>
              <a:t>Child and adult protection representatives</a:t>
            </a:r>
          </a:p>
          <a:p>
            <a:pPr>
              <a:spcBef>
                <a:spcPts val="600"/>
              </a:spcBef>
            </a:pPr>
            <a:r>
              <a:rPr lang="en-US" sz="1600" dirty="0"/>
              <a:t>Early childhood intervention services</a:t>
            </a:r>
          </a:p>
          <a:p>
            <a:pPr lvl="0">
              <a:spcBef>
                <a:spcPts val="600"/>
              </a:spcBef>
            </a:pPr>
            <a:r>
              <a:rPr lang="en-US" sz="1600" dirty="0"/>
              <a:t>School districts, education service centers, and school counselors</a:t>
            </a:r>
          </a:p>
          <a:p>
            <a:pPr marL="0" indent="0">
              <a:spcBef>
                <a:spcPts val="600"/>
              </a:spcBef>
              <a:buNone/>
            </a:pPr>
            <a:endParaRPr lang="en-US" sz="900" dirty="0">
              <a:latin typeface="+mn-lt"/>
              <a:ea typeface="+mn-ea"/>
              <a:cs typeface="+mn-cs"/>
            </a:endParaRPr>
          </a:p>
        </p:txBody>
      </p:sp>
      <p:pic>
        <p:nvPicPr>
          <p:cNvPr id="5122" name="Picture 2" descr="Creating a Safe Space™ – How to reduce the fear of vulnerability at work">
            <a:extLst>
              <a:ext uri="{FF2B5EF4-FFF2-40B4-BE49-F238E27FC236}">
                <a16:creationId xmlns:a16="http://schemas.microsoft.com/office/drawing/2014/main" id="{A75CEC5D-1BB0-4F40-9318-61CEC64FC0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91641" y="57150"/>
            <a:ext cx="8808719" cy="353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5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27F40F3-1A9F-459F-B349-DC5AAAF9147C}"/>
              </a:ext>
            </a:extLst>
          </p:cNvPr>
          <p:cNvSpPr txBox="1">
            <a:spLocks noGrp="1"/>
          </p:cNvSpPr>
          <p:nvPr>
            <p:ph type="title"/>
          </p:nvPr>
        </p:nvSpPr>
        <p:spPr>
          <a:xfrm>
            <a:off x="555617" y="559171"/>
            <a:ext cx="11362266" cy="8191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Rockwell" panose="020606030202050204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Eligibility Criteria</a:t>
            </a:r>
          </a:p>
        </p:txBody>
      </p:sp>
      <p:graphicFrame>
        <p:nvGraphicFramePr>
          <p:cNvPr id="34" name="Content Placeholder 3" descr="image showing how a person's needs get met by a CRCG">
            <a:extLst>
              <a:ext uri="{FF2B5EF4-FFF2-40B4-BE49-F238E27FC236}">
                <a16:creationId xmlns:a16="http://schemas.microsoft.com/office/drawing/2014/main" id="{2842973F-CC52-4A1E-B6F7-5C1059796CD4}"/>
              </a:ext>
            </a:extLst>
          </p:cNvPr>
          <p:cNvGraphicFramePr>
            <a:graphicFrameLocks noGrp="1"/>
          </p:cNvGraphicFramePr>
          <p:nvPr>
            <p:ph idx="1"/>
            <p:extLst>
              <p:ext uri="{D42A27DB-BD31-4B8C-83A1-F6EECF244321}">
                <p14:modId xmlns:p14="http://schemas.microsoft.com/office/powerpoint/2010/main" val="2744734972"/>
              </p:ext>
            </p:extLst>
          </p:nvPr>
        </p:nvGraphicFramePr>
        <p:xfrm>
          <a:off x="484182" y="1798822"/>
          <a:ext cx="11363325" cy="438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30975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22111E5032994D9929430E28761B6D" ma:contentTypeVersion="14" ma:contentTypeDescription="Create a new document." ma:contentTypeScope="" ma:versionID="73da44616a4f9fdaa41d7f43b2c3dfbc">
  <xsd:schema xmlns:xsd="http://www.w3.org/2001/XMLSchema" xmlns:xs="http://www.w3.org/2001/XMLSchema" xmlns:p="http://schemas.microsoft.com/office/2006/metadata/properties" xmlns:ns2="d395af0d-6f54-4ecc-993d-401e44c580c8" xmlns:ns3="ce289257-e3bb-48ca-82ac-afe0df52fa3f" targetNamespace="http://schemas.microsoft.com/office/2006/metadata/properties" ma:root="true" ma:fieldsID="7d74d9f77a6a06867d15e873ba42ff78" ns2:_="" ns3:_="">
    <xsd:import namespace="d395af0d-6f54-4ecc-993d-401e44c580c8"/>
    <xsd:import namespace="ce289257-e3bb-48ca-82ac-afe0df52f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5af0d-6f54-4ecc-993d-401e44c58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289257-e3bb-48ca-82ac-afe0df52fa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620ae3e-7051-4320-924b-6e135f54dcdd}" ma:internalName="TaxCatchAll" ma:showField="CatchAllData" ma:web="ce289257-e3bb-48ca-82ac-afe0df52f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95af0d-6f54-4ecc-993d-401e44c580c8">
      <Terms xmlns="http://schemas.microsoft.com/office/infopath/2007/PartnerControls"/>
    </lcf76f155ced4ddcb4097134ff3c332f>
    <TaxCatchAll xmlns="ce289257-e3bb-48ca-82ac-afe0df52fa3f" xsi:nil="true"/>
  </documentManagement>
</p:properties>
</file>

<file path=customXml/itemProps1.xml><?xml version="1.0" encoding="utf-8"?>
<ds:datastoreItem xmlns:ds="http://schemas.openxmlformats.org/officeDocument/2006/customXml" ds:itemID="{FC19F6C7-4320-4A82-9023-4E30B3C1CF4A}"/>
</file>

<file path=customXml/itemProps2.xml><?xml version="1.0" encoding="utf-8"?>
<ds:datastoreItem xmlns:ds="http://schemas.openxmlformats.org/officeDocument/2006/customXml" ds:itemID="{7A4363DD-8FBF-47C2-944D-714943ACB956}"/>
</file>

<file path=customXml/itemProps3.xml><?xml version="1.0" encoding="utf-8"?>
<ds:datastoreItem xmlns:ds="http://schemas.openxmlformats.org/officeDocument/2006/customXml" ds:itemID="{1F928682-CD3D-42FE-82C4-F29C22BE6570}"/>
</file>

<file path=docProps/app.xml><?xml version="1.0" encoding="utf-8"?>
<Properties xmlns="http://schemas.openxmlformats.org/officeDocument/2006/extended-properties" xmlns:vt="http://schemas.openxmlformats.org/officeDocument/2006/docPropsVTypes">
  <Template>Office Theme</Template>
  <TotalTime>8176</TotalTime>
  <Words>2091</Words>
  <Application>Microsoft Office PowerPoint</Application>
  <PresentationFormat>Widescreen</PresentationFormat>
  <Paragraphs>191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Myraid</vt:lpstr>
      <vt:lpstr>Rockwell</vt:lpstr>
      <vt:lpstr>Verdana</vt:lpstr>
      <vt:lpstr>Office Theme</vt:lpstr>
      <vt:lpstr>Community Resource Coordination Groups of Texas</vt:lpstr>
      <vt:lpstr>Community Resource Coordination Groups (CRCG) Basics</vt:lpstr>
      <vt:lpstr>CRCG Basics (3 of 16)</vt:lpstr>
      <vt:lpstr>CRCG Basics (4 of 16)</vt:lpstr>
      <vt:lpstr>Counties in Texas with CRCGs</vt:lpstr>
      <vt:lpstr>Counties in Texas with CRCGs by Ages Served</vt:lpstr>
      <vt:lpstr>CRCG Basics (7 of 16)</vt:lpstr>
      <vt:lpstr>Common CRCG Members</vt:lpstr>
      <vt:lpstr>Eligibility Criteria</vt:lpstr>
      <vt:lpstr>Who can refer?</vt:lpstr>
      <vt:lpstr>CRCG Staffing Process</vt:lpstr>
      <vt:lpstr>CRCG Basics (12 of 16)</vt:lpstr>
      <vt:lpstr>State CRCG Office</vt:lpstr>
      <vt:lpstr>How to Support and Get Involved</vt:lpstr>
      <vt:lpstr>How to find your local CRCG</vt:lpstr>
      <vt:lpstr>Thank You! Julie Abreu, CRCG State Coordinator Office of Mental Health Coordination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Resource Coordination Groups of Texas</dc:title>
  <dc:creator>Mojica,Regine R (HHSC)</dc:creator>
  <cp:lastModifiedBy>Abreu,Julie (HHSC)</cp:lastModifiedBy>
  <cp:revision>147</cp:revision>
  <dcterms:created xsi:type="dcterms:W3CDTF">2020-10-12T15:01:17Z</dcterms:created>
  <dcterms:modified xsi:type="dcterms:W3CDTF">2023-01-20T16:40:49Z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0x010100FC22111E5032994D9929430E28761B6D</vt:lpwstr>
  </property>
</Properties>
</file>